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9" r:id="rId4"/>
    <p:sldId id="258" r:id="rId5"/>
    <p:sldId id="260" r:id="rId6"/>
    <p:sldId id="261" r:id="rId7"/>
    <p:sldId id="262" r:id="rId8"/>
    <p:sldId id="263" r:id="rId9"/>
    <p:sldId id="271" r:id="rId10"/>
    <p:sldId id="264" r:id="rId11"/>
    <p:sldId id="265" r:id="rId12"/>
    <p:sldId id="266" r:id="rId13"/>
    <p:sldId id="267" r:id="rId14"/>
    <p:sldId id="272" r:id="rId15"/>
    <p:sldId id="273" r:id="rId16"/>
    <p:sldId id="274" r:id="rId17"/>
    <p:sldId id="275" r:id="rId18"/>
    <p:sldId id="270"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67"/>
    <p:restoredTop sz="94657"/>
  </p:normalViewPr>
  <p:slideViewPr>
    <p:cSldViewPr snapToGrid="0">
      <p:cViewPr>
        <p:scale>
          <a:sx n="88" d="100"/>
          <a:sy n="88" d="100"/>
        </p:scale>
        <p:origin x="1480"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AE992E-3FA6-0D4D-BC53-B1AFA94DABBE}" type="datetimeFigureOut">
              <a:rPr lang="en-GB" smtClean="0"/>
              <a:t>06/02/2024</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FD043-C284-3B4F-93D5-8CF2255C713A}" type="slidenum">
              <a:rPr lang="en-GB" smtClean="0"/>
              <a:t>‹#›</a:t>
            </a:fld>
            <a:endParaRPr lang="en-GB"/>
          </a:p>
        </p:txBody>
      </p:sp>
    </p:spTree>
    <p:extLst>
      <p:ext uri="{BB962C8B-B14F-4D97-AF65-F5344CB8AC3E}">
        <p14:creationId xmlns:p14="http://schemas.microsoft.com/office/powerpoint/2010/main" val="3351950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5"/>
          </p:nvPr>
        </p:nvSpPr>
        <p:spPr/>
        <p:txBody>
          <a:bodyPr/>
          <a:lstStyle/>
          <a:p>
            <a:fld id="{434FD043-C284-3B4F-93D5-8CF2255C713A}" type="slidenum">
              <a:rPr lang="en-GB" smtClean="0"/>
              <a:t>6</a:t>
            </a:fld>
            <a:endParaRPr lang="en-GB"/>
          </a:p>
        </p:txBody>
      </p:sp>
    </p:spTree>
    <p:extLst>
      <p:ext uri="{BB962C8B-B14F-4D97-AF65-F5344CB8AC3E}">
        <p14:creationId xmlns:p14="http://schemas.microsoft.com/office/powerpoint/2010/main" val="1595194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A25B59-C420-C728-F89A-DD312D314DF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F105272-A9E6-E610-91B7-9E7616393A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9514E7F-3B65-C50F-AD69-415032911BEA}"/>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5" name="Plassholder for bunntekst 4">
            <a:extLst>
              <a:ext uri="{FF2B5EF4-FFF2-40B4-BE49-F238E27FC236}">
                <a16:creationId xmlns:a16="http://schemas.microsoft.com/office/drawing/2014/main" id="{D5155AE6-BD4A-2DCF-05EC-97C325F8164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B50DD5D-A455-B991-4665-502458822DA8}"/>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312500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AA55BE-D0AD-0D9E-1E3C-9A905C4D0C7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19C75E6-F25A-2F8D-78E2-109420589C7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1A74D3-A0A3-765E-7453-D143CF0EC22E}"/>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5" name="Plassholder for bunntekst 4">
            <a:extLst>
              <a:ext uri="{FF2B5EF4-FFF2-40B4-BE49-F238E27FC236}">
                <a16:creationId xmlns:a16="http://schemas.microsoft.com/office/drawing/2014/main" id="{6C6F5610-ECFF-348D-1118-4DAB9E34650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D4A288-6633-F90D-DAC2-E655A69094CA}"/>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247534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E409AE-0A77-BBA5-D9A5-B9CC5D1E4F7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F1E5651-27A4-93A7-9606-5A4398C313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9F681A3E-9D8F-DE70-8BD8-EAC3C0E3C05E}"/>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5" name="Plassholder for bunntekst 4">
            <a:extLst>
              <a:ext uri="{FF2B5EF4-FFF2-40B4-BE49-F238E27FC236}">
                <a16:creationId xmlns:a16="http://schemas.microsoft.com/office/drawing/2014/main" id="{06A0E24B-7791-9A33-59CB-034348CA449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6F956F9-D5ED-3C3E-D5BF-B1DA91A15274}"/>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302855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104D67-E92D-5BE5-E000-C0881C91313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6CCEF13-5D9F-B84A-7AE6-0590345C7AA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82B784A-9233-DD04-D45B-0FCA03E1898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1ED742A-A48A-397F-A6FB-FF20E6DE0A3A}"/>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6" name="Plassholder for bunntekst 5">
            <a:extLst>
              <a:ext uri="{FF2B5EF4-FFF2-40B4-BE49-F238E27FC236}">
                <a16:creationId xmlns:a16="http://schemas.microsoft.com/office/drawing/2014/main" id="{8AADC4B1-8894-D8B7-2B89-A1F816A10B3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C7291EE-C3B6-476C-25DB-7B5FF93F312C}"/>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361501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8826CA-7D4B-4625-3439-800B4A00600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E48F15E-400E-288D-0752-252BD5E87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24CFD5A6-C9E0-E102-3AAA-EFBC754C0ADD}"/>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81DEEFB-93D8-AF80-CD20-4438344868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299FD6F7-5F10-758C-23CE-9B0E3AB1D7E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60B2441-B154-48CA-8C6F-7215F97ACA66}"/>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8" name="Plassholder for bunntekst 7">
            <a:extLst>
              <a:ext uri="{FF2B5EF4-FFF2-40B4-BE49-F238E27FC236}">
                <a16:creationId xmlns:a16="http://schemas.microsoft.com/office/drawing/2014/main" id="{EEA53F80-635F-056C-0898-972A7D2E90C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0F63C51-E4D1-BA88-FF60-3D0988918108}"/>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2616858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B3B585-5F54-65E9-270D-736FAA9B9E3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3007525-D3F7-45D7-05C7-C4F3ADAB32B7}"/>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4" name="Plassholder for bunntekst 3">
            <a:extLst>
              <a:ext uri="{FF2B5EF4-FFF2-40B4-BE49-F238E27FC236}">
                <a16:creationId xmlns:a16="http://schemas.microsoft.com/office/drawing/2014/main" id="{6B80E73E-33CD-611D-C0CF-A9F8D0348D4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6243483-E24A-DCBA-B0B5-247B4DEFD904}"/>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262735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4936786-E46F-7EF1-0C2C-87AAD65C0576}"/>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3" name="Plassholder for bunntekst 2">
            <a:extLst>
              <a:ext uri="{FF2B5EF4-FFF2-40B4-BE49-F238E27FC236}">
                <a16:creationId xmlns:a16="http://schemas.microsoft.com/office/drawing/2014/main" id="{D251C73A-86EE-AC7B-23E3-5A63C3CA07A9}"/>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C674466-6FC6-0CEF-90CC-65BB64013453}"/>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198172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765B38-FFFB-F2B6-8733-C66CC6EB607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9C83A4BB-F332-C52F-83D3-0A773B3BB1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7039B80C-020A-18A3-C7B5-D7AA03A46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B5B5FFA-A7E2-66F0-74A4-2AC74271212D}"/>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6" name="Plassholder for bunntekst 5">
            <a:extLst>
              <a:ext uri="{FF2B5EF4-FFF2-40B4-BE49-F238E27FC236}">
                <a16:creationId xmlns:a16="http://schemas.microsoft.com/office/drawing/2014/main" id="{C41D4768-5698-37E5-F0B7-0E5AB8984F0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4AB043E-25C5-4DA1-DF2C-12A7D9666B72}"/>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370544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BDBB21-0CE6-4451-003E-BB33D7961F8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F7084B4-DF5C-9D1C-9436-A9750F4F5C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BB13F44-0482-9556-7D90-0D9BDCFE0E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F44ABE2-B621-601F-59B5-A9753D24499A}"/>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6" name="Plassholder for bunntekst 5">
            <a:extLst>
              <a:ext uri="{FF2B5EF4-FFF2-40B4-BE49-F238E27FC236}">
                <a16:creationId xmlns:a16="http://schemas.microsoft.com/office/drawing/2014/main" id="{CC2AFBC4-A4B6-AD56-220B-4D49CB1574F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F3B0F3C-A57D-9B7B-5FA3-26316AC55BA2}"/>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2214006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DF9D2-AABF-3FFA-5962-986C3A51B5A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56ECD75-B24B-A803-7723-03AEB608E64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0A8996B-878E-3B54-02C9-84C06DE62CBC}"/>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5" name="Plassholder for bunntekst 4">
            <a:extLst>
              <a:ext uri="{FF2B5EF4-FFF2-40B4-BE49-F238E27FC236}">
                <a16:creationId xmlns:a16="http://schemas.microsoft.com/office/drawing/2014/main" id="{34B87112-EDDB-015F-0E3B-0E38D323EEB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19AE7F5-3643-EFF5-FFF3-753FCF501F67}"/>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1812959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064953D-6D05-5C39-B4E2-8D1A5C5A5D1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361096-2D1A-54AF-5927-211242BCA8F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73A9D5C-80D3-DC10-475D-EF1A5C2ECC16}"/>
              </a:ext>
            </a:extLst>
          </p:cNvPr>
          <p:cNvSpPr>
            <a:spLocks noGrp="1"/>
          </p:cNvSpPr>
          <p:nvPr>
            <p:ph type="dt" sz="half" idx="10"/>
          </p:nvPr>
        </p:nvSpPr>
        <p:spPr/>
        <p:txBody>
          <a:bodyPr/>
          <a:lstStyle/>
          <a:p>
            <a:fld id="{825A1477-147D-AA42-83AD-1C0FCE1AEBAE}" type="datetimeFigureOut">
              <a:rPr lang="nb-NO" smtClean="0"/>
              <a:t>06.02.2024</a:t>
            </a:fld>
            <a:endParaRPr lang="nb-NO"/>
          </a:p>
        </p:txBody>
      </p:sp>
      <p:sp>
        <p:nvSpPr>
          <p:cNvPr id="5" name="Plassholder for bunntekst 4">
            <a:extLst>
              <a:ext uri="{FF2B5EF4-FFF2-40B4-BE49-F238E27FC236}">
                <a16:creationId xmlns:a16="http://schemas.microsoft.com/office/drawing/2014/main" id="{2A503C07-F764-0878-16B7-9E8467A26B6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F6C31C2-E2F1-4143-E1A6-CA9AAE4910AE}"/>
              </a:ext>
            </a:extLst>
          </p:cNvPr>
          <p:cNvSpPr>
            <a:spLocks noGrp="1"/>
          </p:cNvSpPr>
          <p:nvPr>
            <p:ph type="sldNum" sz="quarter" idx="12"/>
          </p:nvPr>
        </p:nvSpPr>
        <p:spPr/>
        <p:txBody>
          <a:bodyPr/>
          <a:lstStyle/>
          <a:p>
            <a:fld id="{F9EDF9FA-F168-2B4D-BA1D-C8F44ACAD476}" type="slidenum">
              <a:rPr lang="nb-NO" smtClean="0"/>
              <a:t>‹#›</a:t>
            </a:fld>
            <a:endParaRPr lang="nb-NO"/>
          </a:p>
        </p:txBody>
      </p:sp>
    </p:spTree>
    <p:extLst>
      <p:ext uri="{BB962C8B-B14F-4D97-AF65-F5344CB8AC3E}">
        <p14:creationId xmlns:p14="http://schemas.microsoft.com/office/powerpoint/2010/main" val="1910402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776C410-CF30-322C-6AE2-01670B6EF9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4A31AFB-20C1-A3DF-E653-8764A2EBC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F1EF17C-CB8D-E85C-9D4E-73ACDD501C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A1477-147D-AA42-83AD-1C0FCE1AEBAE}" type="datetimeFigureOut">
              <a:rPr lang="nb-NO" smtClean="0"/>
              <a:t>06.02.2024</a:t>
            </a:fld>
            <a:endParaRPr lang="nb-NO"/>
          </a:p>
        </p:txBody>
      </p:sp>
      <p:sp>
        <p:nvSpPr>
          <p:cNvPr id="5" name="Plassholder for bunntekst 4">
            <a:extLst>
              <a:ext uri="{FF2B5EF4-FFF2-40B4-BE49-F238E27FC236}">
                <a16:creationId xmlns:a16="http://schemas.microsoft.com/office/drawing/2014/main" id="{4A3D9FFB-5C5E-F74B-6E1E-A91B94CB3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0C9657B-414D-A9AD-7C70-5E6FA6070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DF9FA-F168-2B4D-BA1D-C8F44ACAD476}" type="slidenum">
              <a:rPr lang="nb-NO" smtClean="0"/>
              <a:t>‹#›</a:t>
            </a:fld>
            <a:endParaRPr lang="nb-NO"/>
          </a:p>
        </p:txBody>
      </p:sp>
    </p:spTree>
    <p:extLst>
      <p:ext uri="{BB962C8B-B14F-4D97-AF65-F5344CB8AC3E}">
        <p14:creationId xmlns:p14="http://schemas.microsoft.com/office/powerpoint/2010/main" val="1659248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6A4AC6CF-7DE1-F985-67A3-451CD1213C64}"/>
              </a:ext>
            </a:extLst>
          </p:cNvPr>
          <p:cNvSpPr>
            <a:spLocks noGrp="1"/>
          </p:cNvSpPr>
          <p:nvPr>
            <p:ph type="ctrTitle"/>
          </p:nvPr>
        </p:nvSpPr>
        <p:spPr>
          <a:xfrm>
            <a:off x="5354955" y="552182"/>
            <a:ext cx="5998840" cy="3343135"/>
          </a:xfrm>
          <a:noFill/>
        </p:spPr>
        <p:txBody>
          <a:bodyPr>
            <a:normAutofit/>
          </a:bodyPr>
          <a:lstStyle/>
          <a:p>
            <a:pPr algn="l"/>
            <a:r>
              <a:rPr lang="nb-NO" sz="5200"/>
              <a:t>Body as the Locus of Knowing</a:t>
            </a:r>
          </a:p>
        </p:txBody>
      </p:sp>
      <p:sp>
        <p:nvSpPr>
          <p:cNvPr id="3" name="Undertittel 2">
            <a:extLst>
              <a:ext uri="{FF2B5EF4-FFF2-40B4-BE49-F238E27FC236}">
                <a16:creationId xmlns:a16="http://schemas.microsoft.com/office/drawing/2014/main" id="{097BE7D2-C822-2B56-D90B-318FC9C8E473}"/>
              </a:ext>
            </a:extLst>
          </p:cNvPr>
          <p:cNvSpPr>
            <a:spLocks noGrp="1"/>
          </p:cNvSpPr>
          <p:nvPr>
            <p:ph type="subTitle" idx="1"/>
          </p:nvPr>
        </p:nvSpPr>
        <p:spPr>
          <a:xfrm>
            <a:off x="5354955" y="4067032"/>
            <a:ext cx="5998840" cy="2067068"/>
          </a:xfrm>
          <a:noFill/>
        </p:spPr>
        <p:txBody>
          <a:bodyPr>
            <a:normAutofit/>
          </a:bodyPr>
          <a:lstStyle/>
          <a:p>
            <a:pPr algn="l"/>
            <a:endParaRPr lang="nb-NO"/>
          </a:p>
        </p:txBody>
      </p:sp>
      <p:pic>
        <p:nvPicPr>
          <p:cNvPr id="5" name="Bilde 4">
            <a:extLst>
              <a:ext uri="{FF2B5EF4-FFF2-40B4-BE49-F238E27FC236}">
                <a16:creationId xmlns:a16="http://schemas.microsoft.com/office/drawing/2014/main" id="{0DC295BC-204D-B936-0E23-C89DA79497CE}"/>
              </a:ext>
            </a:extLst>
          </p:cNvPr>
          <p:cNvPicPr>
            <a:picLocks noChangeAspect="1"/>
          </p:cNvPicPr>
          <p:nvPr/>
        </p:nvPicPr>
        <p:blipFill rotWithShape="1">
          <a:blip r:embed="rId2"/>
          <a:srcRect l="2801" r="1" b="1"/>
          <a:stretch/>
        </p:blipFill>
        <p:spPr>
          <a:xfrm>
            <a:off x="20" y="10"/>
            <a:ext cx="4992985" cy="6857990"/>
          </a:xfrm>
          <a:prstGeom prst="rect">
            <a:avLst/>
          </a:prstGeom>
        </p:spPr>
      </p:pic>
    </p:spTree>
    <p:extLst>
      <p:ext uri="{BB962C8B-B14F-4D97-AF65-F5344CB8AC3E}">
        <p14:creationId xmlns:p14="http://schemas.microsoft.com/office/powerpoint/2010/main" val="128495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29B2E1-65B9-9B58-803C-0D725EE34B52}"/>
              </a:ext>
            </a:extLst>
          </p:cNvPr>
          <p:cNvSpPr>
            <a:spLocks noGrp="1"/>
          </p:cNvSpPr>
          <p:nvPr>
            <p:ph type="title"/>
          </p:nvPr>
        </p:nvSpPr>
        <p:spPr/>
        <p:txBody>
          <a:bodyPr/>
          <a:lstStyle/>
          <a:p>
            <a:r>
              <a:rPr lang="nb-NO" dirty="0" err="1"/>
              <a:t>Overview</a:t>
            </a:r>
            <a:endParaRPr lang="nb-NO" dirty="0"/>
          </a:p>
        </p:txBody>
      </p:sp>
      <p:sp>
        <p:nvSpPr>
          <p:cNvPr id="3" name="Plassholder for innhold 2">
            <a:extLst>
              <a:ext uri="{FF2B5EF4-FFF2-40B4-BE49-F238E27FC236}">
                <a16:creationId xmlns:a16="http://schemas.microsoft.com/office/drawing/2014/main" id="{3C26130C-EE60-DC14-E343-40EC245AC382}"/>
              </a:ext>
            </a:extLst>
          </p:cNvPr>
          <p:cNvSpPr>
            <a:spLocks noGrp="1"/>
          </p:cNvSpPr>
          <p:nvPr>
            <p:ph idx="1"/>
          </p:nvPr>
        </p:nvSpPr>
        <p:spPr/>
        <p:txBody>
          <a:bodyPr/>
          <a:lstStyle/>
          <a:p>
            <a:r>
              <a:rPr lang="nb-NO" dirty="0"/>
              <a:t>I. </a:t>
            </a:r>
            <a:r>
              <a:rPr lang="nb-NO" dirty="0" err="1"/>
              <a:t>Introduction</a:t>
            </a:r>
            <a:r>
              <a:rPr lang="nb-NO" dirty="0"/>
              <a:t> :</a:t>
            </a:r>
          </a:p>
          <a:p>
            <a:r>
              <a:rPr lang="nb-NO" dirty="0" err="1"/>
              <a:t>Practical</a:t>
            </a:r>
            <a:r>
              <a:rPr lang="nb-NO" dirty="0"/>
              <a:t> and </a:t>
            </a:r>
            <a:r>
              <a:rPr lang="nb-NO" dirty="0" err="1"/>
              <a:t>theoretical</a:t>
            </a:r>
            <a:r>
              <a:rPr lang="nb-NO" dirty="0"/>
              <a:t> forms </a:t>
            </a:r>
            <a:r>
              <a:rPr lang="nb-NO" dirty="0" err="1"/>
              <a:t>of</a:t>
            </a:r>
            <a:r>
              <a:rPr lang="nb-NO" dirty="0"/>
              <a:t> </a:t>
            </a:r>
            <a:r>
              <a:rPr lang="nb-NO" dirty="0" err="1"/>
              <a:t>knowing</a:t>
            </a:r>
            <a:r>
              <a:rPr lang="nb-NO" dirty="0"/>
              <a:t>, </a:t>
            </a:r>
            <a:r>
              <a:rPr lang="nb-NO" dirty="0" err="1"/>
              <a:t>Plato</a:t>
            </a:r>
            <a:r>
              <a:rPr lang="nb-NO" dirty="0"/>
              <a:t> and </a:t>
            </a:r>
            <a:r>
              <a:rPr lang="nb-NO" dirty="0" err="1"/>
              <a:t>the</a:t>
            </a:r>
            <a:r>
              <a:rPr lang="nb-NO" dirty="0"/>
              <a:t> </a:t>
            </a:r>
            <a:r>
              <a:rPr lang="nb-NO" dirty="0" err="1"/>
              <a:t>Greeks</a:t>
            </a:r>
            <a:endParaRPr lang="nb-NO" dirty="0"/>
          </a:p>
          <a:p>
            <a:endParaRPr lang="nb-NO" dirty="0"/>
          </a:p>
          <a:p>
            <a:r>
              <a:rPr lang="nb-NO" dirty="0"/>
              <a:t>II. Body and </a:t>
            </a:r>
            <a:r>
              <a:rPr lang="nb-NO" dirty="0" err="1"/>
              <a:t>the</a:t>
            </a:r>
            <a:r>
              <a:rPr lang="nb-NO" dirty="0"/>
              <a:t> </a:t>
            </a:r>
            <a:r>
              <a:rPr lang="nb-NO" dirty="0" err="1"/>
              <a:t>practice</a:t>
            </a:r>
            <a:r>
              <a:rPr lang="nb-NO" dirty="0"/>
              <a:t> </a:t>
            </a:r>
            <a:r>
              <a:rPr lang="nb-NO" dirty="0" err="1"/>
              <a:t>of</a:t>
            </a:r>
            <a:r>
              <a:rPr lang="nb-NO" dirty="0"/>
              <a:t> </a:t>
            </a:r>
            <a:r>
              <a:rPr lang="nb-NO" dirty="0" err="1"/>
              <a:t>knowing</a:t>
            </a:r>
            <a:r>
              <a:rPr lang="nb-NO" dirty="0"/>
              <a:t> – </a:t>
            </a:r>
            <a:r>
              <a:rPr lang="nb-NO" dirty="0" err="1"/>
              <a:t>Implicit</a:t>
            </a:r>
            <a:r>
              <a:rPr lang="nb-NO" dirty="0"/>
              <a:t> </a:t>
            </a:r>
            <a:r>
              <a:rPr lang="nb-NO" dirty="0" err="1"/>
              <a:t>knowing</a:t>
            </a:r>
            <a:r>
              <a:rPr lang="nb-NO" dirty="0"/>
              <a:t> versus </a:t>
            </a:r>
            <a:r>
              <a:rPr lang="nb-NO" dirty="0" err="1"/>
              <a:t>method</a:t>
            </a:r>
            <a:endParaRPr lang="nb-NO" dirty="0"/>
          </a:p>
          <a:p>
            <a:endParaRPr lang="nb-NO" dirty="0"/>
          </a:p>
          <a:p>
            <a:r>
              <a:rPr lang="nb-NO" dirty="0"/>
              <a:t>II. The </a:t>
            </a:r>
            <a:r>
              <a:rPr lang="nb-NO" dirty="0" err="1"/>
              <a:t>Social</a:t>
            </a:r>
            <a:r>
              <a:rPr lang="nb-NO" dirty="0"/>
              <a:t> and Cultural Body – </a:t>
            </a:r>
            <a:r>
              <a:rPr lang="nb-NO" dirty="0" err="1"/>
              <a:t>the</a:t>
            </a:r>
            <a:r>
              <a:rPr lang="nb-NO" dirty="0"/>
              <a:t> Body as </a:t>
            </a:r>
            <a:r>
              <a:rPr lang="nb-NO" dirty="0" err="1"/>
              <a:t>Gendered</a:t>
            </a:r>
            <a:endParaRPr lang="nb-NO" dirty="0"/>
          </a:p>
        </p:txBody>
      </p:sp>
    </p:spTree>
    <p:extLst>
      <p:ext uri="{BB962C8B-B14F-4D97-AF65-F5344CB8AC3E}">
        <p14:creationId xmlns:p14="http://schemas.microsoft.com/office/powerpoint/2010/main" val="1664715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340AD5-8B68-155F-4507-7912B5123DE6}"/>
              </a:ext>
            </a:extLst>
          </p:cNvPr>
          <p:cNvSpPr>
            <a:spLocks noGrp="1"/>
          </p:cNvSpPr>
          <p:nvPr>
            <p:ph type="title"/>
          </p:nvPr>
        </p:nvSpPr>
        <p:spPr/>
        <p:txBody>
          <a:bodyPr/>
          <a:lstStyle/>
          <a:p>
            <a:r>
              <a:rPr lang="nb-NO" dirty="0" err="1"/>
              <a:t>Work</a:t>
            </a:r>
            <a:r>
              <a:rPr lang="nb-NO" dirty="0"/>
              <a:t>-shop</a:t>
            </a:r>
          </a:p>
        </p:txBody>
      </p:sp>
      <p:sp>
        <p:nvSpPr>
          <p:cNvPr id="3" name="Plassholder for innhold 2">
            <a:extLst>
              <a:ext uri="{FF2B5EF4-FFF2-40B4-BE49-F238E27FC236}">
                <a16:creationId xmlns:a16="http://schemas.microsoft.com/office/drawing/2014/main" id="{CCA9FAB7-1574-F4D9-862D-3584769A854F}"/>
              </a:ext>
            </a:extLst>
          </p:cNvPr>
          <p:cNvSpPr>
            <a:spLocks noGrp="1"/>
          </p:cNvSpPr>
          <p:nvPr>
            <p:ph idx="1"/>
          </p:nvPr>
        </p:nvSpPr>
        <p:spPr/>
        <p:txBody>
          <a:bodyPr/>
          <a:lstStyle/>
          <a:p>
            <a:endParaRPr lang="nb-NO" dirty="0"/>
          </a:p>
          <a:p>
            <a:r>
              <a:rPr lang="nb-NO" dirty="0" err="1"/>
              <a:t>What</a:t>
            </a:r>
            <a:r>
              <a:rPr lang="nb-NO" dirty="0"/>
              <a:t> is </a:t>
            </a:r>
            <a:r>
              <a:rPr lang="nb-NO" dirty="0" err="1"/>
              <a:t>the</a:t>
            </a:r>
            <a:r>
              <a:rPr lang="nb-NO" dirty="0"/>
              <a:t> </a:t>
            </a:r>
            <a:r>
              <a:rPr lang="nb-NO" dirty="0" err="1"/>
              <a:t>role</a:t>
            </a:r>
            <a:r>
              <a:rPr lang="nb-NO" dirty="0"/>
              <a:t> </a:t>
            </a:r>
            <a:r>
              <a:rPr lang="nb-NO" dirty="0" err="1"/>
              <a:t>of</a:t>
            </a:r>
            <a:r>
              <a:rPr lang="nb-NO" dirty="0"/>
              <a:t> </a:t>
            </a:r>
            <a:r>
              <a:rPr lang="nb-NO" dirty="0" err="1"/>
              <a:t>the</a:t>
            </a:r>
            <a:r>
              <a:rPr lang="nb-NO" dirty="0"/>
              <a:t> body in </a:t>
            </a:r>
            <a:r>
              <a:rPr lang="nb-NO" dirty="0" err="1"/>
              <a:t>knowing</a:t>
            </a:r>
            <a:r>
              <a:rPr lang="nb-NO" dirty="0"/>
              <a:t> </a:t>
            </a:r>
            <a:r>
              <a:rPr lang="nb-NO" dirty="0" err="1"/>
              <a:t>things</a:t>
            </a:r>
            <a:r>
              <a:rPr lang="nb-NO" dirty="0"/>
              <a:t>? </a:t>
            </a:r>
          </a:p>
          <a:p>
            <a:r>
              <a:rPr lang="nb-NO" dirty="0"/>
              <a:t>Is </a:t>
            </a:r>
            <a:r>
              <a:rPr lang="nb-NO" dirty="0" err="1"/>
              <a:t>there</a:t>
            </a:r>
            <a:r>
              <a:rPr lang="nb-NO" dirty="0"/>
              <a:t> </a:t>
            </a:r>
            <a:r>
              <a:rPr lang="nb-NO" dirty="0" err="1"/>
              <a:t>specific</a:t>
            </a:r>
            <a:r>
              <a:rPr lang="nb-NO" dirty="0"/>
              <a:t> “</a:t>
            </a:r>
            <a:r>
              <a:rPr lang="nb-NO" dirty="0" err="1"/>
              <a:t>knowing</a:t>
            </a:r>
            <a:r>
              <a:rPr lang="nb-NO" dirty="0"/>
              <a:t> </a:t>
            </a:r>
            <a:r>
              <a:rPr lang="nb-NO" dirty="0" err="1"/>
              <a:t>of</a:t>
            </a:r>
            <a:r>
              <a:rPr lang="nb-NO" dirty="0"/>
              <a:t> </a:t>
            </a:r>
            <a:r>
              <a:rPr lang="nb-NO" dirty="0" err="1"/>
              <a:t>the</a:t>
            </a:r>
            <a:r>
              <a:rPr lang="nb-NO" dirty="0"/>
              <a:t> body”?  </a:t>
            </a:r>
          </a:p>
        </p:txBody>
      </p:sp>
    </p:spTree>
    <p:extLst>
      <p:ext uri="{BB962C8B-B14F-4D97-AF65-F5344CB8AC3E}">
        <p14:creationId xmlns:p14="http://schemas.microsoft.com/office/powerpoint/2010/main" val="1208554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6E337E2-D6D2-0097-9825-66D1D9CCEF69}"/>
              </a:ext>
            </a:extLst>
          </p:cNvPr>
          <p:cNvSpPr>
            <a:spLocks noGrp="1"/>
          </p:cNvSpPr>
          <p:nvPr>
            <p:ph type="title"/>
          </p:nvPr>
        </p:nvSpPr>
        <p:spPr>
          <a:xfrm>
            <a:off x="762000" y="1138265"/>
            <a:ext cx="5791199" cy="1401183"/>
          </a:xfrm>
        </p:spPr>
        <p:txBody>
          <a:bodyPr vert="horz" lIns="91440" tIns="45720" rIns="91440" bIns="45720" rtlCol="0" anchor="t">
            <a:normAutofit/>
          </a:bodyPr>
          <a:lstStyle/>
          <a:p>
            <a:r>
              <a:rPr lang="en-US" sz="3200" kern="1200">
                <a:solidFill>
                  <a:schemeClr val="tx1"/>
                </a:solidFill>
                <a:latin typeface="+mj-lt"/>
                <a:ea typeface="+mj-ea"/>
                <a:cs typeface="+mj-cs"/>
              </a:rPr>
              <a:t>I. Practical and theoratical knowing</a:t>
            </a:r>
          </a:p>
        </p:txBody>
      </p:sp>
      <p:cxnSp>
        <p:nvCxnSpPr>
          <p:cNvPr id="15" name="Straight Connector 10">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7F077279-EAC0-5DA1-01D3-8794E6576D70}"/>
              </a:ext>
            </a:extLst>
          </p:cNvPr>
          <p:cNvSpPr>
            <a:spLocks noGrp="1"/>
          </p:cNvSpPr>
          <p:nvPr>
            <p:ph sz="half" idx="1"/>
          </p:nvPr>
        </p:nvSpPr>
        <p:spPr>
          <a:xfrm>
            <a:off x="762000" y="2551176"/>
            <a:ext cx="5791199" cy="3602935"/>
          </a:xfrm>
        </p:spPr>
        <p:txBody>
          <a:bodyPr vert="horz" lIns="91440" tIns="45720" rIns="91440" bIns="45720" rtlCol="0">
            <a:normAutofit lnSpcReduction="10000"/>
          </a:bodyPr>
          <a:lstStyle/>
          <a:p>
            <a:r>
              <a:rPr lang="en-US" sz="1400" dirty="0"/>
              <a:t>Plato:</a:t>
            </a:r>
          </a:p>
          <a:p>
            <a:r>
              <a:rPr lang="en-US" sz="1400" dirty="0"/>
              <a:t>- Knowing as a forms of </a:t>
            </a:r>
            <a:r>
              <a:rPr lang="en-US" sz="1400" dirty="0" err="1"/>
              <a:t>tehné</a:t>
            </a:r>
            <a:r>
              <a:rPr lang="en-US" sz="1400" dirty="0"/>
              <a:t>; art, craft and </a:t>
            </a:r>
            <a:r>
              <a:rPr lang="en-US" sz="1400" dirty="0" err="1"/>
              <a:t>tghe</a:t>
            </a:r>
            <a:r>
              <a:rPr lang="en-US" sz="1400" dirty="0"/>
              <a:t> work-shop</a:t>
            </a:r>
          </a:p>
          <a:p>
            <a:r>
              <a:rPr lang="en-US" sz="1400" dirty="0"/>
              <a:t>-</a:t>
            </a:r>
            <a:r>
              <a:rPr lang="en-US" sz="1400" dirty="0" err="1"/>
              <a:t>Poiesis</a:t>
            </a:r>
            <a:r>
              <a:rPr lang="en-US" sz="1400" dirty="0"/>
              <a:t> and </a:t>
            </a:r>
            <a:r>
              <a:rPr lang="en-US" sz="1400" dirty="0" err="1"/>
              <a:t>techné</a:t>
            </a:r>
            <a:endParaRPr lang="en-US" sz="1400" dirty="0"/>
          </a:p>
          <a:p>
            <a:r>
              <a:rPr lang="en-US" sz="1400" dirty="0"/>
              <a:t>- Knowing as Logos, as explicit articulation and justification, making sense…</a:t>
            </a:r>
          </a:p>
          <a:p>
            <a:r>
              <a:rPr lang="en-US" sz="1400" dirty="0"/>
              <a:t>- Knowing as the making explicit of </a:t>
            </a:r>
            <a:r>
              <a:rPr lang="en-US" sz="1400" i="1" dirty="0"/>
              <a:t>eidos</a:t>
            </a:r>
            <a:r>
              <a:rPr lang="en-US" sz="1400" dirty="0"/>
              <a:t>, forms and function.</a:t>
            </a:r>
          </a:p>
          <a:p>
            <a:endParaRPr lang="en-US" sz="1400" dirty="0"/>
          </a:p>
          <a:p>
            <a:r>
              <a:rPr lang="en-US" sz="1400" dirty="0"/>
              <a:t>Aristotle:</a:t>
            </a:r>
          </a:p>
          <a:p>
            <a:r>
              <a:rPr lang="en-US" sz="1400" dirty="0"/>
              <a:t>- Knowing in praxis; deliberation in action, phronesis.</a:t>
            </a:r>
          </a:p>
          <a:p>
            <a:r>
              <a:rPr lang="en-US" sz="1400" dirty="0"/>
              <a:t>- The good</a:t>
            </a:r>
          </a:p>
          <a:p>
            <a:r>
              <a:rPr lang="en-US" sz="1400" dirty="0"/>
              <a:t>- Action, knowledge of virtues as relational goods</a:t>
            </a:r>
          </a:p>
          <a:p>
            <a:r>
              <a:rPr lang="en-US" sz="1400" dirty="0"/>
              <a:t>- Action as revealing... Disclosure of a situation. Practical insight, knowing in action.</a:t>
            </a:r>
          </a:p>
        </p:txBody>
      </p:sp>
      <p:sp>
        <p:nvSpPr>
          <p:cNvPr id="16" name="Rectangle 12">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ssholder for innhold 5" descr="Et bilde som inneholder statue, Kulturgjenstand, Utskjæring, steinhugging&#10;&#10;Automatisk generert beskrivelse">
            <a:extLst>
              <a:ext uri="{FF2B5EF4-FFF2-40B4-BE49-F238E27FC236}">
                <a16:creationId xmlns:a16="http://schemas.microsoft.com/office/drawing/2014/main" id="{4DE769F0-7D80-E280-8938-8B35B3AE05E0}"/>
              </a:ext>
            </a:extLst>
          </p:cNvPr>
          <p:cNvPicPr>
            <a:picLocks noGrp="1" noChangeAspect="1"/>
          </p:cNvPicPr>
          <p:nvPr>
            <p:ph sz="half" idx="2"/>
          </p:nvPr>
        </p:nvPicPr>
        <p:blipFill>
          <a:blip r:embed="rId2"/>
          <a:stretch>
            <a:fillRect/>
          </a:stretch>
        </p:blipFill>
        <p:spPr>
          <a:xfrm>
            <a:off x="8031073" y="842824"/>
            <a:ext cx="3438428" cy="5167037"/>
          </a:xfrm>
          <a:prstGeom prst="rect">
            <a:avLst/>
          </a:prstGeom>
        </p:spPr>
      </p:pic>
    </p:spTree>
    <p:extLst>
      <p:ext uri="{BB962C8B-B14F-4D97-AF65-F5344CB8AC3E}">
        <p14:creationId xmlns:p14="http://schemas.microsoft.com/office/powerpoint/2010/main" val="2728318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A54238-ACDC-5B54-87AD-C6FE711E075F}"/>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C96A8149-3217-2D48-EBF3-C8D66E31CC51}"/>
              </a:ext>
            </a:extLst>
          </p:cNvPr>
          <p:cNvSpPr>
            <a:spLocks noGrp="1"/>
          </p:cNvSpPr>
          <p:nvPr>
            <p:ph sz="half" idx="1"/>
          </p:nvPr>
        </p:nvSpPr>
        <p:spPr/>
        <p:txBody>
          <a:bodyPr>
            <a:normAutofit lnSpcReduction="10000"/>
          </a:bodyPr>
          <a:lstStyle/>
          <a:p>
            <a:pPr marL="0" indent="0">
              <a:buNone/>
            </a:pPr>
            <a:r>
              <a:rPr lang="nb-NO" dirty="0"/>
              <a:t>Western </a:t>
            </a:r>
            <a:r>
              <a:rPr lang="nb-NO" dirty="0" err="1"/>
              <a:t>conception</a:t>
            </a:r>
            <a:r>
              <a:rPr lang="nb-NO" dirty="0"/>
              <a:t>:</a:t>
            </a:r>
          </a:p>
          <a:p>
            <a:pPr marL="0" indent="0">
              <a:buNone/>
            </a:pPr>
            <a:endParaRPr lang="nb-NO" dirty="0"/>
          </a:p>
          <a:p>
            <a:pPr marL="514350" indent="-514350">
              <a:buAutoNum type="alphaLcPeriod"/>
            </a:pPr>
            <a:r>
              <a:rPr lang="nb-NO" dirty="0"/>
              <a:t>Method </a:t>
            </a:r>
            <a:r>
              <a:rPr lang="en-GB" dirty="0"/>
              <a:t>preferred</a:t>
            </a:r>
            <a:r>
              <a:rPr lang="nb-NO" dirty="0"/>
              <a:t> as </a:t>
            </a:r>
            <a:r>
              <a:rPr lang="nb-NO" dirty="0" err="1"/>
              <a:t>locus</a:t>
            </a:r>
            <a:r>
              <a:rPr lang="nb-NO" dirty="0"/>
              <a:t> </a:t>
            </a:r>
            <a:r>
              <a:rPr lang="nb-NO" dirty="0" err="1"/>
              <a:t>of</a:t>
            </a:r>
            <a:r>
              <a:rPr lang="nb-NO" dirty="0"/>
              <a:t> </a:t>
            </a:r>
            <a:r>
              <a:rPr lang="nb-NO" dirty="0" err="1"/>
              <a:t>knowing</a:t>
            </a:r>
            <a:r>
              <a:rPr lang="nb-NO" dirty="0"/>
              <a:t>; </a:t>
            </a:r>
          </a:p>
          <a:p>
            <a:pPr marL="514350" indent="-514350">
              <a:buAutoNum type="alphaLcPeriod"/>
            </a:pPr>
            <a:r>
              <a:rPr lang="nb-NO" dirty="0" err="1"/>
              <a:t>Explicit</a:t>
            </a:r>
            <a:r>
              <a:rPr lang="nb-NO" dirty="0"/>
              <a:t> over  </a:t>
            </a:r>
            <a:r>
              <a:rPr lang="nb-NO" dirty="0" err="1"/>
              <a:t>implicit</a:t>
            </a:r>
            <a:r>
              <a:rPr lang="nb-NO" dirty="0"/>
              <a:t> or </a:t>
            </a:r>
            <a:r>
              <a:rPr lang="nb-NO" dirty="0" err="1"/>
              <a:t>tacit</a:t>
            </a:r>
            <a:r>
              <a:rPr lang="nb-NO" dirty="0"/>
              <a:t> </a:t>
            </a:r>
            <a:r>
              <a:rPr lang="nb-NO" dirty="0" err="1"/>
              <a:t>knowledge</a:t>
            </a:r>
            <a:endParaRPr lang="nb-NO" dirty="0"/>
          </a:p>
          <a:p>
            <a:pPr marL="514350" indent="-514350">
              <a:buAutoNum type="alphaLcPeriod"/>
            </a:pPr>
            <a:r>
              <a:rPr lang="nb-NO" dirty="0" err="1"/>
              <a:t>Downgrading</a:t>
            </a:r>
            <a:r>
              <a:rPr lang="nb-NO" dirty="0"/>
              <a:t> </a:t>
            </a:r>
            <a:r>
              <a:rPr lang="nb-NO" dirty="0" err="1"/>
              <a:t>of</a:t>
            </a:r>
            <a:r>
              <a:rPr lang="nb-NO" dirty="0"/>
              <a:t> </a:t>
            </a:r>
            <a:r>
              <a:rPr lang="nb-NO" dirty="0" err="1"/>
              <a:t>the</a:t>
            </a:r>
            <a:r>
              <a:rPr lang="nb-NO" dirty="0"/>
              <a:t> </a:t>
            </a:r>
            <a:r>
              <a:rPr lang="nb-NO" dirty="0" err="1"/>
              <a:t>role</a:t>
            </a:r>
            <a:r>
              <a:rPr lang="nb-NO" dirty="0"/>
              <a:t> </a:t>
            </a:r>
            <a:r>
              <a:rPr lang="nb-NO" dirty="0" err="1"/>
              <a:t>of</a:t>
            </a:r>
            <a:r>
              <a:rPr lang="nb-NO" dirty="0"/>
              <a:t> </a:t>
            </a:r>
            <a:r>
              <a:rPr lang="nb-NO" dirty="0" err="1"/>
              <a:t>the</a:t>
            </a:r>
            <a:r>
              <a:rPr lang="nb-NO" dirty="0"/>
              <a:t> body</a:t>
            </a:r>
          </a:p>
          <a:p>
            <a:pPr marL="514350" indent="-514350">
              <a:buAutoNum type="alphaLcPeriod"/>
            </a:pPr>
            <a:r>
              <a:rPr lang="nb-NO" dirty="0"/>
              <a:t> </a:t>
            </a:r>
            <a:r>
              <a:rPr lang="nb-NO" dirty="0" err="1"/>
              <a:t>Intellectual</a:t>
            </a:r>
            <a:r>
              <a:rPr lang="nb-NO" dirty="0"/>
              <a:t> </a:t>
            </a:r>
            <a:r>
              <a:rPr lang="nb-NO" dirty="0" err="1"/>
              <a:t>knowledge</a:t>
            </a:r>
            <a:r>
              <a:rPr lang="nb-NO" dirty="0"/>
              <a:t> as mark </a:t>
            </a:r>
            <a:r>
              <a:rPr lang="nb-NO" dirty="0" err="1"/>
              <a:t>of</a:t>
            </a:r>
            <a:r>
              <a:rPr lang="nb-NO" dirty="0"/>
              <a:t> </a:t>
            </a:r>
            <a:r>
              <a:rPr lang="nb-NO" dirty="0" err="1"/>
              <a:t>expertise</a:t>
            </a:r>
            <a:endParaRPr lang="nb-NO" dirty="0"/>
          </a:p>
        </p:txBody>
      </p:sp>
      <p:sp>
        <p:nvSpPr>
          <p:cNvPr id="4" name="Plassholder for innhold 3">
            <a:extLst>
              <a:ext uri="{FF2B5EF4-FFF2-40B4-BE49-F238E27FC236}">
                <a16:creationId xmlns:a16="http://schemas.microsoft.com/office/drawing/2014/main" id="{17D16456-2F75-E46F-FFE3-DDE478E23E21}"/>
              </a:ext>
            </a:extLst>
          </p:cNvPr>
          <p:cNvSpPr>
            <a:spLocks noGrp="1"/>
          </p:cNvSpPr>
          <p:nvPr>
            <p:ph sz="half" idx="2"/>
          </p:nvPr>
        </p:nvSpPr>
        <p:spPr/>
        <p:txBody>
          <a:bodyPr>
            <a:normAutofit lnSpcReduction="10000"/>
          </a:bodyPr>
          <a:lstStyle/>
          <a:p>
            <a:r>
              <a:rPr lang="nb-NO" dirty="0" err="1"/>
              <a:t>Modern</a:t>
            </a:r>
            <a:r>
              <a:rPr lang="nb-NO" dirty="0"/>
              <a:t> </a:t>
            </a:r>
            <a:r>
              <a:rPr lang="nb-NO" dirty="0" err="1"/>
              <a:t>view</a:t>
            </a:r>
            <a:r>
              <a:rPr lang="nb-NO" dirty="0"/>
              <a:t>:</a:t>
            </a:r>
          </a:p>
          <a:p>
            <a:r>
              <a:rPr lang="nb-NO" dirty="0"/>
              <a:t>Knowledge as </a:t>
            </a:r>
            <a:r>
              <a:rPr lang="nb-NO" dirty="0" err="1"/>
              <a:t>explicit</a:t>
            </a:r>
            <a:r>
              <a:rPr lang="nb-NO" dirty="0"/>
              <a:t> </a:t>
            </a:r>
            <a:r>
              <a:rPr lang="nb-NO" dirty="0" err="1"/>
              <a:t>self-reasurrance</a:t>
            </a:r>
            <a:r>
              <a:rPr lang="nb-NO" dirty="0"/>
              <a:t> and </a:t>
            </a:r>
            <a:r>
              <a:rPr lang="nb-NO" dirty="0" err="1"/>
              <a:t>evidence</a:t>
            </a:r>
            <a:r>
              <a:rPr lang="nb-NO" dirty="0"/>
              <a:t> </a:t>
            </a:r>
            <a:r>
              <a:rPr lang="nb-NO" dirty="0" err="1"/>
              <a:t>on</a:t>
            </a:r>
            <a:r>
              <a:rPr lang="nb-NO" dirty="0"/>
              <a:t> </a:t>
            </a:r>
            <a:r>
              <a:rPr lang="nb-NO" dirty="0" err="1"/>
              <a:t>the</a:t>
            </a:r>
            <a:r>
              <a:rPr lang="nb-NO" dirty="0"/>
              <a:t> </a:t>
            </a:r>
            <a:r>
              <a:rPr lang="nb-NO" dirty="0" err="1"/>
              <a:t>model</a:t>
            </a:r>
            <a:r>
              <a:rPr lang="nb-NO" dirty="0"/>
              <a:t> </a:t>
            </a:r>
            <a:r>
              <a:rPr lang="nb-NO" dirty="0" err="1"/>
              <a:t>of</a:t>
            </a:r>
            <a:r>
              <a:rPr lang="nb-NO" dirty="0"/>
              <a:t> </a:t>
            </a:r>
            <a:r>
              <a:rPr lang="nb-NO" dirty="0" err="1"/>
              <a:t>matematics</a:t>
            </a:r>
            <a:r>
              <a:rPr lang="nb-NO" dirty="0"/>
              <a:t>... </a:t>
            </a:r>
          </a:p>
        </p:txBody>
      </p:sp>
    </p:spTree>
    <p:extLst>
      <p:ext uri="{BB962C8B-B14F-4D97-AF65-F5344CB8AC3E}">
        <p14:creationId xmlns:p14="http://schemas.microsoft.com/office/powerpoint/2010/main" val="301107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3EC56F9-2FD4-4702-7996-0816B378288D}"/>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sz="4000" kern="1200">
                <a:solidFill>
                  <a:schemeClr val="tx1"/>
                </a:solidFill>
                <a:latin typeface="+mj-lt"/>
                <a:ea typeface="+mj-ea"/>
                <a:cs typeface="+mj-cs"/>
              </a:rPr>
              <a:t>II. Two Conceptions of knowing</a:t>
            </a:r>
          </a:p>
        </p:txBody>
      </p:sp>
      <p:sp>
        <p:nvSpPr>
          <p:cNvPr id="13" name="Rectangle 12">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D51FCA00-F83F-8412-4839-0F0D0C4D0F58}"/>
              </a:ext>
            </a:extLst>
          </p:cNvPr>
          <p:cNvSpPr>
            <a:spLocks/>
          </p:cNvSpPr>
          <p:nvPr/>
        </p:nvSpPr>
        <p:spPr>
          <a:xfrm>
            <a:off x="1352840" y="1737360"/>
            <a:ext cx="4669913" cy="3921640"/>
          </a:xfrm>
          <a:prstGeom prst="rect">
            <a:avLst/>
          </a:prstGeom>
        </p:spPr>
        <p:txBody>
          <a:bodyPr>
            <a:normAutofit/>
          </a:bodyPr>
          <a:lstStyle/>
          <a:p>
            <a:pPr defTabSz="822960">
              <a:spcAft>
                <a:spcPts val="600"/>
              </a:spcAft>
            </a:pPr>
            <a:endParaRPr lang="en-GB" sz="1620" kern="1200">
              <a:solidFill>
                <a:schemeClr val="tx1"/>
              </a:solidFill>
              <a:latin typeface="+mn-lt"/>
              <a:ea typeface="+mn-ea"/>
              <a:cs typeface="+mn-cs"/>
            </a:endParaRPr>
          </a:p>
          <a:p>
            <a:pPr defTabSz="822960">
              <a:spcAft>
                <a:spcPts val="600"/>
              </a:spcAft>
            </a:pPr>
            <a:r>
              <a:rPr lang="en-GB" sz="1620" kern="1200">
                <a:solidFill>
                  <a:schemeClr val="tx1"/>
                </a:solidFill>
                <a:latin typeface="+mn-lt"/>
                <a:ea typeface="+mn-ea"/>
                <a:cs typeface="+mn-cs"/>
              </a:rPr>
              <a:t>A. </a:t>
            </a:r>
            <a:r>
              <a:rPr lang="en-GB" sz="1620" i="1" kern="1200">
                <a:solidFill>
                  <a:schemeClr val="tx1"/>
                </a:solidFill>
                <a:latin typeface="+mn-lt"/>
                <a:ea typeface="+mn-ea"/>
                <a:cs typeface="+mn-cs"/>
              </a:rPr>
              <a:t>Inferential knowledge</a:t>
            </a:r>
          </a:p>
          <a:p>
            <a:pPr defTabSz="822960">
              <a:spcAft>
                <a:spcPts val="600"/>
              </a:spcAft>
            </a:pPr>
            <a:r>
              <a:rPr lang="en-GB" sz="1620" kern="1200">
                <a:solidFill>
                  <a:schemeClr val="tx1"/>
                </a:solidFill>
                <a:latin typeface="+mn-lt"/>
                <a:ea typeface="+mn-ea"/>
                <a:cs typeface="+mn-cs"/>
              </a:rPr>
              <a:t>Method as the testing of hypothesis (Karl Popper)</a:t>
            </a:r>
          </a:p>
          <a:p>
            <a:pPr defTabSz="822960">
              <a:spcAft>
                <a:spcPts val="600"/>
              </a:spcAft>
            </a:pPr>
            <a:r>
              <a:rPr lang="en-GB" sz="1620" kern="1200">
                <a:solidFill>
                  <a:schemeClr val="tx1"/>
                </a:solidFill>
                <a:latin typeface="+mn-lt"/>
                <a:ea typeface="+mn-ea"/>
                <a:cs typeface="+mn-cs"/>
              </a:rPr>
              <a:t>Inference: </a:t>
            </a:r>
          </a:p>
          <a:p>
            <a:pPr defTabSz="822960">
              <a:spcAft>
                <a:spcPts val="600"/>
              </a:spcAft>
            </a:pPr>
            <a:r>
              <a:rPr lang="en-GB" sz="1620" kern="1200">
                <a:solidFill>
                  <a:schemeClr val="tx1"/>
                </a:solidFill>
                <a:latin typeface="+mn-lt"/>
                <a:ea typeface="+mn-ea"/>
                <a:cs typeface="+mn-cs"/>
              </a:rPr>
              <a:t>If a then B… </a:t>
            </a:r>
          </a:p>
          <a:p>
            <a:pPr defTabSz="822960">
              <a:spcAft>
                <a:spcPts val="600"/>
              </a:spcAft>
            </a:pPr>
            <a:r>
              <a:rPr lang="en-GB" sz="1620" kern="1200">
                <a:solidFill>
                  <a:schemeClr val="tx1"/>
                </a:solidFill>
                <a:latin typeface="+mn-lt"/>
                <a:ea typeface="+mn-ea"/>
                <a:cs typeface="+mn-cs"/>
              </a:rPr>
              <a:t>Not B</a:t>
            </a:r>
          </a:p>
          <a:p>
            <a:pPr defTabSz="822960">
              <a:spcAft>
                <a:spcPts val="600"/>
              </a:spcAft>
            </a:pPr>
            <a:r>
              <a:rPr lang="en-GB" sz="1620" kern="1200">
                <a:solidFill>
                  <a:schemeClr val="tx1"/>
                </a:solidFill>
                <a:latin typeface="+mn-lt"/>
                <a:ea typeface="+mn-ea"/>
                <a:cs typeface="+mn-cs"/>
              </a:rPr>
              <a:t>Not A</a:t>
            </a:r>
          </a:p>
          <a:p>
            <a:pPr>
              <a:spcAft>
                <a:spcPts val="600"/>
              </a:spcAft>
            </a:pPr>
            <a:endParaRPr lang="en-GB"/>
          </a:p>
        </p:txBody>
      </p:sp>
      <p:sp>
        <p:nvSpPr>
          <p:cNvPr id="4" name="Plassholder for innhold 3">
            <a:extLst>
              <a:ext uri="{FF2B5EF4-FFF2-40B4-BE49-F238E27FC236}">
                <a16:creationId xmlns:a16="http://schemas.microsoft.com/office/drawing/2014/main" id="{7C5CC261-D3B5-2C28-796B-4F8EA0533D25}"/>
              </a:ext>
            </a:extLst>
          </p:cNvPr>
          <p:cNvSpPr>
            <a:spLocks/>
          </p:cNvSpPr>
          <p:nvPr/>
        </p:nvSpPr>
        <p:spPr>
          <a:xfrm>
            <a:off x="6160103" y="1737360"/>
            <a:ext cx="4669913" cy="3921640"/>
          </a:xfrm>
          <a:prstGeom prst="rect">
            <a:avLst/>
          </a:prstGeom>
        </p:spPr>
        <p:txBody>
          <a:bodyPr>
            <a:normAutofit/>
          </a:bodyPr>
          <a:lstStyle/>
          <a:p>
            <a:pPr defTabSz="822960">
              <a:spcAft>
                <a:spcPts val="600"/>
              </a:spcAft>
            </a:pPr>
            <a:r>
              <a:rPr lang="en-GB" sz="1620" kern="1200">
                <a:solidFill>
                  <a:schemeClr val="tx1"/>
                </a:solidFill>
                <a:latin typeface="+mn-lt"/>
                <a:ea typeface="+mn-ea"/>
                <a:cs typeface="+mn-cs"/>
              </a:rPr>
              <a:t>Knowledge as the progressive culmination of hypotheses that withstand critical testing and experiment</a:t>
            </a:r>
          </a:p>
          <a:p>
            <a:pPr defTabSz="822960">
              <a:spcAft>
                <a:spcPts val="600"/>
              </a:spcAft>
            </a:pPr>
            <a:r>
              <a:rPr lang="en-GB" sz="1620" kern="1200">
                <a:solidFill>
                  <a:schemeClr val="tx1"/>
                </a:solidFill>
                <a:latin typeface="+mn-lt"/>
                <a:ea typeface="+mn-ea"/>
                <a:cs typeface="+mn-cs"/>
              </a:rPr>
              <a:t>Inferential justification of knowledge and progression</a:t>
            </a:r>
          </a:p>
          <a:p>
            <a:pPr>
              <a:spcAft>
                <a:spcPts val="600"/>
              </a:spcAft>
            </a:pPr>
            <a:endParaRPr lang="en-GB"/>
          </a:p>
        </p:txBody>
      </p:sp>
      <p:pic>
        <p:nvPicPr>
          <p:cNvPr id="5" name="Plassholder for innhold 7" descr="Et bilde som inneholder tekst, Bokomslag, Papirprodukt, Font&#10;&#10;Automatisk generert beskrivelse">
            <a:extLst>
              <a:ext uri="{FF2B5EF4-FFF2-40B4-BE49-F238E27FC236}">
                <a16:creationId xmlns:a16="http://schemas.microsoft.com/office/drawing/2014/main" id="{FE78082F-E58D-EFDD-7BFF-4941117DBB56}"/>
              </a:ext>
            </a:extLst>
          </p:cNvPr>
          <p:cNvPicPr>
            <a:picLocks noChangeAspect="1"/>
          </p:cNvPicPr>
          <p:nvPr/>
        </p:nvPicPr>
        <p:blipFill>
          <a:blip r:embed="rId3"/>
          <a:stretch>
            <a:fillRect/>
          </a:stretch>
        </p:blipFill>
        <p:spPr>
          <a:xfrm>
            <a:off x="6692131" y="3907742"/>
            <a:ext cx="2956303" cy="2365042"/>
          </a:xfrm>
          <a:prstGeom prst="rect">
            <a:avLst/>
          </a:prstGeom>
        </p:spPr>
      </p:pic>
    </p:spTree>
    <p:extLst>
      <p:ext uri="{BB962C8B-B14F-4D97-AF65-F5344CB8AC3E}">
        <p14:creationId xmlns:p14="http://schemas.microsoft.com/office/powerpoint/2010/main" val="2128410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74FE3F-86DE-D575-BDD3-9FA57F718971}"/>
              </a:ext>
            </a:extLst>
          </p:cNvPr>
          <p:cNvSpPr>
            <a:spLocks noGrp="1"/>
          </p:cNvSpPr>
          <p:nvPr>
            <p:ph type="title"/>
          </p:nvPr>
        </p:nvSpPr>
        <p:spPr/>
        <p:txBody>
          <a:bodyPr/>
          <a:lstStyle/>
          <a:p>
            <a:endParaRPr lang="en-GB" dirty="0"/>
          </a:p>
        </p:txBody>
      </p:sp>
      <p:sp>
        <p:nvSpPr>
          <p:cNvPr id="3" name="Plassholder for innhold 2">
            <a:extLst>
              <a:ext uri="{FF2B5EF4-FFF2-40B4-BE49-F238E27FC236}">
                <a16:creationId xmlns:a16="http://schemas.microsoft.com/office/drawing/2014/main" id="{D1EC7E23-D3FB-D441-F48E-5BDB44E94F70}"/>
              </a:ext>
            </a:extLst>
          </p:cNvPr>
          <p:cNvSpPr>
            <a:spLocks noGrp="1"/>
          </p:cNvSpPr>
          <p:nvPr>
            <p:ph sz="half" idx="1"/>
          </p:nvPr>
        </p:nvSpPr>
        <p:spPr/>
        <p:txBody>
          <a:bodyPr>
            <a:normAutofit fontScale="70000" lnSpcReduction="20000"/>
          </a:bodyPr>
          <a:lstStyle/>
          <a:p>
            <a:r>
              <a:rPr lang="en-GB" dirty="0"/>
              <a:t>B </a:t>
            </a:r>
            <a:r>
              <a:rPr lang="en-GB" i="1" dirty="0"/>
              <a:t>Practical knowledge</a:t>
            </a:r>
          </a:p>
          <a:p>
            <a:endParaRPr lang="en-GB" dirty="0"/>
          </a:p>
          <a:p>
            <a:r>
              <a:rPr lang="en-GB" dirty="0"/>
              <a:t>A. Karl Polanyi:</a:t>
            </a:r>
          </a:p>
          <a:p>
            <a:r>
              <a:rPr lang="en-GB" dirty="0"/>
              <a:t>Knowing how – knowing that</a:t>
            </a:r>
          </a:p>
          <a:p>
            <a:endParaRPr lang="en-GB" dirty="0"/>
          </a:p>
          <a:p>
            <a:r>
              <a:rPr lang="en-GB" dirty="0"/>
              <a:t>Knowing that; a attribution of a mode or status in knowing, of reliance and competence… not itself the course of action</a:t>
            </a:r>
          </a:p>
          <a:p>
            <a:endParaRPr lang="en-GB" dirty="0"/>
          </a:p>
        </p:txBody>
      </p:sp>
      <p:sp>
        <p:nvSpPr>
          <p:cNvPr id="4" name="Plassholder for innhold 3">
            <a:extLst>
              <a:ext uri="{FF2B5EF4-FFF2-40B4-BE49-F238E27FC236}">
                <a16:creationId xmlns:a16="http://schemas.microsoft.com/office/drawing/2014/main" id="{C8EB9D39-4230-599C-07AA-616C9B24F468}"/>
              </a:ext>
            </a:extLst>
          </p:cNvPr>
          <p:cNvSpPr>
            <a:spLocks noGrp="1"/>
          </p:cNvSpPr>
          <p:nvPr>
            <p:ph sz="half" idx="2"/>
          </p:nvPr>
        </p:nvSpPr>
        <p:spPr/>
        <p:txBody>
          <a:bodyPr>
            <a:normAutofit fontScale="70000" lnSpcReduction="20000"/>
          </a:bodyPr>
          <a:lstStyle/>
          <a:p>
            <a:r>
              <a:rPr lang="en-GB" i="1" dirty="0"/>
              <a:t>Knowing how</a:t>
            </a:r>
          </a:p>
          <a:p>
            <a:r>
              <a:rPr lang="en-GB" dirty="0"/>
              <a:t>Implicit tacit skills, knowledge of a situation, of </a:t>
            </a:r>
            <a:r>
              <a:rPr lang="en-GB" dirty="0" err="1"/>
              <a:t>carrining</a:t>
            </a:r>
            <a:r>
              <a:rPr lang="en-GB" dirty="0"/>
              <a:t> through…. E.g. Bicycling</a:t>
            </a:r>
          </a:p>
          <a:p>
            <a:r>
              <a:rPr lang="en-GB" dirty="0"/>
              <a:t>Heidegger’s work-shop, revealment as ready-to-hand, practical engagement… </a:t>
            </a:r>
          </a:p>
          <a:p>
            <a:endParaRPr lang="en-GB" dirty="0"/>
          </a:p>
          <a:p>
            <a:r>
              <a:rPr lang="en-GB" i="1" dirty="0"/>
              <a:t>Knowing that</a:t>
            </a:r>
          </a:p>
          <a:p>
            <a:r>
              <a:rPr lang="en-GB" dirty="0"/>
              <a:t>Reflexive self-</a:t>
            </a:r>
            <a:r>
              <a:rPr lang="en-GB" dirty="0" err="1"/>
              <a:t>reassureance</a:t>
            </a:r>
            <a:r>
              <a:rPr lang="en-GB" dirty="0"/>
              <a:t> of a competence or self-reliance</a:t>
            </a:r>
          </a:p>
          <a:p>
            <a:r>
              <a:rPr lang="en-GB" dirty="0"/>
              <a:t>“I know that I am capable of…”</a:t>
            </a:r>
          </a:p>
          <a:p>
            <a:r>
              <a:rPr lang="en-GB" dirty="0"/>
              <a:t>Or, neutralization and transformation of use-thing to object… logical and inferential determination (Heidegger’s hammer)</a:t>
            </a:r>
          </a:p>
          <a:p>
            <a:endParaRPr lang="en-GB" dirty="0"/>
          </a:p>
          <a:p>
            <a:endParaRPr lang="en-GB" dirty="0"/>
          </a:p>
        </p:txBody>
      </p:sp>
    </p:spTree>
    <p:extLst>
      <p:ext uri="{BB962C8B-B14F-4D97-AF65-F5344CB8AC3E}">
        <p14:creationId xmlns:p14="http://schemas.microsoft.com/office/powerpoint/2010/main" val="133499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4724E0-573A-F1EA-2017-2D3BE17F37CD}"/>
              </a:ext>
            </a:extLst>
          </p:cNvPr>
          <p:cNvSpPr>
            <a:spLocks noGrp="1"/>
          </p:cNvSpPr>
          <p:nvPr>
            <p:ph type="title"/>
          </p:nvPr>
        </p:nvSpPr>
        <p:spPr/>
        <p:txBody>
          <a:bodyPr/>
          <a:lstStyle/>
          <a:p>
            <a:endParaRPr lang="en-GB"/>
          </a:p>
        </p:txBody>
      </p:sp>
      <p:sp>
        <p:nvSpPr>
          <p:cNvPr id="3" name="Plassholder for innhold 2">
            <a:extLst>
              <a:ext uri="{FF2B5EF4-FFF2-40B4-BE49-F238E27FC236}">
                <a16:creationId xmlns:a16="http://schemas.microsoft.com/office/drawing/2014/main" id="{EE4A466F-545A-8961-0355-D347E5CA7E81}"/>
              </a:ext>
            </a:extLst>
          </p:cNvPr>
          <p:cNvSpPr>
            <a:spLocks noGrp="1"/>
          </p:cNvSpPr>
          <p:nvPr>
            <p:ph sz="half" idx="1"/>
          </p:nvPr>
        </p:nvSpPr>
        <p:spPr/>
        <p:txBody>
          <a:bodyPr>
            <a:normAutofit fontScale="55000" lnSpcReduction="20000"/>
          </a:bodyPr>
          <a:lstStyle/>
          <a:p>
            <a:r>
              <a:rPr lang="en-GB" b="1" dirty="0"/>
              <a:t>Nature of tacit knowledge in action</a:t>
            </a:r>
          </a:p>
          <a:p>
            <a:endParaRPr lang="en-GB" dirty="0"/>
          </a:p>
          <a:p>
            <a:r>
              <a:rPr lang="en-GB" dirty="0"/>
              <a:t>A. </a:t>
            </a:r>
            <a:r>
              <a:rPr lang="en-GB" i="1" dirty="0"/>
              <a:t>Gestalt</a:t>
            </a:r>
            <a:r>
              <a:rPr lang="en-GB" dirty="0"/>
              <a:t>. Specific fore-ground back-</a:t>
            </a:r>
            <a:r>
              <a:rPr lang="en-GB" dirty="0" err="1"/>
              <a:t>grond</a:t>
            </a:r>
            <a:r>
              <a:rPr lang="en-GB" dirty="0"/>
              <a:t>-structure. </a:t>
            </a:r>
          </a:p>
          <a:p>
            <a:r>
              <a:rPr lang="en-GB" dirty="0"/>
              <a:t>In action; background, motivational without being in focus or presence.</a:t>
            </a:r>
          </a:p>
          <a:p>
            <a:endParaRPr lang="en-GB" dirty="0"/>
          </a:p>
          <a:p>
            <a:r>
              <a:rPr lang="en-GB" dirty="0"/>
              <a:t> Immediate adjustment of posture and body-schema (Merleau-Ponty) to the surroundings of “affordances”, enabling the course of action/behaviour. </a:t>
            </a:r>
          </a:p>
          <a:p>
            <a:r>
              <a:rPr lang="en-GB" dirty="0"/>
              <a:t>Unity of acting subject and the world (coupling).</a:t>
            </a:r>
          </a:p>
          <a:p>
            <a:r>
              <a:rPr lang="en-GB" dirty="0"/>
              <a:t>Lived body and lived significance (Merleau-Ponty).</a:t>
            </a:r>
          </a:p>
          <a:p>
            <a:endParaRPr lang="en-GB" dirty="0"/>
          </a:p>
          <a:p>
            <a:r>
              <a:rPr lang="en-GB" dirty="0"/>
              <a:t>B. </a:t>
            </a:r>
          </a:p>
          <a:p>
            <a:r>
              <a:rPr lang="en-GB" dirty="0"/>
              <a:t>The world, not yet object, but revealed or disclosed in accordance with the lived body in action…</a:t>
            </a:r>
          </a:p>
          <a:p>
            <a:r>
              <a:rPr lang="en-GB" dirty="0"/>
              <a:t>Knowing: a matter of making things show up or appear</a:t>
            </a:r>
          </a:p>
          <a:p>
            <a:r>
              <a:rPr lang="en-GB" dirty="0"/>
              <a:t>(example, outlines, planes, figures…)</a:t>
            </a:r>
          </a:p>
          <a:p>
            <a:endParaRPr lang="en-GB" dirty="0"/>
          </a:p>
          <a:p>
            <a:endParaRPr lang="en-GB" dirty="0"/>
          </a:p>
        </p:txBody>
      </p:sp>
      <p:sp>
        <p:nvSpPr>
          <p:cNvPr id="4" name="Plassholder for innhold 3">
            <a:extLst>
              <a:ext uri="{FF2B5EF4-FFF2-40B4-BE49-F238E27FC236}">
                <a16:creationId xmlns:a16="http://schemas.microsoft.com/office/drawing/2014/main" id="{4EECD857-3DF9-34D7-D176-1CF15EC86C29}"/>
              </a:ext>
            </a:extLst>
          </p:cNvPr>
          <p:cNvSpPr>
            <a:spLocks noGrp="1"/>
          </p:cNvSpPr>
          <p:nvPr>
            <p:ph sz="half" idx="2"/>
          </p:nvPr>
        </p:nvSpPr>
        <p:spPr/>
        <p:txBody>
          <a:bodyPr>
            <a:normAutofit fontScale="55000" lnSpcReduction="20000"/>
          </a:bodyPr>
          <a:lstStyle/>
          <a:p>
            <a:endParaRPr lang="en-GB" dirty="0"/>
          </a:p>
          <a:p>
            <a:r>
              <a:rPr lang="en-GB" i="1" dirty="0"/>
              <a:t>Affordances:</a:t>
            </a:r>
          </a:p>
          <a:p>
            <a:r>
              <a:rPr lang="en-GB" dirty="0"/>
              <a:t>Gibson, </a:t>
            </a:r>
            <a:r>
              <a:rPr lang="en-GB" i="1" dirty="0"/>
              <a:t>The Ecological Approach</a:t>
            </a:r>
            <a:r>
              <a:rPr lang="en-GB" dirty="0"/>
              <a:t>… </a:t>
            </a:r>
          </a:p>
          <a:p>
            <a:r>
              <a:rPr lang="en-GB" dirty="0"/>
              <a:t>Perceived features disclosed in modulating bodily skills and motor capacities (adaption to environment)</a:t>
            </a:r>
          </a:p>
          <a:p>
            <a:r>
              <a:rPr lang="en-GB" dirty="0"/>
              <a:t>Body, discloses a niche of perceived significance revealed in action</a:t>
            </a:r>
          </a:p>
          <a:p>
            <a:endParaRPr lang="en-GB" dirty="0"/>
          </a:p>
          <a:p>
            <a:r>
              <a:rPr lang="en-GB" i="1" dirty="0"/>
              <a:t>Lived body, Husserl, Sartre, Merleau-Ponty</a:t>
            </a:r>
          </a:p>
          <a:p>
            <a:endParaRPr lang="en-GB" dirty="0"/>
          </a:p>
        </p:txBody>
      </p:sp>
    </p:spTree>
    <p:extLst>
      <p:ext uri="{BB962C8B-B14F-4D97-AF65-F5344CB8AC3E}">
        <p14:creationId xmlns:p14="http://schemas.microsoft.com/office/powerpoint/2010/main" val="224055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361EDE2-5F85-7BC7-EACB-9677F390A851}"/>
              </a:ext>
            </a:extLst>
          </p:cNvPr>
          <p:cNvSpPr>
            <a:spLocks noGrp="1"/>
          </p:cNvSpPr>
          <p:nvPr>
            <p:ph type="title"/>
          </p:nvPr>
        </p:nvSpPr>
        <p:spPr>
          <a:xfrm>
            <a:off x="841248" y="256032"/>
            <a:ext cx="10506456" cy="1014984"/>
          </a:xfrm>
        </p:spPr>
        <p:txBody>
          <a:bodyPr vert="horz" lIns="91440" tIns="45720" rIns="91440" bIns="45720" rtlCol="0" anchor="b">
            <a:normAutofit/>
          </a:bodyPr>
          <a:lstStyle/>
          <a:p>
            <a:r>
              <a:rPr lang="en-US" kern="1200">
                <a:solidFill>
                  <a:schemeClr val="tx1"/>
                </a:solidFill>
                <a:latin typeface="+mj-lt"/>
                <a:ea typeface="+mj-ea"/>
                <a:cs typeface="+mj-cs"/>
              </a:rPr>
              <a:t>Excursus on the </a:t>
            </a:r>
            <a:r>
              <a:rPr lang="en-US" i="1" kern="1200">
                <a:solidFill>
                  <a:schemeClr val="tx1"/>
                </a:solidFill>
                <a:latin typeface="+mj-lt"/>
                <a:ea typeface="+mj-ea"/>
                <a:cs typeface="+mj-cs"/>
              </a:rPr>
              <a:t>lived body</a:t>
            </a:r>
          </a:p>
        </p:txBody>
      </p:sp>
      <p:sp>
        <p:nvSpPr>
          <p:cNvPr id="16" name="Rectangle 15">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Plassholder for innhold 3">
            <a:extLst>
              <a:ext uri="{FF2B5EF4-FFF2-40B4-BE49-F238E27FC236}">
                <a16:creationId xmlns:a16="http://schemas.microsoft.com/office/drawing/2014/main" id="{E282A1C7-9BB0-A9C1-251F-BFA4822AF520}"/>
              </a:ext>
            </a:extLst>
          </p:cNvPr>
          <p:cNvSpPr>
            <a:spLocks/>
          </p:cNvSpPr>
          <p:nvPr/>
        </p:nvSpPr>
        <p:spPr>
          <a:xfrm>
            <a:off x="1435753" y="1926266"/>
            <a:ext cx="4592707" cy="3856805"/>
          </a:xfrm>
          <a:prstGeom prst="rect">
            <a:avLst/>
          </a:prstGeom>
        </p:spPr>
        <p:txBody>
          <a:bodyPr>
            <a:normAutofit/>
          </a:bodyPr>
          <a:lstStyle/>
          <a:p>
            <a:pPr defTabSz="804672">
              <a:lnSpc>
                <a:spcPct val="90000"/>
              </a:lnSpc>
              <a:spcAft>
                <a:spcPts val="600"/>
              </a:spcAft>
            </a:pPr>
            <a:endParaRPr lang="en-GB" sz="1300" kern="1200" dirty="0">
              <a:solidFill>
                <a:schemeClr val="tx1"/>
              </a:solidFill>
              <a:latin typeface="+mn-lt"/>
              <a:ea typeface="+mn-ea"/>
              <a:cs typeface="+mn-cs"/>
            </a:endParaRPr>
          </a:p>
          <a:p>
            <a:pPr defTabSz="804672">
              <a:lnSpc>
                <a:spcPct val="90000"/>
              </a:lnSpc>
              <a:spcAft>
                <a:spcPts val="600"/>
              </a:spcAft>
            </a:pPr>
            <a:r>
              <a:rPr lang="en-GB" sz="1300" kern="1200" dirty="0">
                <a:solidFill>
                  <a:schemeClr val="tx1"/>
                </a:solidFill>
                <a:latin typeface="+mn-lt"/>
                <a:ea typeface="+mn-ea"/>
                <a:cs typeface="+mn-cs"/>
              </a:rPr>
              <a:t>Merleau-Ponty</a:t>
            </a:r>
          </a:p>
          <a:p>
            <a:pPr defTabSz="804672">
              <a:lnSpc>
                <a:spcPct val="90000"/>
              </a:lnSpc>
              <a:spcAft>
                <a:spcPts val="600"/>
              </a:spcAft>
            </a:pPr>
            <a:r>
              <a:rPr lang="nb-NO" sz="1300" kern="1200" dirty="0">
                <a:solidFill>
                  <a:schemeClr val="tx1"/>
                </a:solidFill>
                <a:latin typeface="MinionPro"/>
                <a:ea typeface="+mn-ea"/>
                <a:cs typeface="+mn-cs"/>
              </a:rPr>
              <a:t>“I am not in front </a:t>
            </a:r>
            <a:r>
              <a:rPr lang="nb-NO" sz="1300" kern="1200" dirty="0" err="1">
                <a:solidFill>
                  <a:schemeClr val="tx1"/>
                </a:solidFill>
                <a:latin typeface="MinionPro"/>
                <a:ea typeface="+mn-ea"/>
                <a:cs typeface="+mn-cs"/>
              </a:rPr>
              <a:t>of</a:t>
            </a:r>
            <a:r>
              <a:rPr lang="nb-NO" sz="1300" kern="1200" dirty="0">
                <a:solidFill>
                  <a:schemeClr val="tx1"/>
                </a:solidFill>
                <a:latin typeface="MinionPro"/>
                <a:ea typeface="+mn-ea"/>
                <a:cs typeface="+mn-cs"/>
              </a:rPr>
              <a:t> my body, I </a:t>
            </a:r>
            <a:r>
              <a:rPr lang="nb-NO" sz="1300" i="1" kern="1200" dirty="0">
                <a:solidFill>
                  <a:schemeClr val="tx1"/>
                </a:solidFill>
                <a:latin typeface="MinionPro"/>
                <a:ea typeface="+mn-ea"/>
                <a:cs typeface="+mn-cs"/>
              </a:rPr>
              <a:t>am</a:t>
            </a:r>
            <a:r>
              <a:rPr lang="nb-NO" sz="1300" kern="1200" dirty="0">
                <a:solidFill>
                  <a:schemeClr val="tx1"/>
                </a:solidFill>
                <a:latin typeface="MinionPro"/>
                <a:ea typeface="+mn-ea"/>
                <a:cs typeface="+mn-cs"/>
              </a:rPr>
              <a:t> in my body, or </a:t>
            </a:r>
            <a:r>
              <a:rPr lang="nb-NO" sz="1300" kern="1200" dirty="0" err="1">
                <a:solidFill>
                  <a:schemeClr val="tx1"/>
                </a:solidFill>
                <a:latin typeface="MinionPro"/>
                <a:ea typeface="+mn-ea"/>
                <a:cs typeface="+mn-cs"/>
              </a:rPr>
              <a:t>rather</a:t>
            </a:r>
            <a:r>
              <a:rPr lang="nb-NO" sz="1300" kern="1200" dirty="0">
                <a:solidFill>
                  <a:schemeClr val="tx1"/>
                </a:solidFill>
                <a:latin typeface="MinionPro"/>
                <a:ea typeface="+mn-ea"/>
                <a:cs typeface="+mn-cs"/>
              </a:rPr>
              <a:t> I am my body”.</a:t>
            </a:r>
          </a:p>
          <a:p>
            <a:pPr defTabSz="804672">
              <a:lnSpc>
                <a:spcPct val="90000"/>
              </a:lnSpc>
              <a:spcAft>
                <a:spcPts val="600"/>
              </a:spcAft>
            </a:pPr>
            <a:endParaRPr lang="nb-NO" sz="1300" kern="1200" dirty="0">
              <a:solidFill>
                <a:schemeClr val="tx1"/>
              </a:solidFill>
              <a:latin typeface="MinionPro"/>
              <a:ea typeface="+mn-ea"/>
              <a:cs typeface="Times New Roman" panose="02020603050405020304" pitchFamily="18" charset="0"/>
            </a:endParaRPr>
          </a:p>
          <a:p>
            <a:pPr defTabSz="804672">
              <a:lnSpc>
                <a:spcPct val="90000"/>
              </a:lnSpc>
              <a:spcAft>
                <a:spcPts val="600"/>
              </a:spcAft>
            </a:pPr>
            <a:r>
              <a:rPr lang="nb-NO" sz="1300" dirty="0">
                <a:latin typeface="MinionPro"/>
                <a:cs typeface="Times New Roman" panose="02020603050405020304" pitchFamily="18" charset="0"/>
              </a:rPr>
              <a:t>Fore-</a:t>
            </a:r>
            <a:r>
              <a:rPr lang="nb-NO" sz="1300" dirty="0" err="1">
                <a:latin typeface="MinionPro"/>
                <a:cs typeface="Times New Roman" panose="02020603050405020304" pitchFamily="18" charset="0"/>
              </a:rPr>
              <a:t>ground</a:t>
            </a:r>
            <a:r>
              <a:rPr lang="nb-NO" sz="1300" dirty="0">
                <a:latin typeface="MinionPro"/>
                <a:cs typeface="Times New Roman" panose="02020603050405020304" pitchFamily="18" charset="0"/>
              </a:rPr>
              <a:t> </a:t>
            </a:r>
            <a:r>
              <a:rPr lang="nb-NO" sz="1300" dirty="0" err="1">
                <a:latin typeface="MinionPro"/>
                <a:cs typeface="Times New Roman" panose="02020603050405020304" pitchFamily="18" charset="0"/>
              </a:rPr>
              <a:t>backgroind</a:t>
            </a:r>
            <a:r>
              <a:rPr lang="nb-NO" sz="1300" dirty="0">
                <a:latin typeface="MinionPro"/>
                <a:cs typeface="Times New Roman" panose="02020603050405020304" pitchFamily="18" charset="0"/>
              </a:rPr>
              <a:t>:</a:t>
            </a:r>
            <a:endParaRPr lang="nb-NO" sz="1300" kern="1200" dirty="0">
              <a:solidFill>
                <a:schemeClr val="tx1"/>
              </a:solidFill>
              <a:latin typeface="MinionPro"/>
              <a:ea typeface="+mn-ea"/>
              <a:cs typeface="Times New Roman" panose="02020603050405020304" pitchFamily="18" charset="0"/>
            </a:endParaRPr>
          </a:p>
          <a:p>
            <a:pPr defTabSz="804672">
              <a:lnSpc>
                <a:spcPct val="90000"/>
              </a:lnSpc>
              <a:spcAft>
                <a:spcPts val="600"/>
              </a:spcAft>
            </a:pPr>
            <a:r>
              <a:rPr lang="en-GB" sz="1300" kern="1200" dirty="0">
                <a:solidFill>
                  <a:schemeClr val="tx1"/>
                </a:solidFill>
                <a:latin typeface="+mn-lt"/>
                <a:ea typeface="+mn-ea"/>
                <a:cs typeface="Times New Roman" panose="02020603050405020304" pitchFamily="18" charset="0"/>
              </a:rPr>
              <a:t>“For the player in action the football field is not an ‘object’ [...] The field itself is not given to him, but present as the immanent term of his practical intentions; the player becomes one with it and feels the direction of the ‘goal’, for example, just as immediately as the vertical and the horizontal planes of his own body.”</a:t>
            </a:r>
            <a:r>
              <a:rPr lang="nb-NO" sz="1300" kern="1200" dirty="0">
                <a:solidFill>
                  <a:schemeClr val="tx1"/>
                </a:solidFill>
                <a:latin typeface="+mn-lt"/>
                <a:ea typeface="+mn-ea"/>
                <a:cs typeface="+mn-cs"/>
              </a:rPr>
              <a:t> </a:t>
            </a:r>
          </a:p>
          <a:p>
            <a:pPr defTabSz="804672">
              <a:lnSpc>
                <a:spcPct val="90000"/>
              </a:lnSpc>
              <a:spcAft>
                <a:spcPts val="600"/>
              </a:spcAft>
            </a:pPr>
            <a:endParaRPr lang="nb-NO" sz="1300" kern="1200" dirty="0">
              <a:solidFill>
                <a:schemeClr val="tx1"/>
              </a:solidFill>
              <a:latin typeface="+mn-lt"/>
              <a:ea typeface="+mn-ea"/>
              <a:cs typeface="+mn-cs"/>
            </a:endParaRPr>
          </a:p>
          <a:p>
            <a:pPr defTabSz="804672">
              <a:lnSpc>
                <a:spcPct val="90000"/>
              </a:lnSpc>
              <a:spcAft>
                <a:spcPts val="600"/>
              </a:spcAft>
            </a:pPr>
            <a:r>
              <a:rPr lang="en-US" sz="1300" kern="1200" dirty="0">
                <a:solidFill>
                  <a:schemeClr val="tx1"/>
                </a:solidFill>
                <a:latin typeface="+mn-lt"/>
                <a:ea typeface="+mn-ea"/>
                <a:cs typeface="+mn-cs"/>
              </a:rPr>
              <a:t>“Every external perception is immediately synonymous with a certain perception of my body, just as every perception of my body is made explicit in the language of external perception”</a:t>
            </a:r>
            <a:r>
              <a:rPr lang="nb-NO" sz="1300" kern="1200" dirty="0">
                <a:solidFill>
                  <a:schemeClr val="tx1"/>
                </a:solidFill>
                <a:latin typeface="+mn-lt"/>
                <a:ea typeface="+mn-ea"/>
                <a:cs typeface="+mn-cs"/>
              </a:rPr>
              <a:t> </a:t>
            </a:r>
          </a:p>
          <a:p>
            <a:pPr>
              <a:lnSpc>
                <a:spcPct val="90000"/>
              </a:lnSpc>
              <a:spcAft>
                <a:spcPts val="600"/>
              </a:spcAft>
            </a:pPr>
            <a:endParaRPr lang="en-GB" sz="1300" dirty="0"/>
          </a:p>
        </p:txBody>
      </p:sp>
      <p:sp>
        <p:nvSpPr>
          <p:cNvPr id="3" name="Plassholder for innhold 2">
            <a:extLst>
              <a:ext uri="{FF2B5EF4-FFF2-40B4-BE49-F238E27FC236}">
                <a16:creationId xmlns:a16="http://schemas.microsoft.com/office/drawing/2014/main" id="{91D48D3E-CAE0-EF44-F8CE-C3E48E0A1748}"/>
              </a:ext>
            </a:extLst>
          </p:cNvPr>
          <p:cNvSpPr>
            <a:spLocks/>
          </p:cNvSpPr>
          <p:nvPr/>
        </p:nvSpPr>
        <p:spPr>
          <a:xfrm>
            <a:off x="6163540" y="1926266"/>
            <a:ext cx="4592707" cy="3856805"/>
          </a:xfrm>
          <a:prstGeom prst="rect">
            <a:avLst/>
          </a:prstGeom>
        </p:spPr>
        <p:txBody>
          <a:bodyPr>
            <a:normAutofit/>
          </a:bodyPr>
          <a:lstStyle/>
          <a:p>
            <a:pPr defTabSz="804672">
              <a:spcAft>
                <a:spcPts val="600"/>
              </a:spcAft>
            </a:pPr>
            <a:r>
              <a:rPr lang="en-GB" sz="1584" kern="1200" dirty="0">
                <a:solidFill>
                  <a:schemeClr val="tx1"/>
                </a:solidFill>
                <a:latin typeface="+mn-lt"/>
                <a:ea typeface="+mn-ea"/>
                <a:cs typeface="+mn-cs"/>
              </a:rPr>
              <a:t>- The lived, affective body engaged in projects, in the world… </a:t>
            </a:r>
          </a:p>
          <a:p>
            <a:pPr defTabSz="804672">
              <a:spcAft>
                <a:spcPts val="600"/>
              </a:spcAft>
            </a:pPr>
            <a:r>
              <a:rPr lang="en-GB" sz="1584" kern="1200" dirty="0">
                <a:solidFill>
                  <a:schemeClr val="tx1"/>
                </a:solidFill>
                <a:latin typeface="+mn-lt"/>
                <a:ea typeface="+mn-ea"/>
                <a:cs typeface="+mn-cs"/>
              </a:rPr>
              <a:t>- Not the body as object among other objects, but as locus of action, perceiving and meaning… (the living body as experience and a point of view).</a:t>
            </a:r>
          </a:p>
          <a:p>
            <a:pPr defTabSz="804672">
              <a:spcAft>
                <a:spcPts val="600"/>
              </a:spcAft>
            </a:pPr>
            <a:r>
              <a:rPr lang="en-GB" sz="1584" i="1" kern="1200" dirty="0">
                <a:solidFill>
                  <a:schemeClr val="tx1"/>
                </a:solidFill>
                <a:latin typeface="+mn-lt"/>
                <a:ea typeface="+mn-ea"/>
                <a:cs typeface="+mn-cs"/>
              </a:rPr>
              <a:t>- Body-schema </a:t>
            </a:r>
            <a:r>
              <a:rPr lang="en-GB" sz="1584" i="1" kern="1200" dirty="0" err="1">
                <a:solidFill>
                  <a:schemeClr val="tx1"/>
                </a:solidFill>
                <a:latin typeface="+mn-lt"/>
                <a:ea typeface="+mn-ea"/>
                <a:cs typeface="+mn-cs"/>
              </a:rPr>
              <a:t>bvs</a:t>
            </a:r>
            <a:r>
              <a:rPr lang="en-GB" sz="1584" i="1" kern="1200" dirty="0">
                <a:solidFill>
                  <a:schemeClr val="tx1"/>
                </a:solidFill>
                <a:latin typeface="+mn-lt"/>
                <a:ea typeface="+mn-ea"/>
                <a:cs typeface="+mn-cs"/>
              </a:rPr>
              <a:t>. Body-image</a:t>
            </a:r>
          </a:p>
          <a:p>
            <a:pPr defTabSz="804672">
              <a:spcAft>
                <a:spcPts val="600"/>
              </a:spcAft>
            </a:pPr>
            <a:r>
              <a:rPr lang="en-GB" sz="1584" kern="1200" dirty="0">
                <a:solidFill>
                  <a:schemeClr val="tx1"/>
                </a:solidFill>
                <a:latin typeface="+mn-lt"/>
                <a:ea typeface="+mn-ea"/>
                <a:cs typeface="+mn-cs"/>
              </a:rPr>
              <a:t>implicit affective organization of the body in terms of posture, balance and action. E.g., walking. The body finds balance in movement forwards, adjusting posture to ground…</a:t>
            </a:r>
          </a:p>
          <a:p>
            <a:pPr defTabSz="804672">
              <a:spcAft>
                <a:spcPts val="600"/>
              </a:spcAft>
            </a:pPr>
            <a:r>
              <a:rPr lang="en-GB" sz="1584" kern="1200" dirty="0">
                <a:solidFill>
                  <a:schemeClr val="tx1"/>
                </a:solidFill>
                <a:latin typeface="+mn-lt"/>
                <a:ea typeface="+mn-ea"/>
                <a:cs typeface="+mn-cs"/>
              </a:rPr>
              <a:t>Correspondences between body-schema and the perceived world… </a:t>
            </a:r>
          </a:p>
          <a:p>
            <a:pPr>
              <a:spcAft>
                <a:spcPts val="600"/>
              </a:spcAft>
            </a:pPr>
            <a:endParaRPr lang="en-GB" dirty="0"/>
          </a:p>
        </p:txBody>
      </p:sp>
      <p:pic>
        <p:nvPicPr>
          <p:cNvPr id="9" name="Bilde 8" descr="Et bilde som inneholder tekst, bokhylle, klær, person&#10;&#10;Automatisk generert beskrivelse">
            <a:extLst>
              <a:ext uri="{FF2B5EF4-FFF2-40B4-BE49-F238E27FC236}">
                <a16:creationId xmlns:a16="http://schemas.microsoft.com/office/drawing/2014/main" id="{B173C72F-33B1-B568-5656-240B840EEC75}"/>
              </a:ext>
            </a:extLst>
          </p:cNvPr>
          <p:cNvPicPr>
            <a:picLocks noChangeAspect="1"/>
          </p:cNvPicPr>
          <p:nvPr/>
        </p:nvPicPr>
        <p:blipFill>
          <a:blip r:embed="rId2"/>
          <a:stretch>
            <a:fillRect/>
          </a:stretch>
        </p:blipFill>
        <p:spPr>
          <a:xfrm>
            <a:off x="8618152" y="5158952"/>
            <a:ext cx="1903981" cy="1443016"/>
          </a:xfrm>
          <a:prstGeom prst="rect">
            <a:avLst/>
          </a:prstGeom>
        </p:spPr>
      </p:pic>
    </p:spTree>
    <p:extLst>
      <p:ext uri="{BB962C8B-B14F-4D97-AF65-F5344CB8AC3E}">
        <p14:creationId xmlns:p14="http://schemas.microsoft.com/office/powerpoint/2010/main" val="3518819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D6A0EF-CA63-0F56-C7FE-029FB9399102}"/>
              </a:ext>
            </a:extLst>
          </p:cNvPr>
          <p:cNvSpPr>
            <a:spLocks noGrp="1"/>
          </p:cNvSpPr>
          <p:nvPr>
            <p:ph type="title"/>
          </p:nvPr>
        </p:nvSpPr>
        <p:spPr/>
        <p:txBody>
          <a:bodyPr/>
          <a:lstStyle/>
          <a:p>
            <a:endParaRPr lang="en-GB"/>
          </a:p>
        </p:txBody>
      </p:sp>
      <p:sp>
        <p:nvSpPr>
          <p:cNvPr id="3" name="Plassholder for innhold 2">
            <a:extLst>
              <a:ext uri="{FF2B5EF4-FFF2-40B4-BE49-F238E27FC236}">
                <a16:creationId xmlns:a16="http://schemas.microsoft.com/office/drawing/2014/main" id="{986ED504-B7E5-8F7C-1847-460F6E150AC4}"/>
              </a:ext>
            </a:extLst>
          </p:cNvPr>
          <p:cNvSpPr>
            <a:spLocks noGrp="1"/>
          </p:cNvSpPr>
          <p:nvPr>
            <p:ph sz="half" idx="1"/>
          </p:nvPr>
        </p:nvSpPr>
        <p:spPr/>
        <p:txBody>
          <a:bodyPr>
            <a:normAutofit fontScale="62500" lnSpcReduction="20000"/>
          </a:bodyPr>
          <a:lstStyle/>
          <a:p>
            <a:r>
              <a:rPr lang="en-GB" i="1" dirty="0"/>
              <a:t>Knowing that</a:t>
            </a:r>
          </a:p>
          <a:p>
            <a:endParaRPr lang="en-GB" dirty="0"/>
          </a:p>
          <a:p>
            <a:r>
              <a:rPr lang="en-GB" dirty="0"/>
              <a:t>Explicit knowledge; “this is a round table”.</a:t>
            </a:r>
          </a:p>
          <a:p>
            <a:r>
              <a:rPr lang="en-GB" dirty="0"/>
              <a:t>Based upon the modulation of roundness in perceiving action, skill in revealing (indeterminacies and openness)</a:t>
            </a:r>
          </a:p>
          <a:p>
            <a:r>
              <a:rPr lang="en-GB" dirty="0"/>
              <a:t>Narrowing down and neutralization through an explicit claim or judgement; this is thus and so…</a:t>
            </a:r>
          </a:p>
          <a:p>
            <a:r>
              <a:rPr lang="en-GB" dirty="0"/>
              <a:t>Symbolic openness to inferential determination… individual, class, species etc.  </a:t>
            </a:r>
          </a:p>
        </p:txBody>
      </p:sp>
      <p:sp>
        <p:nvSpPr>
          <p:cNvPr id="4" name="Plassholder for innhold 3">
            <a:extLst>
              <a:ext uri="{FF2B5EF4-FFF2-40B4-BE49-F238E27FC236}">
                <a16:creationId xmlns:a16="http://schemas.microsoft.com/office/drawing/2014/main" id="{EBD4F110-5FE1-9B32-36C6-0C476954E778}"/>
              </a:ext>
            </a:extLst>
          </p:cNvPr>
          <p:cNvSpPr>
            <a:spLocks noGrp="1"/>
          </p:cNvSpPr>
          <p:nvPr>
            <p:ph sz="half" idx="2"/>
          </p:nvPr>
        </p:nvSpPr>
        <p:spPr/>
        <p:txBody>
          <a:bodyPr>
            <a:normAutofit fontScale="62500" lnSpcReduction="20000"/>
          </a:bodyPr>
          <a:lstStyle/>
          <a:p>
            <a:endParaRPr lang="en-GB" dirty="0"/>
          </a:p>
          <a:p>
            <a:r>
              <a:rPr lang="en-GB" dirty="0"/>
              <a:t>All explicit knowing, know that, depends upon implicit tacit use of skills, “make things show up with a certain relevance”.</a:t>
            </a:r>
          </a:p>
          <a:p>
            <a:endParaRPr lang="en-GB" dirty="0"/>
          </a:p>
          <a:p>
            <a:r>
              <a:rPr lang="en-GB" dirty="0"/>
              <a:t>Knowing that… itself a matter of knowing how. Making something </a:t>
            </a:r>
            <a:r>
              <a:rPr lang="en-GB" dirty="0" err="1"/>
              <a:t>explcit</a:t>
            </a:r>
            <a:r>
              <a:rPr lang="en-GB" dirty="0"/>
              <a:t> in communicative interaction…</a:t>
            </a:r>
          </a:p>
          <a:p>
            <a:r>
              <a:rPr lang="en-GB" dirty="0"/>
              <a:t> Practices of sense-making, and intersubjective practice of mutual </a:t>
            </a:r>
            <a:r>
              <a:rPr lang="en-GB" dirty="0" err="1"/>
              <a:t>understading</a:t>
            </a:r>
            <a:r>
              <a:rPr lang="en-GB" dirty="0"/>
              <a:t> in language… </a:t>
            </a:r>
          </a:p>
          <a:p>
            <a:r>
              <a:rPr lang="en-GB" dirty="0"/>
              <a:t>Altered fore-ground and background structure</a:t>
            </a:r>
          </a:p>
          <a:p>
            <a:r>
              <a:rPr lang="en-GB" dirty="0"/>
              <a:t>Background: the life world or field of tacit knowing and skills that reveal possible significance…  </a:t>
            </a:r>
          </a:p>
          <a:p>
            <a:r>
              <a:rPr lang="en-GB" dirty="0"/>
              <a:t>Dialectical relation </a:t>
            </a:r>
          </a:p>
          <a:p>
            <a:endParaRPr lang="en-GB" dirty="0"/>
          </a:p>
        </p:txBody>
      </p:sp>
    </p:spTree>
    <p:extLst>
      <p:ext uri="{BB962C8B-B14F-4D97-AF65-F5344CB8AC3E}">
        <p14:creationId xmlns:p14="http://schemas.microsoft.com/office/powerpoint/2010/main" val="2159807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BBB5FB-2F87-34C5-E62C-3CF0461F53B2}"/>
              </a:ext>
            </a:extLst>
          </p:cNvPr>
          <p:cNvSpPr>
            <a:spLocks noGrp="1"/>
          </p:cNvSpPr>
          <p:nvPr>
            <p:ph type="title"/>
          </p:nvPr>
        </p:nvSpPr>
        <p:spPr/>
        <p:txBody>
          <a:bodyPr/>
          <a:lstStyle/>
          <a:p>
            <a:r>
              <a:rPr lang="en-GB" dirty="0"/>
              <a:t>Knowledge and expertise</a:t>
            </a:r>
          </a:p>
        </p:txBody>
      </p:sp>
      <p:sp>
        <p:nvSpPr>
          <p:cNvPr id="3" name="Plassholder for innhold 2">
            <a:extLst>
              <a:ext uri="{FF2B5EF4-FFF2-40B4-BE49-F238E27FC236}">
                <a16:creationId xmlns:a16="http://schemas.microsoft.com/office/drawing/2014/main" id="{45481734-63DF-B6A2-3F71-DE3EE9B9F37D}"/>
              </a:ext>
            </a:extLst>
          </p:cNvPr>
          <p:cNvSpPr>
            <a:spLocks noGrp="1"/>
          </p:cNvSpPr>
          <p:nvPr>
            <p:ph sz="half" idx="1"/>
          </p:nvPr>
        </p:nvSpPr>
        <p:spPr/>
        <p:txBody>
          <a:bodyPr>
            <a:normAutofit fontScale="55000" lnSpcReduction="20000"/>
          </a:bodyPr>
          <a:lstStyle/>
          <a:p>
            <a:r>
              <a:rPr lang="en-GB" dirty="0"/>
              <a:t>Kinds of knowledge worlds:</a:t>
            </a:r>
          </a:p>
          <a:p>
            <a:pPr>
              <a:buFontTx/>
              <a:buChar char="-"/>
            </a:pPr>
            <a:r>
              <a:rPr lang="en-GB" dirty="0"/>
              <a:t>practical knowledge: practical skills. </a:t>
            </a:r>
          </a:p>
          <a:p>
            <a:pPr>
              <a:buFontTx/>
              <a:buChar char="-"/>
            </a:pPr>
            <a:endParaRPr lang="en-GB" dirty="0"/>
          </a:p>
          <a:p>
            <a:pPr>
              <a:buFontTx/>
              <a:buChar char="-"/>
            </a:pPr>
            <a:r>
              <a:rPr lang="en-GB" dirty="0"/>
              <a:t>Ethical world: knowing how to perfect the good…  in action (politeness, generosity, kindness, empathic concern etc,) </a:t>
            </a:r>
          </a:p>
          <a:p>
            <a:pPr>
              <a:buFontTx/>
              <a:buChar char="-"/>
            </a:pPr>
            <a:r>
              <a:rPr lang="en-GB" dirty="0"/>
              <a:t>Social sciences: theory and testing of hypothesis, n </a:t>
            </a:r>
            <a:r>
              <a:rPr lang="en-GB" dirty="0" err="1"/>
              <a:t>ot</a:t>
            </a:r>
            <a:r>
              <a:rPr lang="en-GB" dirty="0"/>
              <a:t> just a matter of inferential knowing, but of a dialectical grasp of significance and value disclosed pre-theoretically</a:t>
            </a:r>
          </a:p>
          <a:p>
            <a:pPr>
              <a:buFontTx/>
              <a:buChar char="-"/>
            </a:pPr>
            <a:r>
              <a:rPr lang="en-GB" dirty="0"/>
              <a:t> e.g., understand how economic concepts, calculations and “laws” (market, profit, exchange, growth etc.) depends upon the real relations of economic practice, and how this practice evolved is is sustained by bodily action and interaction (e.g. work, needs, lived value).</a:t>
            </a:r>
          </a:p>
          <a:p>
            <a:pPr>
              <a:buFontTx/>
              <a:buChar char="-"/>
            </a:pPr>
            <a:r>
              <a:rPr lang="en-GB" dirty="0"/>
              <a:t>Natural sciences: dialectical relation between conceptual formation, predictions, and the tacit practical interventions that are part of an experiment (/and the </a:t>
            </a:r>
            <a:r>
              <a:rPr lang="en-GB" dirty="0" err="1"/>
              <a:t>backgound</a:t>
            </a:r>
            <a:r>
              <a:rPr lang="en-GB" dirty="0"/>
              <a:t> of </a:t>
            </a:r>
            <a:r>
              <a:rPr lang="en-GB" dirty="0" err="1"/>
              <a:t>tyhis</a:t>
            </a:r>
            <a:r>
              <a:rPr lang="en-GB" dirty="0"/>
              <a:t> in the life-world), also related to the use of technology (making things appear in a laboratory).  </a:t>
            </a:r>
          </a:p>
        </p:txBody>
      </p:sp>
      <p:sp>
        <p:nvSpPr>
          <p:cNvPr id="4" name="Plassholder for innhold 3">
            <a:extLst>
              <a:ext uri="{FF2B5EF4-FFF2-40B4-BE49-F238E27FC236}">
                <a16:creationId xmlns:a16="http://schemas.microsoft.com/office/drawing/2014/main" id="{13632827-10A9-9EEB-EF7F-E89D1C69A487}"/>
              </a:ext>
            </a:extLst>
          </p:cNvPr>
          <p:cNvSpPr>
            <a:spLocks noGrp="1"/>
          </p:cNvSpPr>
          <p:nvPr>
            <p:ph sz="half" idx="2"/>
          </p:nvPr>
        </p:nvSpPr>
        <p:spPr/>
        <p:txBody>
          <a:bodyPr>
            <a:normAutofit fontScale="55000" lnSpcReduction="20000"/>
          </a:bodyPr>
          <a:lstStyle/>
          <a:p>
            <a:r>
              <a:rPr lang="en-GB" dirty="0"/>
              <a:t>Aspects of expertise</a:t>
            </a:r>
          </a:p>
          <a:p>
            <a:pPr>
              <a:buFontTx/>
              <a:buChar char="-"/>
            </a:pPr>
            <a:r>
              <a:rPr lang="en-GB" dirty="0"/>
              <a:t>Capacity for instructing through exemplary action</a:t>
            </a:r>
          </a:p>
          <a:p>
            <a:pPr>
              <a:buFontTx/>
              <a:buChar char="-"/>
            </a:pPr>
            <a:endParaRPr lang="en-GB" dirty="0"/>
          </a:p>
          <a:p>
            <a:pPr>
              <a:buFontTx/>
              <a:buChar char="-"/>
            </a:pPr>
            <a:r>
              <a:rPr lang="en-GB" dirty="0"/>
              <a:t>Takes delight in realizing the good, showing through exemplary action</a:t>
            </a:r>
          </a:p>
          <a:p>
            <a:pPr>
              <a:buFontTx/>
              <a:buChar char="-"/>
            </a:pPr>
            <a:endParaRPr lang="en-GB" dirty="0"/>
          </a:p>
          <a:p>
            <a:pPr>
              <a:buFontTx/>
              <a:buChar char="-"/>
            </a:pPr>
            <a:r>
              <a:rPr lang="en-GB" dirty="0"/>
              <a:t>Ability to ask the right questions with respect to significance…</a:t>
            </a:r>
          </a:p>
          <a:p>
            <a:pPr>
              <a:buFontTx/>
              <a:buChar char="-"/>
            </a:pPr>
            <a:r>
              <a:rPr lang="en-GB" dirty="0"/>
              <a:t>Ability to traverse the different levels of knowing involved,</a:t>
            </a:r>
          </a:p>
          <a:p>
            <a:pPr>
              <a:buFontTx/>
              <a:buChar char="-"/>
            </a:pPr>
            <a:r>
              <a:rPr lang="en-GB" dirty="0"/>
              <a:t>Critical of reifications</a:t>
            </a:r>
          </a:p>
          <a:p>
            <a:pPr>
              <a:buFontTx/>
              <a:buChar char="-"/>
            </a:pPr>
            <a:endParaRPr lang="en-GB" dirty="0"/>
          </a:p>
          <a:p>
            <a:pPr marL="0" indent="0">
              <a:buNone/>
            </a:pPr>
            <a:r>
              <a:rPr lang="en-GB" dirty="0"/>
              <a:t>- Inventiveness and spontaneity</a:t>
            </a:r>
          </a:p>
        </p:txBody>
      </p:sp>
    </p:spTree>
    <p:extLst>
      <p:ext uri="{BB962C8B-B14F-4D97-AF65-F5344CB8AC3E}">
        <p14:creationId xmlns:p14="http://schemas.microsoft.com/office/powerpoint/2010/main" val="4052561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32400-C32E-CEC6-59DA-805AAD026836}"/>
              </a:ext>
            </a:extLst>
          </p:cNvPr>
          <p:cNvSpPr>
            <a:spLocks noGrp="1"/>
          </p:cNvSpPr>
          <p:nvPr>
            <p:ph type="title"/>
          </p:nvPr>
        </p:nvSpPr>
        <p:spPr/>
        <p:txBody>
          <a:bodyPr/>
          <a:lstStyle/>
          <a:p>
            <a:r>
              <a:rPr lang="en-GB" dirty="0"/>
              <a:t>Work-shop</a:t>
            </a:r>
          </a:p>
        </p:txBody>
      </p:sp>
      <p:sp>
        <p:nvSpPr>
          <p:cNvPr id="3" name="Plassholder for innhold 2">
            <a:extLst>
              <a:ext uri="{FF2B5EF4-FFF2-40B4-BE49-F238E27FC236}">
                <a16:creationId xmlns:a16="http://schemas.microsoft.com/office/drawing/2014/main" id="{60C4F35B-2812-B033-2DB8-0B7990F7E3D8}"/>
              </a:ext>
            </a:extLst>
          </p:cNvPr>
          <p:cNvSpPr>
            <a:spLocks noGrp="1"/>
          </p:cNvSpPr>
          <p:nvPr>
            <p:ph sz="half" idx="1"/>
          </p:nvPr>
        </p:nvSpPr>
        <p:spPr/>
        <p:txBody>
          <a:bodyPr>
            <a:normAutofit fontScale="92500" lnSpcReduction="10000"/>
          </a:bodyPr>
          <a:lstStyle/>
          <a:p>
            <a:endParaRPr lang="en-GB" dirty="0"/>
          </a:p>
          <a:p>
            <a:r>
              <a:rPr lang="en-GB" dirty="0"/>
              <a:t>Much of the sciences deals with “abstract entities” and conceptual denotations that are only available from within a specific framework (electrons, exchange-value, social institutions etc.).</a:t>
            </a:r>
          </a:p>
          <a:p>
            <a:r>
              <a:rPr lang="en-GB" dirty="0"/>
              <a:t>One might say such concepts have exclusively an inferential value, that is, they can be inferred from within a system of concepts and measurements. </a:t>
            </a:r>
          </a:p>
          <a:p>
            <a:endParaRPr lang="en-GB" dirty="0"/>
          </a:p>
        </p:txBody>
      </p:sp>
      <p:sp>
        <p:nvSpPr>
          <p:cNvPr id="4" name="Plassholder for innhold 3">
            <a:extLst>
              <a:ext uri="{FF2B5EF4-FFF2-40B4-BE49-F238E27FC236}">
                <a16:creationId xmlns:a16="http://schemas.microsoft.com/office/drawing/2014/main" id="{F71D68C2-00D7-3A2A-C90E-C3B58A6F943D}"/>
              </a:ext>
            </a:extLst>
          </p:cNvPr>
          <p:cNvSpPr>
            <a:spLocks noGrp="1"/>
          </p:cNvSpPr>
          <p:nvPr>
            <p:ph sz="half" idx="2"/>
          </p:nvPr>
        </p:nvSpPr>
        <p:spPr/>
        <p:txBody>
          <a:bodyPr>
            <a:normAutofit fontScale="92500" lnSpcReduction="10000"/>
          </a:bodyPr>
          <a:lstStyle/>
          <a:p>
            <a:r>
              <a:rPr lang="en-GB" dirty="0"/>
              <a:t>To what extent might we say that such concepts (exchange-value, social institutions) involve tacit knowing and the lived body? </a:t>
            </a:r>
          </a:p>
          <a:p>
            <a:r>
              <a:rPr lang="en-GB" dirty="0"/>
              <a:t>And how does science itself, such as economics or pedagogy, take part in the life world of lived bodies?</a:t>
            </a:r>
          </a:p>
          <a:p>
            <a:r>
              <a:rPr lang="en-GB" dirty="0"/>
              <a:t>Try to reflect on this latter question from the point of view of your own project and field…</a:t>
            </a:r>
          </a:p>
        </p:txBody>
      </p:sp>
    </p:spTree>
    <p:extLst>
      <p:ext uri="{BB962C8B-B14F-4D97-AF65-F5344CB8AC3E}">
        <p14:creationId xmlns:p14="http://schemas.microsoft.com/office/powerpoint/2010/main" val="867922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46D00E3-812D-B182-DEC0-5F2F278103B1}"/>
              </a:ext>
            </a:extLst>
          </p:cNvPr>
          <p:cNvSpPr>
            <a:spLocks noGrp="1"/>
          </p:cNvSpPr>
          <p:nvPr>
            <p:ph type="title"/>
          </p:nvPr>
        </p:nvSpPr>
        <p:spPr>
          <a:xfrm>
            <a:off x="841248" y="256032"/>
            <a:ext cx="10506456" cy="1014984"/>
          </a:xfrm>
        </p:spPr>
        <p:txBody>
          <a:bodyPr vert="horz" lIns="91440" tIns="45720" rIns="91440" bIns="45720" rtlCol="0" anchor="b">
            <a:normAutofit/>
          </a:bodyPr>
          <a:lstStyle/>
          <a:p>
            <a:r>
              <a:rPr lang="en-US" kern="1200">
                <a:solidFill>
                  <a:schemeClr val="tx1"/>
                </a:solidFill>
                <a:latin typeface="+mj-lt"/>
                <a:ea typeface="+mj-ea"/>
                <a:cs typeface="+mj-cs"/>
              </a:rPr>
              <a:t>III. The Social Body and Gender</a:t>
            </a: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C8A28824-7648-49E7-D7C7-4545EA459FEA}"/>
              </a:ext>
            </a:extLst>
          </p:cNvPr>
          <p:cNvSpPr>
            <a:spLocks/>
          </p:cNvSpPr>
          <p:nvPr/>
        </p:nvSpPr>
        <p:spPr>
          <a:xfrm>
            <a:off x="1187116" y="1926266"/>
            <a:ext cx="4837741" cy="4062576"/>
          </a:xfrm>
          <a:prstGeom prst="rect">
            <a:avLst/>
          </a:prstGeom>
        </p:spPr>
        <p:txBody>
          <a:bodyPr/>
          <a:lstStyle/>
          <a:p>
            <a:pPr defTabSz="850392">
              <a:spcAft>
                <a:spcPts val="600"/>
              </a:spcAft>
            </a:pPr>
            <a:r>
              <a:rPr lang="en-GB" sz="1674" kern="1200">
                <a:solidFill>
                  <a:schemeClr val="tx1"/>
                </a:solidFill>
                <a:latin typeface="+mn-lt"/>
                <a:ea typeface="+mn-ea"/>
                <a:cs typeface="+mn-cs"/>
              </a:rPr>
              <a:t>A. The body as locus of social structure and lived meaning (personal life-world). </a:t>
            </a:r>
          </a:p>
          <a:p>
            <a:pPr defTabSz="850392">
              <a:spcAft>
                <a:spcPts val="600"/>
              </a:spcAft>
            </a:pPr>
            <a:r>
              <a:rPr lang="en-GB" sz="1674" kern="1200">
                <a:solidFill>
                  <a:schemeClr val="tx1"/>
                </a:solidFill>
                <a:latin typeface="+mn-lt"/>
                <a:ea typeface="+mn-ea"/>
                <a:cs typeface="+mn-cs"/>
              </a:rPr>
              <a:t>B. The Gendered Body</a:t>
            </a:r>
          </a:p>
          <a:p>
            <a:pPr defTabSz="850392">
              <a:spcAft>
                <a:spcPts val="600"/>
              </a:spcAft>
            </a:pPr>
            <a:endParaRPr lang="en-GB" sz="1674" kern="1200">
              <a:solidFill>
                <a:schemeClr val="tx1"/>
              </a:solidFill>
              <a:latin typeface="+mn-lt"/>
              <a:ea typeface="+mn-ea"/>
              <a:cs typeface="+mn-cs"/>
            </a:endParaRPr>
          </a:p>
          <a:p>
            <a:pPr defTabSz="850392">
              <a:spcAft>
                <a:spcPts val="600"/>
              </a:spcAft>
            </a:pPr>
            <a:endParaRPr lang="en-GB" sz="1674" kern="1200">
              <a:solidFill>
                <a:schemeClr val="tx1"/>
              </a:solidFill>
              <a:latin typeface="+mn-lt"/>
              <a:ea typeface="+mn-ea"/>
              <a:cs typeface="+mn-cs"/>
            </a:endParaRPr>
          </a:p>
          <a:p>
            <a:pPr defTabSz="850392">
              <a:spcAft>
                <a:spcPts val="600"/>
              </a:spcAft>
            </a:pPr>
            <a:endParaRPr lang="en-GB" sz="1674" kern="1200">
              <a:solidFill>
                <a:schemeClr val="tx1"/>
              </a:solidFill>
              <a:latin typeface="+mn-lt"/>
              <a:ea typeface="+mn-ea"/>
              <a:cs typeface="+mn-cs"/>
            </a:endParaRPr>
          </a:p>
          <a:p>
            <a:pPr defTabSz="850392">
              <a:spcAft>
                <a:spcPts val="600"/>
              </a:spcAft>
            </a:pPr>
            <a:endParaRPr lang="en-GB" sz="1674" kern="1200">
              <a:solidFill>
                <a:schemeClr val="tx1"/>
              </a:solidFill>
              <a:latin typeface="+mn-lt"/>
              <a:ea typeface="+mn-ea"/>
              <a:cs typeface="+mn-cs"/>
            </a:endParaRPr>
          </a:p>
          <a:p>
            <a:pPr defTabSz="850392">
              <a:spcAft>
                <a:spcPts val="600"/>
              </a:spcAft>
            </a:pPr>
            <a:endParaRPr lang="en-GB" sz="1674" kern="1200">
              <a:solidFill>
                <a:schemeClr val="tx1"/>
              </a:solidFill>
              <a:latin typeface="+mn-lt"/>
              <a:ea typeface="+mn-ea"/>
              <a:cs typeface="+mn-cs"/>
            </a:endParaRPr>
          </a:p>
          <a:p>
            <a:pPr marL="0" indent="0">
              <a:spcAft>
                <a:spcPts val="600"/>
              </a:spcAft>
              <a:buNone/>
            </a:pPr>
            <a:endParaRPr lang="en-GB"/>
          </a:p>
        </p:txBody>
      </p:sp>
      <p:sp>
        <p:nvSpPr>
          <p:cNvPr id="4" name="Plassholder for innhold 3">
            <a:extLst>
              <a:ext uri="{FF2B5EF4-FFF2-40B4-BE49-F238E27FC236}">
                <a16:creationId xmlns:a16="http://schemas.microsoft.com/office/drawing/2014/main" id="{9D09C638-2CC5-5458-B029-18A34031E015}"/>
              </a:ext>
            </a:extLst>
          </p:cNvPr>
          <p:cNvSpPr>
            <a:spLocks/>
          </p:cNvSpPr>
          <p:nvPr/>
        </p:nvSpPr>
        <p:spPr>
          <a:xfrm>
            <a:off x="6167143" y="1926266"/>
            <a:ext cx="4837741" cy="4062576"/>
          </a:xfrm>
          <a:prstGeom prst="rect">
            <a:avLst/>
          </a:prstGeom>
        </p:spPr>
        <p:txBody>
          <a:bodyPr/>
          <a:lstStyle/>
          <a:p>
            <a:pPr defTabSz="850392">
              <a:spcAft>
                <a:spcPts val="600"/>
              </a:spcAft>
            </a:pPr>
            <a:endParaRPr lang="en-GB" sz="1674" kern="1200">
              <a:solidFill>
                <a:schemeClr val="tx1"/>
              </a:solidFill>
              <a:latin typeface="+mn-lt"/>
              <a:ea typeface="+mn-ea"/>
              <a:cs typeface="+mn-cs"/>
            </a:endParaRPr>
          </a:p>
          <a:p>
            <a:pPr defTabSz="850392">
              <a:spcAft>
                <a:spcPts val="600"/>
              </a:spcAft>
            </a:pPr>
            <a:endParaRPr lang="en-GB" sz="1674" kern="1200">
              <a:solidFill>
                <a:schemeClr val="tx1"/>
              </a:solidFill>
              <a:latin typeface="+mn-lt"/>
              <a:ea typeface="+mn-ea"/>
              <a:cs typeface="+mn-cs"/>
            </a:endParaRPr>
          </a:p>
          <a:p>
            <a:pPr defTabSz="850392">
              <a:spcAft>
                <a:spcPts val="600"/>
              </a:spcAft>
            </a:pPr>
            <a:endParaRPr lang="en-GB" sz="1674" kern="1200">
              <a:solidFill>
                <a:schemeClr val="tx1"/>
              </a:solidFill>
              <a:latin typeface="+mn-lt"/>
              <a:ea typeface="+mn-ea"/>
              <a:cs typeface="+mn-cs"/>
            </a:endParaRPr>
          </a:p>
          <a:p>
            <a:pPr>
              <a:spcAft>
                <a:spcPts val="600"/>
              </a:spcAft>
            </a:pPr>
            <a:endParaRPr lang="en-GB"/>
          </a:p>
        </p:txBody>
      </p:sp>
      <p:pic>
        <p:nvPicPr>
          <p:cNvPr id="5" name="Plassholder for innhold 5" descr="Et bilde som inneholder Menneskeansikt, person, klær, slips&#10;&#10;Automatisk generert beskrivelse">
            <a:extLst>
              <a:ext uri="{FF2B5EF4-FFF2-40B4-BE49-F238E27FC236}">
                <a16:creationId xmlns:a16="http://schemas.microsoft.com/office/drawing/2014/main" id="{C0D19658-0F61-F463-8932-1C2B44588FC1}"/>
              </a:ext>
            </a:extLst>
          </p:cNvPr>
          <p:cNvPicPr>
            <a:picLocks noChangeAspect="1"/>
          </p:cNvPicPr>
          <p:nvPr/>
        </p:nvPicPr>
        <p:blipFill rotWithShape="1">
          <a:blip r:embed="rId2"/>
          <a:srcRect l="30826" r="-1" b="-1"/>
          <a:stretch/>
        </p:blipFill>
        <p:spPr>
          <a:xfrm>
            <a:off x="6618960" y="2834854"/>
            <a:ext cx="3081632" cy="3448936"/>
          </a:xfrm>
          <a:prstGeom prst="rect">
            <a:avLst/>
          </a:prstGeom>
        </p:spPr>
      </p:pic>
    </p:spTree>
    <p:extLst>
      <p:ext uri="{BB962C8B-B14F-4D97-AF65-F5344CB8AC3E}">
        <p14:creationId xmlns:p14="http://schemas.microsoft.com/office/powerpoint/2010/main" val="268368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1068AE-C710-1596-55FB-0515ED452C9F}"/>
              </a:ext>
            </a:extLst>
          </p:cNvPr>
          <p:cNvSpPr>
            <a:spLocks noGrp="1"/>
          </p:cNvSpPr>
          <p:nvPr>
            <p:ph type="title"/>
          </p:nvPr>
        </p:nvSpPr>
        <p:spPr/>
        <p:txBody>
          <a:bodyPr/>
          <a:lstStyle/>
          <a:p>
            <a:r>
              <a:rPr lang="en-GB" dirty="0"/>
              <a:t>a. The Body as Habitus</a:t>
            </a:r>
          </a:p>
        </p:txBody>
      </p:sp>
      <p:sp>
        <p:nvSpPr>
          <p:cNvPr id="8" name="Plassholder for innhold 7">
            <a:extLst>
              <a:ext uri="{FF2B5EF4-FFF2-40B4-BE49-F238E27FC236}">
                <a16:creationId xmlns:a16="http://schemas.microsoft.com/office/drawing/2014/main" id="{8F2C58FF-77DE-5701-BCD0-687E92CCA174}"/>
              </a:ext>
            </a:extLst>
          </p:cNvPr>
          <p:cNvSpPr>
            <a:spLocks noGrp="1"/>
          </p:cNvSpPr>
          <p:nvPr>
            <p:ph sz="half" idx="1"/>
          </p:nvPr>
        </p:nvSpPr>
        <p:spPr/>
        <p:txBody>
          <a:bodyPr/>
          <a:lstStyle/>
          <a:p>
            <a:endParaRPr lang="en-GB"/>
          </a:p>
        </p:txBody>
      </p:sp>
      <p:sp>
        <p:nvSpPr>
          <p:cNvPr id="9" name="Plassholder for innhold 8">
            <a:extLst>
              <a:ext uri="{FF2B5EF4-FFF2-40B4-BE49-F238E27FC236}">
                <a16:creationId xmlns:a16="http://schemas.microsoft.com/office/drawing/2014/main" id="{7BA9ACE0-2008-0CE7-CBFF-9E225A8E0B48}"/>
              </a:ext>
            </a:extLst>
          </p:cNvPr>
          <p:cNvSpPr>
            <a:spLocks noGrp="1"/>
          </p:cNvSpPr>
          <p:nvPr>
            <p:ph sz="half" idx="2"/>
          </p:nvPr>
        </p:nvSpPr>
        <p:spPr/>
        <p:txBody>
          <a:bodyPr/>
          <a:lstStyle/>
          <a:p>
            <a:endParaRPr lang="en-GB"/>
          </a:p>
        </p:txBody>
      </p:sp>
      <p:sp>
        <p:nvSpPr>
          <p:cNvPr id="5" name="Tittel 1">
            <a:extLst>
              <a:ext uri="{FF2B5EF4-FFF2-40B4-BE49-F238E27FC236}">
                <a16:creationId xmlns:a16="http://schemas.microsoft.com/office/drawing/2014/main" id="{6E596DF9-9EAC-E8BC-E55D-7DB8144A02C4}"/>
              </a:ext>
            </a:extLst>
          </p:cNvPr>
          <p:cNvSpPr txBox="1">
            <a:spLocks/>
          </p:cNvSpPr>
          <p:nvPr/>
        </p:nvSpPr>
        <p:spPr>
          <a:xfrm>
            <a:off x="876694" y="741391"/>
            <a:ext cx="3549649" cy="161620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Habitus and </a:t>
            </a:r>
          </a:p>
        </p:txBody>
      </p:sp>
      <p:sp>
        <p:nvSpPr>
          <p:cNvPr id="6" name="Plassholder for innhold 2">
            <a:extLst>
              <a:ext uri="{FF2B5EF4-FFF2-40B4-BE49-F238E27FC236}">
                <a16:creationId xmlns:a16="http://schemas.microsoft.com/office/drawing/2014/main" id="{BFF91035-4314-3BD8-2083-6D858201C400}"/>
              </a:ext>
            </a:extLst>
          </p:cNvPr>
          <p:cNvSpPr txBox="1">
            <a:spLocks/>
          </p:cNvSpPr>
          <p:nvPr/>
        </p:nvSpPr>
        <p:spPr>
          <a:xfrm>
            <a:off x="876693" y="2533476"/>
            <a:ext cx="3346964" cy="3447832"/>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1. The imitative child and incorporation of social dispositions… </a:t>
            </a:r>
          </a:p>
          <a:p>
            <a:r>
              <a:rPr lang="en-US" sz="2000" dirty="0"/>
              <a:t>Todays research: Primary imitation… </a:t>
            </a:r>
          </a:p>
          <a:p>
            <a:r>
              <a:rPr lang="en-US" sz="2000" dirty="0"/>
              <a:t>2. Doxa-</a:t>
            </a:r>
            <a:r>
              <a:rPr lang="en-US" sz="2000" dirty="0" err="1"/>
              <a:t>Hexis</a:t>
            </a:r>
            <a:r>
              <a:rPr lang="en-US" sz="2000" dirty="0"/>
              <a:t>, body as social practical sense, coping. </a:t>
            </a:r>
            <a:endParaRPr lang="en-US" sz="2000" i="1" dirty="0"/>
          </a:p>
          <a:p>
            <a:r>
              <a:rPr lang="en-US" sz="2000" dirty="0"/>
              <a:t>3. Social class</a:t>
            </a:r>
          </a:p>
          <a:p>
            <a:r>
              <a:rPr lang="en-US" sz="2000" dirty="0"/>
              <a:t>4. Habitus, style, room for variation</a:t>
            </a:r>
          </a:p>
          <a:p>
            <a:endParaRPr lang="en-US" sz="2000" dirty="0"/>
          </a:p>
        </p:txBody>
      </p:sp>
      <p:pic>
        <p:nvPicPr>
          <p:cNvPr id="7" name="Plassholder for innhold 5" descr="Et bilde som inneholder diagram, tekst, sketch, tegning&#10;&#10;Automatisk generert beskrivelse">
            <a:extLst>
              <a:ext uri="{FF2B5EF4-FFF2-40B4-BE49-F238E27FC236}">
                <a16:creationId xmlns:a16="http://schemas.microsoft.com/office/drawing/2014/main" id="{2B81E8E1-6DF8-EC80-AF7C-156DBF815115}"/>
              </a:ext>
            </a:extLst>
          </p:cNvPr>
          <p:cNvPicPr>
            <a:picLocks noChangeAspect="1"/>
          </p:cNvPicPr>
          <p:nvPr/>
        </p:nvPicPr>
        <p:blipFill rotWithShape="1">
          <a:blip r:embed="rId2"/>
          <a:srcRect r="7456" b="-2"/>
          <a:stretch/>
        </p:blipFill>
        <p:spPr>
          <a:xfrm>
            <a:off x="5651686" y="1638845"/>
            <a:ext cx="5663620" cy="4590051"/>
          </a:xfrm>
          <a:prstGeom prst="rect">
            <a:avLst/>
          </a:prstGeom>
        </p:spPr>
      </p:pic>
    </p:spTree>
    <p:extLst>
      <p:ext uri="{BB962C8B-B14F-4D97-AF65-F5344CB8AC3E}">
        <p14:creationId xmlns:p14="http://schemas.microsoft.com/office/powerpoint/2010/main" val="4148007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B53FB2A6-86E6-0FB5-EE33-6A595BE0C048}"/>
              </a:ext>
            </a:extLst>
          </p:cNvPr>
          <p:cNvSpPr>
            <a:spLocks noGrp="1"/>
          </p:cNvSpPr>
          <p:nvPr>
            <p:ph type="title"/>
          </p:nvPr>
        </p:nvSpPr>
        <p:spPr>
          <a:xfrm>
            <a:off x="838200" y="1412488"/>
            <a:ext cx="2899189" cy="4363844"/>
          </a:xfrm>
        </p:spPr>
        <p:txBody>
          <a:bodyPr anchor="t">
            <a:normAutofit/>
          </a:bodyPr>
          <a:lstStyle/>
          <a:p>
            <a:r>
              <a:rPr lang="en-GB" sz="4000">
                <a:solidFill>
                  <a:srgbClr val="FFFFFF"/>
                </a:solidFill>
              </a:rPr>
              <a:t>Body and social space</a:t>
            </a:r>
            <a:br>
              <a:rPr lang="en-GB" sz="4000">
                <a:solidFill>
                  <a:srgbClr val="FFFFFF"/>
                </a:solidFill>
              </a:rPr>
            </a:br>
            <a:endParaRPr lang="en-GB" sz="4000">
              <a:solidFill>
                <a:srgbClr val="FFFFFF"/>
              </a:solidFill>
            </a:endParaRPr>
          </a:p>
        </p:txBody>
      </p:sp>
      <p:sp>
        <p:nvSpPr>
          <p:cNvPr id="3" name="Plassholder for innhold 2">
            <a:extLst>
              <a:ext uri="{FF2B5EF4-FFF2-40B4-BE49-F238E27FC236}">
                <a16:creationId xmlns:a16="http://schemas.microsoft.com/office/drawing/2014/main" id="{BB2C3D07-4C4C-1960-BFC7-28DBA7444A84}"/>
              </a:ext>
            </a:extLst>
          </p:cNvPr>
          <p:cNvSpPr>
            <a:spLocks noGrp="1"/>
          </p:cNvSpPr>
          <p:nvPr>
            <p:ph sz="half" idx="1"/>
          </p:nvPr>
        </p:nvSpPr>
        <p:spPr>
          <a:xfrm>
            <a:off x="4380855" y="1412489"/>
            <a:ext cx="3427283" cy="4363844"/>
          </a:xfrm>
        </p:spPr>
        <p:txBody>
          <a:bodyPr>
            <a:normAutofit/>
          </a:bodyPr>
          <a:lstStyle/>
          <a:p>
            <a:endParaRPr lang="en-GB" sz="1100"/>
          </a:p>
          <a:p>
            <a:r>
              <a:rPr lang="nb-NO" sz="1100">
                <a:effectLst/>
                <a:latin typeface="Times" pitchFamily="2" charset="0"/>
              </a:rPr>
              <a:t>“The habitus is precisely this immanent law, </a:t>
            </a:r>
            <a:r>
              <a:rPr lang="nb-NO" sz="1100" i="1">
                <a:effectLst/>
                <a:latin typeface="Times" pitchFamily="2" charset="0"/>
              </a:rPr>
              <a:t>lex insita, </a:t>
            </a:r>
            <a:r>
              <a:rPr lang="nb-NO" sz="1100">
                <a:effectLst/>
                <a:latin typeface="Times" pitchFamily="2" charset="0"/>
              </a:rPr>
              <a:t>inscribed in bodies by identical histories, which is the precondition not only for the co-ordination of practices but also for practices of co-ordination”.</a:t>
            </a:r>
          </a:p>
          <a:p>
            <a:endParaRPr lang="nb-NO" sz="1100">
              <a:latin typeface="Times" pitchFamily="2" charset="0"/>
            </a:endParaRPr>
          </a:p>
          <a:p>
            <a:r>
              <a:rPr lang="nb-NO" sz="1100">
                <a:effectLst/>
                <a:latin typeface="Times" pitchFamily="2" charset="0"/>
              </a:rPr>
              <a:t> “The child mimics other people's actions rather than 'models'. Body hexis speaks directly to the motor function, in the form of a pattern of postures that is both individual and systematic, being bound up with a whole system of objects, and charged with a host of special meanings and values”. </a:t>
            </a:r>
          </a:p>
          <a:p>
            <a:r>
              <a:rPr lang="nb-NO" sz="1100">
                <a:effectLst/>
                <a:latin typeface="Times" pitchFamily="2" charset="0"/>
              </a:rPr>
              <a:t>“The body believes in what it plays at: it weeps if it mimes grief. </a:t>
            </a:r>
            <a:r>
              <a:rPr lang="nb-NO" sz="1100">
                <a:effectLst/>
                <a:latin typeface="Helvetica" pitchFamily="2" charset="0"/>
              </a:rPr>
              <a:t>It </a:t>
            </a:r>
            <a:r>
              <a:rPr lang="nb-NO" sz="1100">
                <a:effectLst/>
                <a:latin typeface="Times" pitchFamily="2" charset="0"/>
              </a:rPr>
              <a:t>does not represent what it performs, it does not memorize</a:t>
            </a:r>
            <a:r>
              <a:rPr lang="nb-NO" sz="1100">
                <a:latin typeface="Times" pitchFamily="2" charset="0"/>
              </a:rPr>
              <a:t> </a:t>
            </a:r>
            <a:r>
              <a:rPr lang="nb-NO" sz="1100">
                <a:effectLst/>
                <a:latin typeface="Times" pitchFamily="2" charset="0"/>
              </a:rPr>
              <a:t>the past, it </a:t>
            </a:r>
            <a:r>
              <a:rPr lang="nb-NO" sz="1100" i="1">
                <a:effectLst/>
                <a:latin typeface="Times" pitchFamily="2" charset="0"/>
              </a:rPr>
              <a:t>enacts </a:t>
            </a:r>
            <a:r>
              <a:rPr lang="nb-NO" sz="1100">
                <a:effectLst/>
                <a:latin typeface="Times" pitchFamily="2" charset="0"/>
              </a:rPr>
              <a:t>the past, bringing it back to life. What is 'learned by body' is not something that one has, like knowledge that can be brandished, but something that one is.” </a:t>
            </a:r>
          </a:p>
          <a:p>
            <a:endParaRPr lang="en-GB" sz="110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Plassholder for innhold 3">
            <a:extLst>
              <a:ext uri="{FF2B5EF4-FFF2-40B4-BE49-F238E27FC236}">
                <a16:creationId xmlns:a16="http://schemas.microsoft.com/office/drawing/2014/main" id="{B6C77A64-E994-1F90-FA27-92BB43E90AA5}"/>
              </a:ext>
            </a:extLst>
          </p:cNvPr>
          <p:cNvSpPr>
            <a:spLocks noGrp="1"/>
          </p:cNvSpPr>
          <p:nvPr>
            <p:ph sz="half" idx="2"/>
          </p:nvPr>
        </p:nvSpPr>
        <p:spPr>
          <a:xfrm>
            <a:off x="8451604" y="1412489"/>
            <a:ext cx="3197701" cy="4363844"/>
          </a:xfrm>
        </p:spPr>
        <p:txBody>
          <a:bodyPr>
            <a:normAutofit/>
          </a:bodyPr>
          <a:lstStyle/>
          <a:p>
            <a:endParaRPr lang="nb-NO" sz="1100">
              <a:effectLst/>
              <a:latin typeface="Times" pitchFamily="2" charset="0"/>
            </a:endParaRPr>
          </a:p>
          <a:p>
            <a:pPr marL="0" indent="0">
              <a:buNone/>
            </a:pPr>
            <a:r>
              <a:rPr lang="nb-NO" sz="1100">
                <a:latin typeface="Times" pitchFamily="2" charset="0"/>
              </a:rPr>
              <a:t> “</a:t>
            </a:r>
            <a:r>
              <a:rPr lang="nb-NO" sz="1100">
                <a:effectLst/>
                <a:latin typeface="Times" pitchFamily="2" charset="0"/>
              </a:rPr>
              <a:t>For example, the opposition between movement outwards, towards the field or the market, towards the production and circulation of goods, and movement inwards, towards the accumulation and consumption of the products of labour, corresponds symbolically to the opposition between the male body, self-enclosed and directed towards the outside world, and the female body, which is akin to the dark, damp house full of food, utensils and children, entered and left by the same, inevitably soiled opening. </a:t>
            </a:r>
            <a:r>
              <a:rPr lang="nb-NO" sz="1100">
                <a:effectLst/>
                <a:latin typeface="Helvetica" pitchFamily="2" charset="0"/>
              </a:rPr>
              <a:t>15 </a:t>
            </a:r>
            <a:endParaRPr lang="nb-NO" sz="1100"/>
          </a:p>
          <a:p>
            <a:endParaRPr lang="nb-NO" sz="1100">
              <a:effectLst/>
              <a:latin typeface="Times" pitchFamily="2" charset="0"/>
            </a:endParaRPr>
          </a:p>
          <a:p>
            <a:r>
              <a:rPr lang="nb-NO" sz="1100">
                <a:effectLst/>
                <a:latin typeface="Times" pitchFamily="2" charset="0"/>
              </a:rPr>
              <a:t>The opposition between the centrifugal male orientation and the centripetal female orientation, which is the principle of the organization of the internal space of the house, no doubt also underlies the relationship that the two sexes have to their own bodies, and more specifically to their sexuality. </a:t>
            </a:r>
            <a:endParaRPr lang="nb-NO" sz="1100"/>
          </a:p>
          <a:p>
            <a:endParaRPr lang="nb-NO" sz="1100"/>
          </a:p>
          <a:p>
            <a:endParaRPr lang="nb-NO" sz="1100"/>
          </a:p>
          <a:p>
            <a:endParaRPr lang="nb-NO" sz="1100"/>
          </a:p>
          <a:p>
            <a:endParaRPr lang="en-GB" sz="1100"/>
          </a:p>
        </p:txBody>
      </p:sp>
    </p:spTree>
    <p:extLst>
      <p:ext uri="{BB962C8B-B14F-4D97-AF65-F5344CB8AC3E}">
        <p14:creationId xmlns:p14="http://schemas.microsoft.com/office/powerpoint/2010/main" val="3514747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63C8F89-A828-0B47-7CE3-E6896AFDD328}"/>
              </a:ext>
            </a:extLst>
          </p:cNvPr>
          <p:cNvSpPr>
            <a:spLocks noGrp="1"/>
          </p:cNvSpPr>
          <p:nvPr>
            <p:ph type="title"/>
          </p:nvPr>
        </p:nvSpPr>
        <p:spPr>
          <a:xfrm>
            <a:off x="838200" y="365125"/>
            <a:ext cx="10515600" cy="1828444"/>
          </a:xfrm>
        </p:spPr>
        <p:txBody>
          <a:bodyPr>
            <a:normAutofit/>
          </a:bodyPr>
          <a:lstStyle/>
          <a:p>
            <a:r>
              <a:rPr lang="en-GB" sz="5200"/>
              <a:t>B. The gendered body</a:t>
            </a:r>
          </a:p>
        </p:txBody>
      </p:sp>
      <p:sp>
        <p:nvSpPr>
          <p:cNvPr id="3" name="Plassholder for innhold 2">
            <a:extLst>
              <a:ext uri="{FF2B5EF4-FFF2-40B4-BE49-F238E27FC236}">
                <a16:creationId xmlns:a16="http://schemas.microsoft.com/office/drawing/2014/main" id="{CB36C578-8D9A-4A36-8A2E-6AE39DF86FB2}"/>
              </a:ext>
            </a:extLst>
          </p:cNvPr>
          <p:cNvSpPr>
            <a:spLocks noGrp="1"/>
          </p:cNvSpPr>
          <p:nvPr>
            <p:ph sz="half" idx="1"/>
          </p:nvPr>
        </p:nvSpPr>
        <p:spPr>
          <a:xfrm>
            <a:off x="838200" y="2398626"/>
            <a:ext cx="5158427" cy="3730460"/>
          </a:xfrm>
        </p:spPr>
        <p:txBody>
          <a:bodyPr>
            <a:normAutofit/>
          </a:bodyPr>
          <a:lstStyle/>
          <a:p>
            <a:r>
              <a:rPr lang="nb-NO" sz="2000"/>
              <a:t>Bourdieu</a:t>
            </a:r>
          </a:p>
          <a:p>
            <a:r>
              <a:rPr lang="nb-NO" sz="2000"/>
              <a:t>“...the specifically feminine virtue, lah'ia, modesty, restraint, reserve, orients the whole female body downwards, towards the ground, the inside, the house, whereas male excellence, nij, is asserted in movement upwards, outwards, towards other men.” </a:t>
            </a:r>
            <a:br>
              <a:rPr lang="nb-NO" sz="2000"/>
            </a:br>
            <a:endParaRPr lang="en-GB" sz="2000"/>
          </a:p>
        </p:txBody>
      </p:sp>
      <p:sp>
        <p:nvSpPr>
          <p:cNvPr id="4" name="Plassholder for innhold 3">
            <a:extLst>
              <a:ext uri="{FF2B5EF4-FFF2-40B4-BE49-F238E27FC236}">
                <a16:creationId xmlns:a16="http://schemas.microsoft.com/office/drawing/2014/main" id="{B1D078CB-65CF-39A1-51CC-69BC472363A3}"/>
              </a:ext>
            </a:extLst>
          </p:cNvPr>
          <p:cNvSpPr>
            <a:spLocks noGrp="1"/>
          </p:cNvSpPr>
          <p:nvPr>
            <p:ph sz="half" idx="2"/>
          </p:nvPr>
        </p:nvSpPr>
        <p:spPr>
          <a:xfrm>
            <a:off x="6189154" y="2398626"/>
            <a:ext cx="5164645" cy="3730460"/>
          </a:xfrm>
        </p:spPr>
        <p:txBody>
          <a:bodyPr>
            <a:normAutofit/>
          </a:bodyPr>
          <a:lstStyle/>
          <a:p>
            <a:r>
              <a:rPr lang="en-US" sz="2000"/>
              <a:t>Young, Throwing like a girl</a:t>
            </a:r>
          </a:p>
          <a:p>
            <a:endParaRPr lang="en-US" sz="2000"/>
          </a:p>
          <a:p>
            <a:r>
              <a:rPr lang="en-US" sz="2000"/>
              <a:t>A. Throwing and the cultural body</a:t>
            </a:r>
          </a:p>
          <a:p>
            <a:endParaRPr lang="en-US" sz="2000"/>
          </a:p>
          <a:p>
            <a:r>
              <a:rPr lang="en-US" sz="2000"/>
              <a:t>Femine body, no use of lateral space.</a:t>
            </a:r>
          </a:p>
          <a:p>
            <a:r>
              <a:rPr lang="en-US" sz="2000"/>
              <a:t>Strauss: feminine body (quotation).</a:t>
            </a:r>
          </a:p>
          <a:p>
            <a:endParaRPr lang="en-US" sz="2000"/>
          </a:p>
          <a:p>
            <a:r>
              <a:rPr lang="en-US" sz="2000"/>
              <a:t>Body schema and self-image…. Beauvoir, the myth of feminine essence…</a:t>
            </a:r>
          </a:p>
          <a:p>
            <a:endParaRPr lang="en-GB" sz="2000"/>
          </a:p>
        </p:txBody>
      </p:sp>
    </p:spTree>
    <p:extLst>
      <p:ext uri="{BB962C8B-B14F-4D97-AF65-F5344CB8AC3E}">
        <p14:creationId xmlns:p14="http://schemas.microsoft.com/office/powerpoint/2010/main" val="1229163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303250-7742-1CC1-470B-E58588D743D9}"/>
              </a:ext>
            </a:extLst>
          </p:cNvPr>
          <p:cNvSpPr>
            <a:spLocks noGrp="1"/>
          </p:cNvSpPr>
          <p:nvPr>
            <p:ph type="title"/>
          </p:nvPr>
        </p:nvSpPr>
        <p:spPr/>
        <p:txBody>
          <a:bodyPr/>
          <a:lstStyle/>
          <a:p>
            <a:endParaRPr lang="en-GB"/>
          </a:p>
        </p:txBody>
      </p:sp>
      <p:sp>
        <p:nvSpPr>
          <p:cNvPr id="3" name="Plassholder for innhold 2">
            <a:extLst>
              <a:ext uri="{FF2B5EF4-FFF2-40B4-BE49-F238E27FC236}">
                <a16:creationId xmlns:a16="http://schemas.microsoft.com/office/drawing/2014/main" id="{16E8E445-5038-B006-DFE1-5135101C0CC4}"/>
              </a:ext>
            </a:extLst>
          </p:cNvPr>
          <p:cNvSpPr>
            <a:spLocks noGrp="1"/>
          </p:cNvSpPr>
          <p:nvPr>
            <p:ph sz="half" idx="1"/>
          </p:nvPr>
        </p:nvSpPr>
        <p:spPr/>
        <p:txBody>
          <a:bodyPr/>
          <a:lstStyle/>
          <a:p>
            <a:endParaRPr lang="en-GB" dirty="0"/>
          </a:p>
        </p:txBody>
      </p:sp>
      <p:sp>
        <p:nvSpPr>
          <p:cNvPr id="4" name="Plassholder for innhold 3">
            <a:extLst>
              <a:ext uri="{FF2B5EF4-FFF2-40B4-BE49-F238E27FC236}">
                <a16:creationId xmlns:a16="http://schemas.microsoft.com/office/drawing/2014/main" id="{BF74845F-0E6F-1295-D8EF-D06BAC5765AC}"/>
              </a:ext>
            </a:extLst>
          </p:cNvPr>
          <p:cNvSpPr>
            <a:spLocks noGrp="1"/>
          </p:cNvSpPr>
          <p:nvPr>
            <p:ph sz="half" idx="2"/>
          </p:nvPr>
        </p:nvSpPr>
        <p:spPr/>
        <p:txBody>
          <a:bodyPr/>
          <a:lstStyle/>
          <a:p>
            <a:endParaRPr lang="en-GB"/>
          </a:p>
        </p:txBody>
      </p:sp>
      <p:sp>
        <p:nvSpPr>
          <p:cNvPr id="5" name="Plassholder for innhold 13">
            <a:extLst>
              <a:ext uri="{FF2B5EF4-FFF2-40B4-BE49-F238E27FC236}">
                <a16:creationId xmlns:a16="http://schemas.microsoft.com/office/drawing/2014/main" id="{E6850268-4256-D57B-AFA2-E4D5F11C0C1E}"/>
              </a:ext>
            </a:extLst>
          </p:cNvPr>
          <p:cNvSpPr>
            <a:spLocks/>
          </p:cNvSpPr>
          <p:nvPr/>
        </p:nvSpPr>
        <p:spPr>
          <a:xfrm>
            <a:off x="6172200" y="1825625"/>
            <a:ext cx="5181600" cy="4351338"/>
          </a:xfrm>
          <a:prstGeom prst="rect">
            <a:avLst/>
          </a:prstGeom>
        </p:spPr>
        <p:txBody>
          <a:bodyPr/>
          <a:lstStyle/>
          <a:p>
            <a:endParaRPr lang="en-GB"/>
          </a:p>
        </p:txBody>
      </p:sp>
      <p:sp>
        <p:nvSpPr>
          <p:cNvPr id="6" name="Plassholder for innhold 3">
            <a:extLst>
              <a:ext uri="{FF2B5EF4-FFF2-40B4-BE49-F238E27FC236}">
                <a16:creationId xmlns:a16="http://schemas.microsoft.com/office/drawing/2014/main" id="{4D0074D3-8427-A831-A2E9-124DDE3B6D72}"/>
              </a:ext>
            </a:extLst>
          </p:cNvPr>
          <p:cNvSpPr>
            <a:spLocks/>
          </p:cNvSpPr>
          <p:nvPr/>
        </p:nvSpPr>
        <p:spPr>
          <a:xfrm>
            <a:off x="5896572" y="1248229"/>
            <a:ext cx="5290389" cy="4824415"/>
          </a:xfrm>
          <a:prstGeom prst="rect">
            <a:avLst/>
          </a:prstGeom>
        </p:spPr>
        <p:txBody>
          <a:bodyPr>
            <a:normAutofit/>
          </a:bodyPr>
          <a:lstStyle/>
          <a:p>
            <a:pPr defTabSz="887151">
              <a:spcAft>
                <a:spcPts val="588"/>
              </a:spcAft>
            </a:pPr>
            <a:r>
              <a:rPr lang="en-US" sz="1746" kern="1200" dirty="0">
                <a:solidFill>
                  <a:schemeClr val="tx1"/>
                </a:solidFill>
                <a:latin typeface="Calibri" panose="020F0502020204030204" pitchFamily="34" charset="0"/>
                <a:ea typeface="+mn-ea"/>
                <a:cs typeface="Times New Roman" panose="02020603050405020304" pitchFamily="18" charset="0"/>
              </a:rPr>
              <a:t>Strauss</a:t>
            </a:r>
          </a:p>
          <a:p>
            <a:pPr defTabSz="887151">
              <a:spcAft>
                <a:spcPts val="588"/>
              </a:spcAft>
            </a:pPr>
            <a:endParaRPr lang="en-US" sz="1746" kern="1200" dirty="0">
              <a:solidFill>
                <a:schemeClr val="tx1"/>
              </a:solidFill>
              <a:latin typeface="Calibri" panose="020F0502020204030204" pitchFamily="34" charset="0"/>
              <a:ea typeface="+mn-ea"/>
              <a:cs typeface="Times New Roman" panose="02020603050405020304" pitchFamily="18" charset="0"/>
            </a:endParaRPr>
          </a:p>
          <a:p>
            <a:pPr defTabSz="887151">
              <a:spcAft>
                <a:spcPts val="588"/>
              </a:spcAft>
            </a:pPr>
            <a:r>
              <a:rPr lang="en-US" sz="1746" kern="1200" dirty="0">
                <a:solidFill>
                  <a:schemeClr val="tx1"/>
                </a:solidFill>
                <a:latin typeface="Calibri" panose="020F0502020204030204" pitchFamily="34" charset="0"/>
                <a:ea typeface="+mn-ea"/>
                <a:cs typeface="Times New Roman" panose="02020603050405020304" pitchFamily="18" charset="0"/>
              </a:rPr>
              <a:t>“The girl of five does not make any use of lateral space. She does not stretch her arm sideward; she does not twist her trunk; she does not move legs which remain side by side…  A boy of the same age, when preparing to throw, stretches his right arm sidewards and backward … twists, turns, and bends his trunk and moves his right foot backward. From this stance, he can support his throwing almost with the full strength of his </a:t>
            </a:r>
            <a:r>
              <a:rPr lang="en-US" sz="1746" kern="1200" dirty="0" err="1">
                <a:solidFill>
                  <a:schemeClr val="tx1"/>
                </a:solidFill>
                <a:latin typeface="Calibri" panose="020F0502020204030204" pitchFamily="34" charset="0"/>
                <a:ea typeface="+mn-ea"/>
                <a:cs typeface="Times New Roman" panose="02020603050405020304" pitchFamily="18" charset="0"/>
              </a:rPr>
              <a:t>motorium</a:t>
            </a:r>
            <a:r>
              <a:rPr lang="en-US" sz="1746" kern="1200" dirty="0">
                <a:solidFill>
                  <a:schemeClr val="tx1"/>
                </a:solidFill>
                <a:latin typeface="Calibri" panose="020F0502020204030204" pitchFamily="34" charset="0"/>
                <a:ea typeface="+mn-ea"/>
                <a:cs typeface="Times New Roman" panose="02020603050405020304" pitchFamily="18" charset="0"/>
              </a:rPr>
              <a:t>…”  </a:t>
            </a:r>
            <a:endParaRPr lang="nb-NO" sz="1746" kern="1200" dirty="0">
              <a:solidFill>
                <a:schemeClr val="tx1"/>
              </a:solidFill>
              <a:latin typeface="Calibri" panose="020F0502020204030204" pitchFamily="34" charset="0"/>
              <a:ea typeface="+mn-ea"/>
              <a:cs typeface="Times New Roman" panose="02020603050405020304" pitchFamily="18" charset="0"/>
            </a:endParaRPr>
          </a:p>
          <a:p>
            <a:pPr>
              <a:spcAft>
                <a:spcPts val="600"/>
              </a:spcAft>
            </a:pPr>
            <a:endParaRPr lang="en-GB" dirty="0"/>
          </a:p>
        </p:txBody>
      </p:sp>
      <p:pic>
        <p:nvPicPr>
          <p:cNvPr id="7" name="Bilde 6" descr="Et bilde som inneholder tekst, sirkel, Font, skjermbilde&#10;&#10;Automatisk generert beskrivelse">
            <a:extLst>
              <a:ext uri="{FF2B5EF4-FFF2-40B4-BE49-F238E27FC236}">
                <a16:creationId xmlns:a16="http://schemas.microsoft.com/office/drawing/2014/main" id="{FC4A8EF1-4D67-94B9-84D6-65F364590F30}"/>
              </a:ext>
            </a:extLst>
          </p:cNvPr>
          <p:cNvPicPr>
            <a:picLocks noChangeAspect="1"/>
          </p:cNvPicPr>
          <p:nvPr/>
        </p:nvPicPr>
        <p:blipFill>
          <a:blip r:embed="rId2"/>
          <a:stretch>
            <a:fillRect/>
          </a:stretch>
        </p:blipFill>
        <p:spPr>
          <a:xfrm>
            <a:off x="1379948" y="3040288"/>
            <a:ext cx="3136675" cy="3136675"/>
          </a:xfrm>
          <a:prstGeom prst="rect">
            <a:avLst/>
          </a:prstGeom>
        </p:spPr>
      </p:pic>
    </p:spTree>
    <p:extLst>
      <p:ext uri="{BB962C8B-B14F-4D97-AF65-F5344CB8AC3E}">
        <p14:creationId xmlns:p14="http://schemas.microsoft.com/office/powerpoint/2010/main" val="1333088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7C1A734-7A84-FC9A-67BC-C3FA3D84BEDF}"/>
              </a:ext>
            </a:extLst>
          </p:cNvPr>
          <p:cNvSpPr>
            <a:spLocks noGrp="1"/>
          </p:cNvSpPr>
          <p:nvPr>
            <p:ph type="title"/>
          </p:nvPr>
        </p:nvSpPr>
        <p:spPr>
          <a:xfrm>
            <a:off x="838200" y="184805"/>
            <a:ext cx="10515600" cy="1505883"/>
          </a:xfrm>
        </p:spPr>
        <p:txBody>
          <a:bodyPr vert="horz" lIns="91440" tIns="45720" rIns="91440" bIns="45720" rtlCol="0" anchor="ctr">
            <a:normAutofit/>
          </a:bodyPr>
          <a:lstStyle/>
          <a:p>
            <a:endParaRPr lang="en-US" sz="5200" kern="1200" dirty="0">
              <a:solidFill>
                <a:schemeClr val="tx1"/>
              </a:solidFill>
              <a:latin typeface="+mj-lt"/>
              <a:ea typeface="+mj-ea"/>
              <a:cs typeface="+mj-cs"/>
            </a:endParaRPr>
          </a:p>
        </p:txBody>
      </p:sp>
      <p:sp>
        <p:nvSpPr>
          <p:cNvPr id="10" name="Plassholder for innhold 2">
            <a:extLst>
              <a:ext uri="{FF2B5EF4-FFF2-40B4-BE49-F238E27FC236}">
                <a16:creationId xmlns:a16="http://schemas.microsoft.com/office/drawing/2014/main" id="{5D877280-F918-72E2-6B7D-13D2B7DDA513}"/>
              </a:ext>
            </a:extLst>
          </p:cNvPr>
          <p:cNvSpPr>
            <a:spLocks/>
          </p:cNvSpPr>
          <p:nvPr/>
        </p:nvSpPr>
        <p:spPr>
          <a:xfrm>
            <a:off x="1081071" y="1845426"/>
            <a:ext cx="4940744" cy="4149075"/>
          </a:xfrm>
          <a:prstGeom prst="rect">
            <a:avLst/>
          </a:prstGeom>
        </p:spPr>
        <p:txBody>
          <a:bodyPr>
            <a:normAutofit lnSpcReduction="10000"/>
          </a:bodyPr>
          <a:lstStyle/>
          <a:p>
            <a:pPr defTabSz="868680">
              <a:spcAft>
                <a:spcPts val="600"/>
              </a:spcAft>
            </a:pPr>
            <a:endParaRPr lang="en-GB" sz="1710" kern="1200" dirty="0">
              <a:solidFill>
                <a:schemeClr val="tx1"/>
              </a:solidFill>
              <a:latin typeface="+mn-lt"/>
              <a:ea typeface="+mn-ea"/>
              <a:cs typeface="+mn-cs"/>
            </a:endParaRPr>
          </a:p>
          <a:p>
            <a:pPr defTabSz="868680">
              <a:spcAft>
                <a:spcPts val="600"/>
              </a:spcAft>
            </a:pPr>
            <a:endParaRPr lang="en-GB" sz="1710" kern="1200" dirty="0">
              <a:solidFill>
                <a:schemeClr val="tx1"/>
              </a:solidFill>
              <a:latin typeface="+mn-lt"/>
              <a:ea typeface="+mn-ea"/>
              <a:cs typeface="+mn-cs"/>
            </a:endParaRPr>
          </a:p>
          <a:p>
            <a:pPr defTabSz="868680">
              <a:spcAft>
                <a:spcPts val="600"/>
              </a:spcAft>
            </a:pPr>
            <a:r>
              <a:rPr lang="en-GB" sz="1710" kern="1200" dirty="0">
                <a:solidFill>
                  <a:schemeClr val="tx1"/>
                </a:solidFill>
                <a:latin typeface="+mn-lt"/>
                <a:ea typeface="+mn-ea"/>
                <a:cs typeface="+mn-cs"/>
              </a:rPr>
              <a:t>Young</a:t>
            </a:r>
          </a:p>
          <a:p>
            <a:pPr defTabSz="868680">
              <a:spcAft>
                <a:spcPts val="600"/>
              </a:spcAft>
            </a:pPr>
            <a:r>
              <a:rPr lang="en-GB" sz="1710" kern="1200" dirty="0">
                <a:solidFill>
                  <a:schemeClr val="tx1"/>
                </a:solidFill>
                <a:latin typeface="+mn-lt"/>
                <a:ea typeface="+mn-ea"/>
                <a:cs typeface="+mn-cs"/>
              </a:rPr>
              <a:t>Inhibited motility</a:t>
            </a:r>
          </a:p>
          <a:p>
            <a:pPr defTabSz="868680">
              <a:spcAft>
                <a:spcPts val="600"/>
              </a:spcAft>
            </a:pPr>
            <a:r>
              <a:rPr lang="en-GB" sz="1710" kern="1200" dirty="0">
                <a:solidFill>
                  <a:schemeClr val="tx1"/>
                </a:solidFill>
                <a:latin typeface="+mn-lt"/>
                <a:ea typeface="+mn-ea"/>
                <a:cs typeface="+mn-cs"/>
              </a:rPr>
              <a:t>Ambiguous transcendence (hyper-awareness of one’s body)</a:t>
            </a:r>
          </a:p>
          <a:p>
            <a:pPr defTabSz="868680">
              <a:spcAft>
                <a:spcPts val="600"/>
              </a:spcAft>
            </a:pPr>
            <a:r>
              <a:rPr lang="en-GB" sz="1710" kern="1200" dirty="0">
                <a:solidFill>
                  <a:schemeClr val="tx1"/>
                </a:solidFill>
                <a:latin typeface="+mn-lt"/>
                <a:ea typeface="+mn-ea"/>
                <a:cs typeface="+mn-cs"/>
              </a:rPr>
              <a:t>Inhibited body-intentionality</a:t>
            </a:r>
          </a:p>
          <a:p>
            <a:pPr defTabSz="868680">
              <a:spcAft>
                <a:spcPts val="600"/>
              </a:spcAft>
            </a:pPr>
            <a:r>
              <a:rPr lang="en-GB" sz="1710" kern="1200" dirty="0">
                <a:solidFill>
                  <a:schemeClr val="tx1"/>
                </a:solidFill>
                <a:latin typeface="+mn-lt"/>
                <a:ea typeface="+mn-ea"/>
                <a:cs typeface="+mn-cs"/>
              </a:rPr>
              <a:t>Discontinues unity…</a:t>
            </a:r>
          </a:p>
          <a:p>
            <a:pPr defTabSz="868680">
              <a:spcAft>
                <a:spcPts val="600"/>
              </a:spcAft>
            </a:pPr>
            <a:endParaRPr lang="en-GB" sz="1710" kern="1200" dirty="0">
              <a:solidFill>
                <a:schemeClr val="tx1"/>
              </a:solidFill>
              <a:latin typeface="+mn-lt"/>
              <a:ea typeface="+mn-ea"/>
              <a:cs typeface="+mn-cs"/>
            </a:endParaRPr>
          </a:p>
          <a:p>
            <a:pPr defTabSz="868680">
              <a:spcAft>
                <a:spcPts val="600"/>
              </a:spcAft>
            </a:pPr>
            <a:r>
              <a:rPr lang="en-GB" sz="1710" kern="1200" dirty="0">
                <a:solidFill>
                  <a:schemeClr val="tx1"/>
                </a:solidFill>
                <a:latin typeface="+mn-lt"/>
                <a:ea typeface="+mn-ea"/>
                <a:cs typeface="+mn-cs"/>
              </a:rPr>
              <a:t>B situation</a:t>
            </a:r>
          </a:p>
          <a:p>
            <a:pPr defTabSz="868680">
              <a:spcAft>
                <a:spcPts val="600"/>
              </a:spcAft>
            </a:pPr>
            <a:r>
              <a:rPr lang="en-GB" sz="1710" kern="1200" dirty="0">
                <a:solidFill>
                  <a:schemeClr val="tx1"/>
                </a:solidFill>
                <a:latin typeface="+mn-lt"/>
                <a:ea typeface="+mn-ea"/>
                <a:cs typeface="+mn-cs"/>
              </a:rPr>
              <a:t>Feminine posture, comportment; an implicit practical knowing that reveals the world in a particular way…</a:t>
            </a:r>
          </a:p>
          <a:p>
            <a:pPr defTabSz="868680">
              <a:spcAft>
                <a:spcPts val="600"/>
              </a:spcAft>
            </a:pPr>
            <a:r>
              <a:rPr lang="en-GB" sz="1710" kern="1200" dirty="0">
                <a:solidFill>
                  <a:schemeClr val="tx1"/>
                </a:solidFill>
                <a:latin typeface="+mn-lt"/>
                <a:ea typeface="+mn-ea"/>
                <a:cs typeface="+mn-cs"/>
              </a:rPr>
              <a:t>Both positive and negative resources of experience and knowledge…</a:t>
            </a:r>
            <a:endParaRPr lang="en-GB" dirty="0"/>
          </a:p>
        </p:txBody>
      </p:sp>
      <p:sp>
        <p:nvSpPr>
          <p:cNvPr id="4" name="Plassholder for innhold 3">
            <a:extLst>
              <a:ext uri="{FF2B5EF4-FFF2-40B4-BE49-F238E27FC236}">
                <a16:creationId xmlns:a16="http://schemas.microsoft.com/office/drawing/2014/main" id="{515C1D44-2769-A351-32AB-86F64243D3B9}"/>
              </a:ext>
            </a:extLst>
          </p:cNvPr>
          <p:cNvSpPr>
            <a:spLocks/>
          </p:cNvSpPr>
          <p:nvPr/>
        </p:nvSpPr>
        <p:spPr>
          <a:xfrm>
            <a:off x="6167132" y="1845426"/>
            <a:ext cx="4940744" cy="4149075"/>
          </a:xfrm>
          <a:prstGeom prst="rect">
            <a:avLst/>
          </a:prstGeom>
        </p:spPr>
        <p:txBody>
          <a:bodyPr>
            <a:normAutofit lnSpcReduction="10000"/>
          </a:bodyPr>
          <a:lstStyle/>
          <a:p>
            <a:pPr defTabSz="868680">
              <a:lnSpc>
                <a:spcPct val="90000"/>
              </a:lnSpc>
              <a:spcAft>
                <a:spcPts val="600"/>
              </a:spcAft>
            </a:pPr>
            <a:r>
              <a:rPr lang="nb-NO" sz="1700" kern="1200">
                <a:solidFill>
                  <a:schemeClr val="tx1"/>
                </a:solidFill>
                <a:latin typeface="TimesNewRomanPSMT"/>
                <a:ea typeface="+mn-ea"/>
                <a:cs typeface="+mn-cs"/>
              </a:rPr>
              <a:t>“</a:t>
            </a:r>
            <a:r>
              <a:rPr lang="nb-NO" sz="1700" kern="1200" err="1">
                <a:solidFill>
                  <a:schemeClr val="tx1"/>
                </a:solidFill>
                <a:latin typeface="TimesNewRomanPSMT"/>
                <a:ea typeface="+mn-ea"/>
                <a:cs typeface="+mn-cs"/>
              </a:rPr>
              <a:t>Typically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the</a:t>
            </a:r>
            <a:r>
              <a:rPr lang="nb-NO" sz="1700" kern="1200">
                <a:solidFill>
                  <a:schemeClr val="tx1"/>
                </a:solidFill>
                <a:latin typeface="TimesNewRomanPSMT"/>
                <a:ea typeface="+mn-ea"/>
                <a:cs typeface="+mn-cs"/>
              </a:rPr>
              <a:t> feminine body </a:t>
            </a:r>
            <a:r>
              <a:rPr lang="nb-NO" sz="1700" kern="1200" err="1">
                <a:solidFill>
                  <a:schemeClr val="tx1"/>
                </a:solidFill>
                <a:latin typeface="TimesNewRomanPSMT"/>
                <a:ea typeface="+mn-ea"/>
                <a:cs typeface="+mn-cs"/>
              </a:rPr>
              <a:t>underuses</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its</a:t>
            </a:r>
            <a:r>
              <a:rPr lang="nb-NO" sz="1700" kern="1200">
                <a:solidFill>
                  <a:schemeClr val="tx1"/>
                </a:solidFill>
                <a:latin typeface="TimesNewRomanPSMT"/>
                <a:ea typeface="+mn-ea"/>
                <a:cs typeface="+mn-cs"/>
              </a:rPr>
              <a:t> real </a:t>
            </a:r>
            <a:r>
              <a:rPr lang="nb-NO" sz="1700" kern="1200" err="1">
                <a:solidFill>
                  <a:schemeClr val="tx1"/>
                </a:solidFill>
                <a:latin typeface="TimesNewRomanPSMT"/>
                <a:ea typeface="+mn-ea"/>
                <a:cs typeface="+mn-cs"/>
              </a:rPr>
              <a:t>capacity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both</a:t>
            </a:r>
            <a:r>
              <a:rPr lang="nb-NO" sz="1700" kern="1200">
                <a:solidFill>
                  <a:schemeClr val="tx1"/>
                </a:solidFill>
                <a:latin typeface="TimesNewRomanPSMT"/>
                <a:ea typeface="+mn-ea"/>
                <a:cs typeface="+mn-cs"/>
              </a:rPr>
              <a:t> as </a:t>
            </a:r>
            <a:r>
              <a:rPr lang="nb-NO" sz="1700" kern="1200" err="1">
                <a:solidFill>
                  <a:schemeClr val="tx1"/>
                </a:solidFill>
                <a:latin typeface="TimesNewRomanPSMT"/>
                <a:ea typeface="+mn-ea"/>
                <a:cs typeface="+mn-cs"/>
              </a:rPr>
              <a:t>the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potentiality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of</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its</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physical</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size</a:t>
            </a:r>
            <a:r>
              <a:rPr lang="nb-NO" sz="1700" kern="1200">
                <a:solidFill>
                  <a:schemeClr val="tx1"/>
                </a:solidFill>
                <a:latin typeface="TimesNewRomanPSMT"/>
                <a:ea typeface="+mn-ea"/>
                <a:cs typeface="+mn-cs"/>
              </a:rPr>
              <a:t> and </a:t>
            </a:r>
            <a:r>
              <a:rPr lang="nb-NO" sz="1700" kern="1200" err="1">
                <a:solidFill>
                  <a:schemeClr val="tx1"/>
                </a:solidFill>
                <a:latin typeface="TimesNewRomanPSMT"/>
                <a:ea typeface="+mn-ea"/>
                <a:cs typeface="+mn-cs"/>
              </a:rPr>
              <a:t>strength</a:t>
            </a:r>
            <a:r>
              <a:rPr lang="nb-NO" sz="1700" kern="1200">
                <a:solidFill>
                  <a:schemeClr val="tx1"/>
                </a:solidFill>
                <a:latin typeface="TimesNewRomanPSMT"/>
                <a:ea typeface="+mn-ea"/>
                <a:cs typeface="+mn-cs"/>
              </a:rPr>
              <a:t> and as </a:t>
            </a:r>
            <a:r>
              <a:rPr lang="nb-NO" sz="1700" kern="1200" err="1">
                <a:solidFill>
                  <a:schemeClr val="tx1"/>
                </a:solidFill>
                <a:latin typeface="TimesNewRomanPSMT"/>
                <a:ea typeface="+mn-ea"/>
                <a:cs typeface="+mn-cs"/>
              </a:rPr>
              <a:t>the</a:t>
            </a:r>
            <a:r>
              <a:rPr lang="nb-NO" sz="1700" kern="1200">
                <a:solidFill>
                  <a:schemeClr val="tx1"/>
                </a:solidFill>
                <a:latin typeface="TimesNewRomanPSMT"/>
                <a:ea typeface="+mn-ea"/>
                <a:cs typeface="+mn-cs"/>
              </a:rPr>
              <a:t> real skills and </a:t>
            </a:r>
            <a:r>
              <a:rPr lang="nb-NO" sz="1700" kern="1200" err="1">
                <a:solidFill>
                  <a:schemeClr val="tx1"/>
                </a:solidFill>
                <a:latin typeface="TimesNewRomanPSMT"/>
                <a:ea typeface="+mn-ea"/>
                <a:cs typeface="+mn-cs"/>
              </a:rPr>
              <a:t>coordination</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which</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are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available</a:t>
            </a:r>
            <a:r>
              <a:rPr lang="nb-NO" sz="1700" kern="1200">
                <a:solidFill>
                  <a:schemeClr val="tx1"/>
                </a:solidFill>
                <a:latin typeface="TimesNewRomanPSMT"/>
                <a:ea typeface="+mn-ea"/>
                <a:cs typeface="+mn-cs"/>
              </a:rPr>
              <a:t> to it. Feminine </a:t>
            </a:r>
            <a:r>
              <a:rPr lang="nb-NO" sz="1700" kern="1200" err="1">
                <a:solidFill>
                  <a:schemeClr val="tx1"/>
                </a:solidFill>
                <a:latin typeface="TimesNewRomanPSMT"/>
                <a:ea typeface="+mn-ea"/>
                <a:cs typeface="+mn-cs"/>
              </a:rPr>
              <a:t>bodily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existence</a:t>
            </a:r>
            <a:r>
              <a:rPr lang="nb-NO" sz="1700" kern="1200">
                <a:solidFill>
                  <a:schemeClr val="tx1"/>
                </a:solidFill>
                <a:latin typeface="TimesNewRomanPSMT"/>
                <a:ea typeface="+mn-ea"/>
                <a:cs typeface="+mn-cs"/>
              </a:rPr>
              <a:t> is an </a:t>
            </a:r>
            <a:r>
              <a:rPr lang="nb-NO" sz="1700" i="1" kern="1200" err="1">
                <a:solidFill>
                  <a:schemeClr val="tx1"/>
                </a:solidFill>
                <a:latin typeface="TimesNewRomanPS"/>
                <a:ea typeface="+mn-ea"/>
                <a:cs typeface="+mn-cs"/>
              </a:rPr>
              <a:t>inhibited</a:t>
            </a:r>
            <a:r>
              <a:rPr lang="nb-NO" sz="1700" i="1" kern="1200">
                <a:solidFill>
                  <a:schemeClr val="tx1"/>
                </a:solidFill>
                <a:latin typeface="TimesNewRomanPS"/>
                <a:ea typeface="+mn-ea"/>
                <a:cs typeface="+mn-cs"/>
              </a:rPr>
              <a:t> </a:t>
            </a:r>
            <a:r>
              <a:rPr lang="nb-NO" sz="1700" i="1" kern="1200" err="1">
                <a:solidFill>
                  <a:schemeClr val="tx1"/>
                </a:solidFill>
                <a:latin typeface="TimesNewRomanPS"/>
                <a:ea typeface="+mn-ea"/>
                <a:cs typeface="+mn-cs"/>
              </a:rPr>
              <a:t>intentionality</a:t>
            </a:r>
            <a:r>
              <a:rPr lang="nb-NO" sz="1700" i="1" kern="1200">
                <a:solidFill>
                  <a:schemeClr val="tx1"/>
                </a:solidFill>
                <a:latin typeface="TimesNewRomanPS"/>
                <a:ea typeface="+mn-ea"/>
                <a:cs typeface="+mn-cs"/>
              </a:rPr>
              <a:t>, </a:t>
            </a:r>
            <a:r>
              <a:rPr lang="nb-NO" sz="1700" kern="1200" err="1">
                <a:solidFill>
                  <a:schemeClr val="tx1"/>
                </a:solidFill>
                <a:latin typeface="TimesNewRomanPSMT"/>
                <a:ea typeface="+mn-ea"/>
                <a:cs typeface="+mn-cs"/>
              </a:rPr>
              <a:t>which</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simultaneously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reaches</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toward</a:t>
            </a:r>
            <a:r>
              <a:rPr lang="nb-NO" sz="1700" kern="1200">
                <a:solidFill>
                  <a:schemeClr val="tx1"/>
                </a:solidFill>
                <a:latin typeface="TimesNewRomanPSMT"/>
                <a:ea typeface="+mn-ea"/>
                <a:cs typeface="+mn-cs"/>
              </a:rPr>
              <a:t> a </a:t>
            </a:r>
            <a:r>
              <a:rPr lang="nb-NO" sz="1700" kern="1200" err="1">
                <a:solidFill>
                  <a:schemeClr val="tx1"/>
                </a:solidFill>
                <a:latin typeface="TimesNewRomanPSMT"/>
                <a:ea typeface="+mn-ea"/>
                <a:cs typeface="+mn-cs"/>
              </a:rPr>
              <a:t>projected</a:t>
            </a:r>
            <a:r>
              <a:rPr lang="nb-NO" sz="1700" kern="1200">
                <a:solidFill>
                  <a:schemeClr val="tx1"/>
                </a:solidFill>
                <a:latin typeface="TimesNewRomanPSMT"/>
                <a:ea typeface="+mn-ea"/>
                <a:cs typeface="+mn-cs"/>
              </a:rPr>
              <a:t> end </a:t>
            </a:r>
            <a:r>
              <a:rPr lang="nb-NO" sz="1700" kern="1200" err="1">
                <a:solidFill>
                  <a:schemeClr val="tx1"/>
                </a:solidFill>
                <a:latin typeface="TimesNewRomanPSMT"/>
                <a:ea typeface="+mn-ea"/>
                <a:cs typeface="+mn-cs"/>
              </a:rPr>
              <a:t>with</a:t>
            </a:r>
            <a:r>
              <a:rPr lang="nb-NO" sz="1700" kern="1200">
                <a:solidFill>
                  <a:schemeClr val="tx1"/>
                </a:solidFill>
                <a:latin typeface="TimesNewRomanPSMT"/>
                <a:ea typeface="+mn-ea"/>
                <a:cs typeface="+mn-cs"/>
              </a:rPr>
              <a:t> an "I </a:t>
            </a:r>
            <a:r>
              <a:rPr lang="nb-NO" sz="1700" kern="1200" err="1">
                <a:solidFill>
                  <a:schemeClr val="tx1"/>
                </a:solidFill>
                <a:latin typeface="TimesNewRomanPSMT"/>
                <a:ea typeface="+mn-ea"/>
                <a:cs typeface="+mn-cs"/>
              </a:rPr>
              <a:t>can</a:t>
            </a:r>
            <a:r>
              <a:rPr lang="nb-NO" sz="1700" kern="1200">
                <a:solidFill>
                  <a:schemeClr val="tx1"/>
                </a:solidFill>
                <a:latin typeface="TimesNewRomanPSMT"/>
                <a:ea typeface="+mn-ea"/>
                <a:cs typeface="+mn-cs"/>
              </a:rPr>
              <a:t>» and </a:t>
            </a:r>
            <a:r>
              <a:rPr lang="nb-NO" sz="1700" kern="1200" err="1">
                <a:solidFill>
                  <a:schemeClr val="tx1"/>
                </a:solidFill>
                <a:latin typeface="TimesNewRomanPSMT"/>
                <a:ea typeface="+mn-ea"/>
                <a:cs typeface="+mn-cs"/>
              </a:rPr>
              <a:t>withholds</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its</a:t>
            </a:r>
            <a:r>
              <a:rPr lang="nb-NO" sz="1700" kern="1200">
                <a:solidFill>
                  <a:schemeClr val="tx1"/>
                </a:solidFill>
                <a:latin typeface="TimesNewRomanPSMT"/>
                <a:ea typeface="+mn-ea"/>
                <a:cs typeface="+mn-cs"/>
              </a:rPr>
              <a:t> full </a:t>
            </a:r>
            <a:r>
              <a:rPr lang="nb-NO" sz="1700" kern="1200" err="1">
                <a:solidFill>
                  <a:schemeClr val="tx1"/>
                </a:solidFill>
                <a:latin typeface="TimesNewRomanPSMT"/>
                <a:ea typeface="+mn-ea"/>
                <a:cs typeface="+mn-cs"/>
              </a:rPr>
              <a:t>bodily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commitment</a:t>
            </a:r>
            <a:r>
              <a:rPr lang="nb-NO" sz="1700" kern="1200">
                <a:solidFill>
                  <a:schemeClr val="tx1"/>
                </a:solidFill>
                <a:latin typeface="TimesNewRomanPSMT"/>
                <a:ea typeface="+mn-ea"/>
                <a:cs typeface="+mn-cs"/>
              </a:rPr>
              <a:t> to </a:t>
            </a:r>
            <a:r>
              <a:rPr lang="nb-NO" sz="1700" kern="1200" err="1">
                <a:solidFill>
                  <a:schemeClr val="tx1"/>
                </a:solidFill>
                <a:latin typeface="TimesNewRomanPSMT"/>
                <a:ea typeface="+mn-ea"/>
                <a:cs typeface="+mn-cs"/>
              </a:rPr>
              <a:t>that</a:t>
            </a:r>
            <a:r>
              <a:rPr lang="nb-NO" sz="1700" kern="1200">
                <a:solidFill>
                  <a:schemeClr val="tx1"/>
                </a:solidFill>
                <a:latin typeface="TimesNewRomanPSMT"/>
                <a:ea typeface="+mn-ea"/>
                <a:cs typeface="+mn-cs"/>
              </a:rPr>
              <a:t> end in a </a:t>
            </a:r>
            <a:r>
              <a:rPr lang="nb-NO" sz="1700" kern="1200" err="1">
                <a:solidFill>
                  <a:schemeClr val="tx1"/>
                </a:solidFill>
                <a:latin typeface="TimesNewRomanPSMT"/>
                <a:ea typeface="+mn-ea"/>
                <a:cs typeface="+mn-cs"/>
              </a:rPr>
              <a:t>self-imposed“I</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cannot</a:t>
            </a:r>
            <a:r>
              <a:rPr lang="nb-NO" sz="1700" kern="1200">
                <a:solidFill>
                  <a:schemeClr val="tx1"/>
                </a:solidFill>
                <a:latin typeface="TimesNewRomanPSMT"/>
                <a:ea typeface="+mn-ea"/>
                <a:cs typeface="+mn-cs"/>
              </a:rPr>
              <a:t>”.” </a:t>
            </a:r>
          </a:p>
          <a:p>
            <a:pPr defTabSz="868680">
              <a:lnSpc>
                <a:spcPct val="90000"/>
              </a:lnSpc>
              <a:spcAft>
                <a:spcPts val="600"/>
              </a:spcAft>
            </a:pPr>
            <a:endParaRPr lang="nb-NO" sz="1700" kern="1200">
              <a:solidFill>
                <a:schemeClr val="tx1"/>
              </a:solidFill>
              <a:latin typeface="TimesNewRomanPSMT"/>
              <a:ea typeface="+mn-ea"/>
              <a:cs typeface="+mn-cs"/>
            </a:endParaRPr>
          </a:p>
          <a:p>
            <a:pPr defTabSz="868680">
              <a:lnSpc>
                <a:spcPct val="90000"/>
              </a:lnSpc>
              <a:spcAft>
                <a:spcPts val="600"/>
              </a:spcAft>
            </a:pPr>
            <a:r>
              <a:rPr lang="nb-NO" sz="1700" kern="1200">
                <a:solidFill>
                  <a:schemeClr val="tx1"/>
                </a:solidFill>
                <a:latin typeface="TimesNewRomanPSMT"/>
                <a:ea typeface="+mn-ea"/>
                <a:cs typeface="+mn-cs"/>
              </a:rPr>
              <a:t>“The </a:t>
            </a:r>
            <a:r>
              <a:rPr lang="nb-NO" sz="1700" kern="1200" err="1">
                <a:solidFill>
                  <a:schemeClr val="tx1"/>
                </a:solidFill>
                <a:latin typeface="TimesNewRomanPSMT"/>
                <a:ea typeface="+mn-ea"/>
                <a:cs typeface="+mn-cs"/>
              </a:rPr>
              <a:t>modalities</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of</a:t>
            </a:r>
            <a:r>
              <a:rPr lang="nb-NO" sz="1700" kern="1200">
                <a:solidFill>
                  <a:schemeClr val="tx1"/>
                </a:solidFill>
                <a:latin typeface="TimesNewRomanPSMT"/>
                <a:ea typeface="+mn-ea"/>
                <a:cs typeface="+mn-cs"/>
              </a:rPr>
              <a:t> feminine </a:t>
            </a:r>
            <a:r>
              <a:rPr lang="nb-NO" sz="1700" kern="1200" err="1">
                <a:solidFill>
                  <a:schemeClr val="tx1"/>
                </a:solidFill>
                <a:latin typeface="TimesNewRomanPSMT"/>
                <a:ea typeface="+mn-ea"/>
                <a:cs typeface="+mn-cs"/>
              </a:rPr>
              <a:t>bodily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comportment</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motility</a:t>
            </a:r>
            <a:r>
              <a:rPr lang="nb-NO" sz="1700" kern="1200">
                <a:solidFill>
                  <a:schemeClr val="tx1"/>
                </a:solidFill>
                <a:latin typeface="TimesNewRomanPSMT"/>
                <a:ea typeface="+mn-ea"/>
                <a:cs typeface="+mn-cs"/>
              </a:rPr>
              <a:t>, and </a:t>
            </a:r>
            <a:r>
              <a:rPr lang="nb-NO" sz="1700" kern="1200" err="1">
                <a:solidFill>
                  <a:schemeClr val="tx1"/>
                </a:solidFill>
                <a:latin typeface="TimesNewRomanPSMT"/>
                <a:ea typeface="+mn-ea"/>
                <a:cs typeface="+mn-cs"/>
              </a:rPr>
              <a:t>spatiality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which</a:t>
            </a:r>
            <a:r>
              <a:rPr lang="nb-NO" sz="1700" kern="1200">
                <a:solidFill>
                  <a:schemeClr val="tx1"/>
                </a:solidFill>
                <a:latin typeface="TimesNewRomanPSMT"/>
                <a:ea typeface="+mn-ea"/>
                <a:cs typeface="+mn-cs"/>
              </a:rPr>
              <a:t> I have </a:t>
            </a:r>
            <a:r>
              <a:rPr lang="nb-NO" sz="1700" kern="1200" err="1">
                <a:solidFill>
                  <a:schemeClr val="tx1"/>
                </a:solidFill>
                <a:latin typeface="TimesNewRomanPSMT"/>
                <a:ea typeface="+mn-ea"/>
                <a:cs typeface="+mn-cs"/>
              </a:rPr>
              <a:t>described</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here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are</a:t>
            </a:r>
            <a:r>
              <a:rPr lang="nb-NO" sz="1700" kern="1200">
                <a:solidFill>
                  <a:schemeClr val="tx1"/>
                </a:solidFill>
                <a:latin typeface="TimesNewRomanPSMT"/>
                <a:ea typeface="+mn-ea"/>
                <a:cs typeface="+mn-cs"/>
              </a:rPr>
              <a:t>, I </a:t>
            </a:r>
            <a:r>
              <a:rPr lang="nb-NO" sz="1700" kern="1200" err="1">
                <a:solidFill>
                  <a:schemeClr val="tx1"/>
                </a:solidFill>
                <a:latin typeface="TimesNewRomanPSMT"/>
                <a:ea typeface="+mn-ea"/>
                <a:cs typeface="+mn-cs"/>
              </a:rPr>
              <a:t>claim</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common</a:t>
            </a:r>
            <a:r>
              <a:rPr lang="nb-NO" sz="1700" kern="1200">
                <a:solidFill>
                  <a:schemeClr val="tx1"/>
                </a:solidFill>
                <a:latin typeface="TimesNewRomanPSMT"/>
                <a:ea typeface="+mn-ea"/>
                <a:cs typeface="+mn-cs"/>
              </a:rPr>
              <a:t> to </a:t>
            </a:r>
            <a:r>
              <a:rPr lang="nb-NO" sz="1700" kern="1200" err="1">
                <a:solidFill>
                  <a:schemeClr val="tx1"/>
                </a:solidFill>
                <a:latin typeface="TimesNewRomanPSMT"/>
                <a:ea typeface="+mn-ea"/>
                <a:cs typeface="+mn-cs"/>
              </a:rPr>
              <a:t>the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existence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of</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women</a:t>
            </a:r>
            <a:r>
              <a:rPr lang="nb-NO" sz="1700" kern="1200">
                <a:solidFill>
                  <a:schemeClr val="tx1"/>
                </a:solidFill>
                <a:latin typeface="TimesNewRomanPSMT"/>
                <a:ea typeface="+mn-ea"/>
                <a:cs typeface="+mn-cs"/>
              </a:rPr>
              <a:t> in </a:t>
            </a:r>
            <a:r>
              <a:rPr lang="nb-NO" sz="1700" kern="1200" err="1">
                <a:solidFill>
                  <a:schemeClr val="tx1"/>
                </a:solidFill>
                <a:latin typeface="TimesNewRomanPSMT"/>
                <a:ea typeface="+mn-ea"/>
                <a:cs typeface="+mn-cs"/>
              </a:rPr>
              <a:t>contemporary</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societyto</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one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degree</a:t>
            </a:r>
            <a:r>
              <a:rPr lang="nb-NO" sz="1700" kern="1200">
                <a:solidFill>
                  <a:schemeClr val="tx1"/>
                </a:solidFill>
                <a:latin typeface="TimesNewRomanPSMT"/>
                <a:ea typeface="+mn-ea"/>
                <a:cs typeface="+mn-cs"/>
              </a:rPr>
              <a:t> or </a:t>
            </a:r>
            <a:r>
              <a:rPr lang="nb-NO" sz="1700" kern="1200" err="1">
                <a:solidFill>
                  <a:schemeClr val="tx1"/>
                </a:solidFill>
                <a:latin typeface="TimesNewRomanPSMT"/>
                <a:ea typeface="+mn-ea"/>
                <a:cs typeface="+mn-cs"/>
              </a:rPr>
              <a:t>another.They</a:t>
            </a:r>
            <a:r>
              <a:rPr lang="nb-NO" sz="1700" kern="1200">
                <a:solidFill>
                  <a:schemeClr val="tx1"/>
                </a:solidFill>
                <a:latin typeface="TimesNewRomanPSMT"/>
                <a:ea typeface="+mn-ea"/>
                <a:cs typeface="+mn-cs"/>
              </a:rPr>
              <a:t> have </a:t>
            </a:r>
            <a:r>
              <a:rPr lang="nb-NO" sz="1700" kern="1200" err="1">
                <a:solidFill>
                  <a:schemeClr val="tx1"/>
                </a:solidFill>
                <a:latin typeface="TimesNewRomanPSMT"/>
                <a:ea typeface="+mn-ea"/>
                <a:cs typeface="+mn-cs"/>
              </a:rPr>
              <a:t>their</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source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however</a:t>
            </a:r>
            <a:r>
              <a:rPr lang="nb-NO" sz="1700" kern="1200">
                <a:solidFill>
                  <a:schemeClr val="tx1"/>
                </a:solidFill>
                <a:latin typeface="TimesNewRomanPSMT"/>
                <a:ea typeface="+mn-ea"/>
                <a:cs typeface="+mn-cs"/>
              </a:rPr>
              <a:t>, in </a:t>
            </a:r>
            <a:r>
              <a:rPr lang="nb-NO" sz="1700" kern="1200" err="1">
                <a:solidFill>
                  <a:schemeClr val="tx1"/>
                </a:solidFill>
                <a:latin typeface="TimesNewRomanPSMT"/>
                <a:ea typeface="+mn-ea"/>
                <a:cs typeface="+mn-cs"/>
              </a:rPr>
              <a:t>neither</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anatomy</a:t>
            </a:r>
            <a:r>
              <a:rPr lang="nb-NO" sz="1700" kern="1200">
                <a:solidFill>
                  <a:schemeClr val="tx1"/>
                </a:solidFill>
                <a:latin typeface="TimesNewRomanPSMT"/>
                <a:ea typeface="+mn-ea"/>
                <a:cs typeface="+mn-cs"/>
              </a:rPr>
              <a:t> nor </a:t>
            </a:r>
            <a:r>
              <a:rPr lang="nb-NO" sz="1700" kern="1200" err="1">
                <a:solidFill>
                  <a:schemeClr val="tx1"/>
                </a:solidFill>
                <a:latin typeface="TimesNewRomanPSMT"/>
                <a:ea typeface="+mn-ea"/>
                <a:cs typeface="+mn-cs"/>
              </a:rPr>
              <a:t>physiology</a:t>
            </a:r>
            <a:r>
              <a:rPr lang="nb-NO" sz="1700" kern="1200">
                <a:solidFill>
                  <a:schemeClr val="tx1"/>
                </a:solidFill>
                <a:latin typeface="TimesNewRomanPSMT"/>
                <a:ea typeface="+mn-ea"/>
                <a:cs typeface="+mn-cs"/>
              </a:rPr>
              <a:t>, and </a:t>
            </a:r>
            <a:r>
              <a:rPr lang="nb-NO" sz="1700" kern="1200" err="1">
                <a:solidFill>
                  <a:schemeClr val="tx1"/>
                </a:solidFill>
                <a:latin typeface="TimesNewRomanPSMT"/>
                <a:ea typeface="+mn-ea"/>
                <a:cs typeface="+mn-cs"/>
              </a:rPr>
              <a:t>certainly</a:t>
            </a:r>
            <a:r>
              <a:rPr lang="nb-NO" sz="1700" kern="1200">
                <a:solidFill>
                  <a:schemeClr val="tx1"/>
                </a:solidFill>
                <a:latin typeface="TimesNewRomanPSMT"/>
                <a:ea typeface="+mn-ea"/>
                <a:cs typeface="+mn-cs"/>
              </a:rPr>
              <a:t> not in a </a:t>
            </a:r>
            <a:r>
              <a:rPr lang="nb-NO" sz="1700" kern="1200" err="1">
                <a:solidFill>
                  <a:schemeClr val="tx1"/>
                </a:solidFill>
                <a:latin typeface="TimesNewRomanPSMT"/>
                <a:ea typeface="+mn-ea"/>
                <a:cs typeface="+mn-cs"/>
              </a:rPr>
              <a:t>mysterious</a:t>
            </a:r>
            <a:r>
              <a:rPr lang="nb-NO" sz="1700" kern="1200">
                <a:solidFill>
                  <a:schemeClr val="tx1"/>
                </a:solidFill>
                <a:latin typeface="TimesNewRomanPSMT"/>
                <a:ea typeface="+mn-ea"/>
                <a:cs typeface="+mn-cs"/>
              </a:rPr>
              <a:t> feminine "</a:t>
            </a:r>
            <a:r>
              <a:rPr lang="nb-NO" sz="1700" kern="1200" err="1">
                <a:solidFill>
                  <a:schemeClr val="tx1"/>
                </a:solidFill>
                <a:latin typeface="TimesNewRomanPSMT"/>
                <a:ea typeface="+mn-ea"/>
                <a:cs typeface="+mn-cs"/>
              </a:rPr>
              <a:t>essence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Rather</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they</a:t>
            </a:r>
            <a:r>
              <a:rPr lang="nb-NO" sz="1700" kern="1200">
                <a:solidFill>
                  <a:schemeClr val="tx1"/>
                </a:solidFill>
                <a:latin typeface="TimesNewRomanPSMT"/>
                <a:ea typeface="+mn-ea"/>
                <a:cs typeface="+mn-cs"/>
              </a:rPr>
              <a:t> have </a:t>
            </a:r>
            <a:r>
              <a:rPr lang="nb-NO" sz="1700" kern="1200" err="1">
                <a:solidFill>
                  <a:schemeClr val="tx1"/>
                </a:solidFill>
                <a:latin typeface="TimesNewRomanPSMT"/>
                <a:ea typeface="+mn-ea"/>
                <a:cs typeface="+mn-cs"/>
              </a:rPr>
              <a:t>their</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source</a:t>
            </a:r>
            <a:r>
              <a:rPr lang="nb-NO" sz="1700" kern="1200">
                <a:solidFill>
                  <a:schemeClr val="tx1"/>
                </a:solidFill>
                <a:latin typeface="TimesNewRomanPSMT"/>
                <a:ea typeface="+mn-ea"/>
                <a:cs typeface="+mn-cs"/>
              </a:rPr>
              <a:t> in </a:t>
            </a:r>
            <a:r>
              <a:rPr lang="nb-NO" sz="1700" kern="1200" err="1">
                <a:solidFill>
                  <a:schemeClr val="tx1"/>
                </a:solidFill>
                <a:latin typeface="TimesNewRomanPSMT"/>
                <a:ea typeface="+mn-ea"/>
                <a:cs typeface="+mn-cs"/>
              </a:rPr>
              <a:t>the</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particular</a:t>
            </a:r>
            <a:r>
              <a:rPr lang="nb-NO" sz="1700" kern="1200">
                <a:solidFill>
                  <a:schemeClr val="tx1"/>
                </a:solidFill>
                <a:latin typeface="TimesNewRomanPSMT"/>
                <a:ea typeface="+mn-ea"/>
                <a:cs typeface="+mn-cs"/>
              </a:rPr>
              <a:t> </a:t>
            </a:r>
            <a:r>
              <a:rPr lang="nb-NO" sz="1700" i="1" kern="1200" err="1">
                <a:solidFill>
                  <a:schemeClr val="tx1"/>
                </a:solidFill>
                <a:latin typeface="TimesNewRomanPS"/>
                <a:ea typeface="+mn-ea"/>
                <a:cs typeface="+mn-cs"/>
              </a:rPr>
              <a:t>situation</a:t>
            </a:r>
            <a:r>
              <a:rPr lang="nb-NO" sz="1700" i="1" kern="1200">
                <a:solidFill>
                  <a:schemeClr val="tx1"/>
                </a:solidFill>
                <a:latin typeface="TimesNewRomanPS"/>
                <a:ea typeface="+mn-ea"/>
                <a:cs typeface="+mn-cs"/>
              </a:rPr>
              <a:t> </a:t>
            </a:r>
            <a:r>
              <a:rPr lang="nb-NO" sz="1700" kern="1200" err="1">
                <a:solidFill>
                  <a:schemeClr val="tx1"/>
                </a:solidFill>
                <a:latin typeface="TimesNewRomanPSMT"/>
                <a:ea typeface="+mn-ea"/>
                <a:cs typeface="+mn-cs"/>
              </a:rPr>
              <a:t>of</a:t>
            </a:r>
            <a:r>
              <a:rPr lang="nb-NO" sz="1700" kern="1200">
                <a:solidFill>
                  <a:schemeClr val="tx1"/>
                </a:solidFill>
                <a:latin typeface="TimesNewRomanPSMT"/>
                <a:ea typeface="+mn-ea"/>
                <a:cs typeface="+mn-cs"/>
              </a:rPr>
              <a:t> </a:t>
            </a:r>
            <a:r>
              <a:rPr lang="nb-NO" sz="1700" kern="1200" err="1">
                <a:solidFill>
                  <a:schemeClr val="tx1"/>
                </a:solidFill>
                <a:latin typeface="TimesNewRomanPSMT"/>
                <a:ea typeface="+mn-ea"/>
                <a:cs typeface="+mn-cs"/>
              </a:rPr>
              <a:t>women</a:t>
            </a:r>
            <a:r>
              <a:rPr lang="nb-NO" sz="1700" kern="1200">
                <a:solidFill>
                  <a:schemeClr val="tx1"/>
                </a:solidFill>
                <a:latin typeface="TimesNewRomanPSMT"/>
                <a:ea typeface="+mn-ea"/>
                <a:cs typeface="+mn-cs"/>
              </a:rPr>
              <a:t> as </a:t>
            </a:r>
            <a:r>
              <a:rPr lang="nb-NO" sz="1700" kern="1200" err="1">
                <a:solidFill>
                  <a:schemeClr val="tx1"/>
                </a:solidFill>
                <a:latin typeface="TimesNewRomanPSMT"/>
                <a:ea typeface="+mn-ea"/>
                <a:cs typeface="+mn-cs"/>
              </a:rPr>
              <a:t>conditioned</a:t>
            </a:r>
            <a:r>
              <a:rPr lang="nb-NO" sz="1700" kern="1200">
                <a:solidFill>
                  <a:schemeClr val="tx1"/>
                </a:solidFill>
                <a:latin typeface="TimesNewRomanPSMT"/>
                <a:ea typeface="+mn-ea"/>
                <a:cs typeface="+mn-cs"/>
              </a:rPr>
              <a:t> by </a:t>
            </a:r>
            <a:r>
              <a:rPr lang="nb-NO" sz="1700" kern="1200" err="1">
                <a:solidFill>
                  <a:schemeClr val="tx1"/>
                </a:solidFill>
                <a:latin typeface="TimesNewRomanPSMT"/>
                <a:ea typeface="+mn-ea"/>
                <a:cs typeface="+mn-cs"/>
              </a:rPr>
              <a:t>their</a:t>
            </a:r>
            <a:r>
              <a:rPr lang="nb-NO" sz="1700" kern="1200">
                <a:solidFill>
                  <a:schemeClr val="tx1"/>
                </a:solidFill>
                <a:latin typeface="TimesNewRomanPSMT"/>
                <a:ea typeface="+mn-ea"/>
                <a:cs typeface="+mn-cs"/>
              </a:rPr>
              <a:t> sexist </a:t>
            </a:r>
            <a:r>
              <a:rPr lang="nb-NO" sz="1700" kern="1200" err="1">
                <a:solidFill>
                  <a:schemeClr val="tx1"/>
                </a:solidFill>
                <a:latin typeface="TimesNewRomanPSMT"/>
                <a:ea typeface="+mn-ea"/>
                <a:cs typeface="+mn-cs"/>
              </a:rPr>
              <a:t>oppression</a:t>
            </a:r>
            <a:r>
              <a:rPr lang="nb-NO" sz="1700" kern="1200">
                <a:solidFill>
                  <a:schemeClr val="tx1"/>
                </a:solidFill>
                <a:latin typeface="TimesNewRomanPSMT"/>
                <a:ea typeface="+mn-ea"/>
                <a:cs typeface="+mn-cs"/>
              </a:rPr>
              <a:t> in </a:t>
            </a:r>
            <a:r>
              <a:rPr lang="nb-NO" sz="1700" kern="1200" err="1">
                <a:solidFill>
                  <a:schemeClr val="tx1"/>
                </a:solidFill>
                <a:latin typeface="TimesNewRomanPSMT"/>
                <a:ea typeface="+mn-ea"/>
                <a:cs typeface="+mn-cs"/>
              </a:rPr>
              <a:t>contemporarysociety</a:t>
            </a:r>
            <a:r>
              <a:rPr lang="nb-NO" sz="1700" kern="1200">
                <a:solidFill>
                  <a:schemeClr val="tx1"/>
                </a:solidFill>
                <a:latin typeface="TimesNewRomanPSMT"/>
                <a:ea typeface="+mn-ea"/>
                <a:cs typeface="+mn-cs"/>
              </a:rPr>
              <a:t>.” </a:t>
            </a:r>
            <a:endParaRPr lang="nb-NO" sz="1700" kern="1200">
              <a:solidFill>
                <a:schemeClr val="tx1"/>
              </a:solidFill>
              <a:latin typeface="+mn-lt"/>
              <a:ea typeface="+mn-ea"/>
              <a:cs typeface="+mn-cs"/>
            </a:endParaRPr>
          </a:p>
          <a:p>
            <a:pPr defTabSz="868680">
              <a:lnSpc>
                <a:spcPct val="90000"/>
              </a:lnSpc>
              <a:spcAft>
                <a:spcPts val="600"/>
              </a:spcAft>
            </a:pPr>
            <a:endParaRPr lang="nb-NO" sz="1700" kern="1200">
              <a:solidFill>
                <a:schemeClr val="tx1"/>
              </a:solidFill>
              <a:latin typeface="+mn-lt"/>
              <a:ea typeface="+mn-ea"/>
              <a:cs typeface="+mn-cs"/>
            </a:endParaRPr>
          </a:p>
          <a:p>
            <a:pPr>
              <a:lnSpc>
                <a:spcPct val="90000"/>
              </a:lnSpc>
              <a:spcAft>
                <a:spcPts val="600"/>
              </a:spcAft>
            </a:pPr>
            <a:endParaRPr lang="en-GB" sz="1700"/>
          </a:p>
        </p:txBody>
      </p:sp>
      <p:pic>
        <p:nvPicPr>
          <p:cNvPr id="6" name="Bilde 5" descr="Et bilde som inneholder tekst, plakat, Flygeblad, grafisk design&#10;&#10;Automatisk generert beskrivelse">
            <a:extLst>
              <a:ext uri="{FF2B5EF4-FFF2-40B4-BE49-F238E27FC236}">
                <a16:creationId xmlns:a16="http://schemas.microsoft.com/office/drawing/2014/main" id="{4B10601F-7D5D-70BB-7FF2-2D0D393211B0}"/>
              </a:ext>
            </a:extLst>
          </p:cNvPr>
          <p:cNvPicPr>
            <a:picLocks noChangeAspect="1"/>
          </p:cNvPicPr>
          <p:nvPr/>
        </p:nvPicPr>
        <p:blipFill>
          <a:blip r:embed="rId2"/>
          <a:stretch>
            <a:fillRect/>
          </a:stretch>
        </p:blipFill>
        <p:spPr>
          <a:xfrm>
            <a:off x="4543986" y="981927"/>
            <a:ext cx="1204046" cy="1859583"/>
          </a:xfrm>
          <a:prstGeom prst="rect">
            <a:avLst/>
          </a:prstGeom>
        </p:spPr>
      </p:pic>
    </p:spTree>
    <p:extLst>
      <p:ext uri="{BB962C8B-B14F-4D97-AF65-F5344CB8AC3E}">
        <p14:creationId xmlns:p14="http://schemas.microsoft.com/office/powerpoint/2010/main" val="37767060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1375</TotalTime>
  <Words>2004</Words>
  <Application>Microsoft Macintosh PowerPoint</Application>
  <PresentationFormat>Widescreen</PresentationFormat>
  <Paragraphs>186</Paragraphs>
  <Slides>18</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18</vt:i4>
      </vt:variant>
    </vt:vector>
  </HeadingPairs>
  <TitlesOfParts>
    <vt:vector size="27" baseType="lpstr">
      <vt:lpstr>Arial</vt:lpstr>
      <vt:lpstr>Calibri</vt:lpstr>
      <vt:lpstr>Calibri Light</vt:lpstr>
      <vt:lpstr>Helvetica</vt:lpstr>
      <vt:lpstr>MinionPro</vt:lpstr>
      <vt:lpstr>Times</vt:lpstr>
      <vt:lpstr>TimesNewRomanPS</vt:lpstr>
      <vt:lpstr>TimesNewRomanPSMT</vt:lpstr>
      <vt:lpstr>Office-tema</vt:lpstr>
      <vt:lpstr>Body as the Locus of Knowing</vt:lpstr>
      <vt:lpstr>Overview</vt:lpstr>
      <vt:lpstr>Work-shop</vt:lpstr>
      <vt:lpstr>I. Practical and theoratical knowing</vt:lpstr>
      <vt:lpstr>PowerPoint-presentasjon</vt:lpstr>
      <vt:lpstr>II. Two Conceptions of knowing</vt:lpstr>
      <vt:lpstr>PowerPoint-presentasjon</vt:lpstr>
      <vt:lpstr>PowerPoint-presentasjon</vt:lpstr>
      <vt:lpstr>Excursus on the lived body</vt:lpstr>
      <vt:lpstr>PowerPoint-presentasjon</vt:lpstr>
      <vt:lpstr>Knowledge and expertise</vt:lpstr>
      <vt:lpstr>Work-shop</vt:lpstr>
      <vt:lpstr>III. The Social Body and Gender</vt:lpstr>
      <vt:lpstr>a. The Body as Habitus</vt:lpstr>
      <vt:lpstr>Body and social space </vt:lpstr>
      <vt:lpstr>B. The gendered body</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Rainer Strøm Finke</dc:creator>
  <cp:lastModifiedBy>Ståle Rainer Strøm Finke</cp:lastModifiedBy>
  <cp:revision>11</cp:revision>
  <dcterms:created xsi:type="dcterms:W3CDTF">2024-02-06T17:34:34Z</dcterms:created>
  <dcterms:modified xsi:type="dcterms:W3CDTF">2024-02-07T16:30:11Z</dcterms:modified>
</cp:coreProperties>
</file>