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6" r:id="rId4"/>
    <p:sldId id="287" r:id="rId5"/>
    <p:sldId id="290" r:id="rId6"/>
    <p:sldId id="259" r:id="rId7"/>
    <p:sldId id="272" r:id="rId8"/>
    <p:sldId id="258" r:id="rId9"/>
    <p:sldId id="271" r:id="rId10"/>
    <p:sldId id="260" r:id="rId11"/>
    <p:sldId id="269" r:id="rId12"/>
    <p:sldId id="268" r:id="rId13"/>
    <p:sldId id="270" r:id="rId14"/>
    <p:sldId id="273" r:id="rId15"/>
    <p:sldId id="277" r:id="rId16"/>
    <p:sldId id="261" r:id="rId17"/>
    <p:sldId id="278" r:id="rId18"/>
    <p:sldId id="262" r:id="rId19"/>
    <p:sldId id="288" r:id="rId20"/>
    <p:sldId id="291" r:id="rId21"/>
    <p:sldId id="263" r:id="rId22"/>
    <p:sldId id="279" r:id="rId23"/>
    <p:sldId id="274" r:id="rId24"/>
    <p:sldId id="280" r:id="rId25"/>
    <p:sldId id="264" r:id="rId26"/>
    <p:sldId id="281" r:id="rId27"/>
    <p:sldId id="265" r:id="rId28"/>
    <p:sldId id="282" r:id="rId29"/>
    <p:sldId id="266" r:id="rId30"/>
    <p:sldId id="283" r:id="rId31"/>
    <p:sldId id="289" r:id="rId32"/>
    <p:sldId id="292" r:id="rId33"/>
    <p:sldId id="267" r:id="rId34"/>
    <p:sldId id="284" r:id="rId35"/>
    <p:sldId id="275" r:id="rId36"/>
    <p:sldId id="286"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A317E-3E81-3B59-4DA2-4D26B17813C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EC75CE4-B5D4-F63E-06F5-82183A1DE8A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81EEAA2-193D-A819-B652-353B55D0EDD1}"/>
              </a:ext>
            </a:extLst>
          </p:cNvPr>
          <p:cNvSpPr>
            <a:spLocks noGrp="1"/>
          </p:cNvSpPr>
          <p:nvPr>
            <p:ph type="dt" sz="half" idx="10"/>
          </p:nvPr>
        </p:nvSpPr>
        <p:spPr/>
        <p:txBody>
          <a:bodyPr/>
          <a:lstStyle/>
          <a:p>
            <a:fld id="{7710CD7A-7547-412A-BE73-5B6624BC3C72}" type="datetimeFigureOut">
              <a:rPr lang="en-GB" smtClean="0"/>
              <a:t>31/01/2024</a:t>
            </a:fld>
            <a:endParaRPr lang="en-GB"/>
          </a:p>
        </p:txBody>
      </p:sp>
      <p:sp>
        <p:nvSpPr>
          <p:cNvPr id="5" name="Footer Placeholder 4">
            <a:extLst>
              <a:ext uri="{FF2B5EF4-FFF2-40B4-BE49-F238E27FC236}">
                <a16:creationId xmlns:a16="http://schemas.microsoft.com/office/drawing/2014/main" id="{6AD17817-59CA-BA3E-FB20-16F130E6364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36EDB0E-9C9F-6A9E-CB77-C8D9A8E08633}"/>
              </a:ext>
            </a:extLst>
          </p:cNvPr>
          <p:cNvSpPr>
            <a:spLocks noGrp="1"/>
          </p:cNvSpPr>
          <p:nvPr>
            <p:ph type="sldNum" sz="quarter" idx="12"/>
          </p:nvPr>
        </p:nvSpPr>
        <p:spPr/>
        <p:txBody>
          <a:bodyPr/>
          <a:lstStyle/>
          <a:p>
            <a:fld id="{71356697-977B-4CE4-8815-542FD8EBF76E}" type="slidenum">
              <a:rPr lang="en-GB" smtClean="0"/>
              <a:t>‹#›</a:t>
            </a:fld>
            <a:endParaRPr lang="en-GB"/>
          </a:p>
        </p:txBody>
      </p:sp>
    </p:spTree>
    <p:extLst>
      <p:ext uri="{BB962C8B-B14F-4D97-AF65-F5344CB8AC3E}">
        <p14:creationId xmlns:p14="http://schemas.microsoft.com/office/powerpoint/2010/main" val="8874430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94034-2C05-720A-EFAA-A6BD6B08D58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2197A73-5BE2-8D6C-C98C-5262DC09459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2EEB3D8-5149-77A8-6DDC-29A94E5183AB}"/>
              </a:ext>
            </a:extLst>
          </p:cNvPr>
          <p:cNvSpPr>
            <a:spLocks noGrp="1"/>
          </p:cNvSpPr>
          <p:nvPr>
            <p:ph type="dt" sz="half" idx="10"/>
          </p:nvPr>
        </p:nvSpPr>
        <p:spPr/>
        <p:txBody>
          <a:bodyPr/>
          <a:lstStyle/>
          <a:p>
            <a:fld id="{7710CD7A-7547-412A-BE73-5B6624BC3C72}" type="datetimeFigureOut">
              <a:rPr lang="en-GB" smtClean="0"/>
              <a:t>31/01/2024</a:t>
            </a:fld>
            <a:endParaRPr lang="en-GB"/>
          </a:p>
        </p:txBody>
      </p:sp>
      <p:sp>
        <p:nvSpPr>
          <p:cNvPr id="5" name="Footer Placeholder 4">
            <a:extLst>
              <a:ext uri="{FF2B5EF4-FFF2-40B4-BE49-F238E27FC236}">
                <a16:creationId xmlns:a16="http://schemas.microsoft.com/office/drawing/2014/main" id="{0B5328CB-250B-72D8-73CA-613A255240B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F1183BA-F020-80F2-3C42-64E2CA05D4ED}"/>
              </a:ext>
            </a:extLst>
          </p:cNvPr>
          <p:cNvSpPr>
            <a:spLocks noGrp="1"/>
          </p:cNvSpPr>
          <p:nvPr>
            <p:ph type="sldNum" sz="quarter" idx="12"/>
          </p:nvPr>
        </p:nvSpPr>
        <p:spPr/>
        <p:txBody>
          <a:bodyPr/>
          <a:lstStyle/>
          <a:p>
            <a:fld id="{71356697-977B-4CE4-8815-542FD8EBF76E}" type="slidenum">
              <a:rPr lang="en-GB" smtClean="0"/>
              <a:t>‹#›</a:t>
            </a:fld>
            <a:endParaRPr lang="en-GB"/>
          </a:p>
        </p:txBody>
      </p:sp>
    </p:spTree>
    <p:extLst>
      <p:ext uri="{BB962C8B-B14F-4D97-AF65-F5344CB8AC3E}">
        <p14:creationId xmlns:p14="http://schemas.microsoft.com/office/powerpoint/2010/main" val="2089212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43E96-4E61-49FE-FB12-21075CECC84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143FEAB-06B9-3B2F-118D-0FD864EAEF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6A12471-08D8-0A8B-E359-AFAB8001E492}"/>
              </a:ext>
            </a:extLst>
          </p:cNvPr>
          <p:cNvSpPr>
            <a:spLocks noGrp="1"/>
          </p:cNvSpPr>
          <p:nvPr>
            <p:ph type="dt" sz="half" idx="10"/>
          </p:nvPr>
        </p:nvSpPr>
        <p:spPr/>
        <p:txBody>
          <a:bodyPr/>
          <a:lstStyle/>
          <a:p>
            <a:fld id="{7710CD7A-7547-412A-BE73-5B6624BC3C72}" type="datetimeFigureOut">
              <a:rPr lang="en-GB" smtClean="0"/>
              <a:t>31/01/2024</a:t>
            </a:fld>
            <a:endParaRPr lang="en-GB"/>
          </a:p>
        </p:txBody>
      </p:sp>
      <p:sp>
        <p:nvSpPr>
          <p:cNvPr id="5" name="Footer Placeholder 4">
            <a:extLst>
              <a:ext uri="{FF2B5EF4-FFF2-40B4-BE49-F238E27FC236}">
                <a16:creationId xmlns:a16="http://schemas.microsoft.com/office/drawing/2014/main" id="{9008F4F8-71F1-976F-E8FD-6D1D8AA16CD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ABBC4DC-3130-4B40-3561-C34939BF861E}"/>
              </a:ext>
            </a:extLst>
          </p:cNvPr>
          <p:cNvSpPr>
            <a:spLocks noGrp="1"/>
          </p:cNvSpPr>
          <p:nvPr>
            <p:ph type="sldNum" sz="quarter" idx="12"/>
          </p:nvPr>
        </p:nvSpPr>
        <p:spPr/>
        <p:txBody>
          <a:bodyPr/>
          <a:lstStyle/>
          <a:p>
            <a:fld id="{71356697-977B-4CE4-8815-542FD8EBF76E}" type="slidenum">
              <a:rPr lang="en-GB" smtClean="0"/>
              <a:t>‹#›</a:t>
            </a:fld>
            <a:endParaRPr lang="en-GB"/>
          </a:p>
        </p:txBody>
      </p:sp>
    </p:spTree>
    <p:extLst>
      <p:ext uri="{BB962C8B-B14F-4D97-AF65-F5344CB8AC3E}">
        <p14:creationId xmlns:p14="http://schemas.microsoft.com/office/powerpoint/2010/main" val="20566677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F9061-EE2B-0AA4-4F7F-232E50471C0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C6C0B4C-E802-F3B3-6BAC-2DD42CD0D04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DF08485-6AF3-C7BD-AD61-72E87A408E1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A871EF3-17BD-B233-8A3F-9D403F0D60B9}"/>
              </a:ext>
            </a:extLst>
          </p:cNvPr>
          <p:cNvSpPr>
            <a:spLocks noGrp="1"/>
          </p:cNvSpPr>
          <p:nvPr>
            <p:ph type="dt" sz="half" idx="10"/>
          </p:nvPr>
        </p:nvSpPr>
        <p:spPr/>
        <p:txBody>
          <a:bodyPr/>
          <a:lstStyle/>
          <a:p>
            <a:fld id="{7710CD7A-7547-412A-BE73-5B6624BC3C72}" type="datetimeFigureOut">
              <a:rPr lang="en-GB" smtClean="0"/>
              <a:t>31/01/2024</a:t>
            </a:fld>
            <a:endParaRPr lang="en-GB"/>
          </a:p>
        </p:txBody>
      </p:sp>
      <p:sp>
        <p:nvSpPr>
          <p:cNvPr id="6" name="Footer Placeholder 5">
            <a:extLst>
              <a:ext uri="{FF2B5EF4-FFF2-40B4-BE49-F238E27FC236}">
                <a16:creationId xmlns:a16="http://schemas.microsoft.com/office/drawing/2014/main" id="{EDE7D82A-41BB-749C-E7A5-00D4DE09CF9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9853E33-19DA-D581-C35E-D354E934F5A4}"/>
              </a:ext>
            </a:extLst>
          </p:cNvPr>
          <p:cNvSpPr>
            <a:spLocks noGrp="1"/>
          </p:cNvSpPr>
          <p:nvPr>
            <p:ph type="sldNum" sz="quarter" idx="12"/>
          </p:nvPr>
        </p:nvSpPr>
        <p:spPr/>
        <p:txBody>
          <a:bodyPr/>
          <a:lstStyle/>
          <a:p>
            <a:fld id="{71356697-977B-4CE4-8815-542FD8EBF76E}" type="slidenum">
              <a:rPr lang="en-GB" smtClean="0"/>
              <a:t>‹#›</a:t>
            </a:fld>
            <a:endParaRPr lang="en-GB"/>
          </a:p>
        </p:txBody>
      </p:sp>
    </p:spTree>
    <p:extLst>
      <p:ext uri="{BB962C8B-B14F-4D97-AF65-F5344CB8AC3E}">
        <p14:creationId xmlns:p14="http://schemas.microsoft.com/office/powerpoint/2010/main" val="2722097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C5C63-E043-0806-F636-337F7B2686D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8E67C63-AF43-681A-F631-1DA72C8019E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C7B1A8A-E516-0BE8-0CD0-933110080DE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CD4527A-9397-7432-A4F4-1A1D3A59B84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1898F35-F5EA-5E36-DDE0-4179B32A115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924CBF5-94F0-E540-ED46-76E9A4142C95}"/>
              </a:ext>
            </a:extLst>
          </p:cNvPr>
          <p:cNvSpPr>
            <a:spLocks noGrp="1"/>
          </p:cNvSpPr>
          <p:nvPr>
            <p:ph type="dt" sz="half" idx="10"/>
          </p:nvPr>
        </p:nvSpPr>
        <p:spPr/>
        <p:txBody>
          <a:bodyPr/>
          <a:lstStyle/>
          <a:p>
            <a:fld id="{7710CD7A-7547-412A-BE73-5B6624BC3C72}" type="datetimeFigureOut">
              <a:rPr lang="en-GB" smtClean="0"/>
              <a:t>31/01/2024</a:t>
            </a:fld>
            <a:endParaRPr lang="en-GB"/>
          </a:p>
        </p:txBody>
      </p:sp>
      <p:sp>
        <p:nvSpPr>
          <p:cNvPr id="8" name="Footer Placeholder 7">
            <a:extLst>
              <a:ext uri="{FF2B5EF4-FFF2-40B4-BE49-F238E27FC236}">
                <a16:creationId xmlns:a16="http://schemas.microsoft.com/office/drawing/2014/main" id="{2DB0E59B-980A-BA9A-64DB-10CF311F31A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A347786-0F39-0B89-D914-6670182BAEEE}"/>
              </a:ext>
            </a:extLst>
          </p:cNvPr>
          <p:cNvSpPr>
            <a:spLocks noGrp="1"/>
          </p:cNvSpPr>
          <p:nvPr>
            <p:ph type="sldNum" sz="quarter" idx="12"/>
          </p:nvPr>
        </p:nvSpPr>
        <p:spPr/>
        <p:txBody>
          <a:bodyPr/>
          <a:lstStyle/>
          <a:p>
            <a:fld id="{71356697-977B-4CE4-8815-542FD8EBF76E}" type="slidenum">
              <a:rPr lang="en-GB" smtClean="0"/>
              <a:t>‹#›</a:t>
            </a:fld>
            <a:endParaRPr lang="en-GB"/>
          </a:p>
        </p:txBody>
      </p:sp>
    </p:spTree>
    <p:extLst>
      <p:ext uri="{BB962C8B-B14F-4D97-AF65-F5344CB8AC3E}">
        <p14:creationId xmlns:p14="http://schemas.microsoft.com/office/powerpoint/2010/main" val="40306438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85C2B-2C6E-90F4-34A3-026794E1533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4A31E7A-FEA5-8090-EBF7-7A8E49CCED74}"/>
              </a:ext>
            </a:extLst>
          </p:cNvPr>
          <p:cNvSpPr>
            <a:spLocks noGrp="1"/>
          </p:cNvSpPr>
          <p:nvPr>
            <p:ph type="dt" sz="half" idx="10"/>
          </p:nvPr>
        </p:nvSpPr>
        <p:spPr/>
        <p:txBody>
          <a:bodyPr/>
          <a:lstStyle/>
          <a:p>
            <a:fld id="{7710CD7A-7547-412A-BE73-5B6624BC3C72}" type="datetimeFigureOut">
              <a:rPr lang="en-GB" smtClean="0"/>
              <a:t>31/01/2024</a:t>
            </a:fld>
            <a:endParaRPr lang="en-GB"/>
          </a:p>
        </p:txBody>
      </p:sp>
      <p:sp>
        <p:nvSpPr>
          <p:cNvPr id="4" name="Footer Placeholder 3">
            <a:extLst>
              <a:ext uri="{FF2B5EF4-FFF2-40B4-BE49-F238E27FC236}">
                <a16:creationId xmlns:a16="http://schemas.microsoft.com/office/drawing/2014/main" id="{28DFD888-753A-279C-E6C1-F8BEDFA1BAA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B5DC14E-73C6-2F9C-FBC3-246707BD9660}"/>
              </a:ext>
            </a:extLst>
          </p:cNvPr>
          <p:cNvSpPr>
            <a:spLocks noGrp="1"/>
          </p:cNvSpPr>
          <p:nvPr>
            <p:ph type="sldNum" sz="quarter" idx="12"/>
          </p:nvPr>
        </p:nvSpPr>
        <p:spPr/>
        <p:txBody>
          <a:bodyPr/>
          <a:lstStyle/>
          <a:p>
            <a:fld id="{71356697-977B-4CE4-8815-542FD8EBF76E}" type="slidenum">
              <a:rPr lang="en-GB" smtClean="0"/>
              <a:t>‹#›</a:t>
            </a:fld>
            <a:endParaRPr lang="en-GB"/>
          </a:p>
        </p:txBody>
      </p:sp>
    </p:spTree>
    <p:extLst>
      <p:ext uri="{BB962C8B-B14F-4D97-AF65-F5344CB8AC3E}">
        <p14:creationId xmlns:p14="http://schemas.microsoft.com/office/powerpoint/2010/main" val="3822152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679947-ECCE-18FF-0F36-8940BB58056B}"/>
              </a:ext>
            </a:extLst>
          </p:cNvPr>
          <p:cNvSpPr>
            <a:spLocks noGrp="1"/>
          </p:cNvSpPr>
          <p:nvPr>
            <p:ph type="dt" sz="half" idx="10"/>
          </p:nvPr>
        </p:nvSpPr>
        <p:spPr/>
        <p:txBody>
          <a:bodyPr/>
          <a:lstStyle/>
          <a:p>
            <a:fld id="{7710CD7A-7547-412A-BE73-5B6624BC3C72}" type="datetimeFigureOut">
              <a:rPr lang="en-GB" smtClean="0"/>
              <a:t>31/01/2024</a:t>
            </a:fld>
            <a:endParaRPr lang="en-GB"/>
          </a:p>
        </p:txBody>
      </p:sp>
      <p:sp>
        <p:nvSpPr>
          <p:cNvPr id="3" name="Footer Placeholder 2">
            <a:extLst>
              <a:ext uri="{FF2B5EF4-FFF2-40B4-BE49-F238E27FC236}">
                <a16:creationId xmlns:a16="http://schemas.microsoft.com/office/drawing/2014/main" id="{C6CE6C21-0FA4-AAAE-3C1D-D0CD2D11940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C76DD0B-3BDC-4C7E-EED2-CDD71D279F41}"/>
              </a:ext>
            </a:extLst>
          </p:cNvPr>
          <p:cNvSpPr>
            <a:spLocks noGrp="1"/>
          </p:cNvSpPr>
          <p:nvPr>
            <p:ph type="sldNum" sz="quarter" idx="12"/>
          </p:nvPr>
        </p:nvSpPr>
        <p:spPr/>
        <p:txBody>
          <a:bodyPr/>
          <a:lstStyle/>
          <a:p>
            <a:fld id="{71356697-977B-4CE4-8815-542FD8EBF76E}" type="slidenum">
              <a:rPr lang="en-GB" smtClean="0"/>
              <a:t>‹#›</a:t>
            </a:fld>
            <a:endParaRPr lang="en-GB"/>
          </a:p>
        </p:txBody>
      </p:sp>
    </p:spTree>
    <p:extLst>
      <p:ext uri="{BB962C8B-B14F-4D97-AF65-F5344CB8AC3E}">
        <p14:creationId xmlns:p14="http://schemas.microsoft.com/office/powerpoint/2010/main" val="6317033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6BAFF-F0DC-774C-328E-C83455CD91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D475532-A059-9743-448C-7F1D88BBE55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57C4239-2F3B-9609-0683-AF4548E410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D088E8-D425-40A7-5A87-275476FA0210}"/>
              </a:ext>
            </a:extLst>
          </p:cNvPr>
          <p:cNvSpPr>
            <a:spLocks noGrp="1"/>
          </p:cNvSpPr>
          <p:nvPr>
            <p:ph type="dt" sz="half" idx="10"/>
          </p:nvPr>
        </p:nvSpPr>
        <p:spPr/>
        <p:txBody>
          <a:bodyPr/>
          <a:lstStyle/>
          <a:p>
            <a:fld id="{7710CD7A-7547-412A-BE73-5B6624BC3C72}" type="datetimeFigureOut">
              <a:rPr lang="en-GB" smtClean="0"/>
              <a:t>31/01/2024</a:t>
            </a:fld>
            <a:endParaRPr lang="en-GB"/>
          </a:p>
        </p:txBody>
      </p:sp>
      <p:sp>
        <p:nvSpPr>
          <p:cNvPr id="6" name="Footer Placeholder 5">
            <a:extLst>
              <a:ext uri="{FF2B5EF4-FFF2-40B4-BE49-F238E27FC236}">
                <a16:creationId xmlns:a16="http://schemas.microsoft.com/office/drawing/2014/main" id="{F44B3550-265D-EE1F-73E6-B65B312B43E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A8AA5E3-E4CF-09BC-528F-52D00AC4E22F}"/>
              </a:ext>
            </a:extLst>
          </p:cNvPr>
          <p:cNvSpPr>
            <a:spLocks noGrp="1"/>
          </p:cNvSpPr>
          <p:nvPr>
            <p:ph type="sldNum" sz="quarter" idx="12"/>
          </p:nvPr>
        </p:nvSpPr>
        <p:spPr/>
        <p:txBody>
          <a:bodyPr/>
          <a:lstStyle/>
          <a:p>
            <a:fld id="{71356697-977B-4CE4-8815-542FD8EBF76E}" type="slidenum">
              <a:rPr lang="en-GB" smtClean="0"/>
              <a:t>‹#›</a:t>
            </a:fld>
            <a:endParaRPr lang="en-GB"/>
          </a:p>
        </p:txBody>
      </p:sp>
    </p:spTree>
    <p:extLst>
      <p:ext uri="{BB962C8B-B14F-4D97-AF65-F5344CB8AC3E}">
        <p14:creationId xmlns:p14="http://schemas.microsoft.com/office/powerpoint/2010/main" val="26336142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46961-C4B2-9893-4650-3F5293C839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2B01BA0-B6FA-A8C6-06C6-9B40EB67816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9AEABD6-9E5B-39A1-E304-3D7A56445F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7318E4-DA95-EA45-8889-8B3703FF6E30}"/>
              </a:ext>
            </a:extLst>
          </p:cNvPr>
          <p:cNvSpPr>
            <a:spLocks noGrp="1"/>
          </p:cNvSpPr>
          <p:nvPr>
            <p:ph type="dt" sz="half" idx="10"/>
          </p:nvPr>
        </p:nvSpPr>
        <p:spPr/>
        <p:txBody>
          <a:bodyPr/>
          <a:lstStyle/>
          <a:p>
            <a:fld id="{7710CD7A-7547-412A-BE73-5B6624BC3C72}" type="datetimeFigureOut">
              <a:rPr lang="en-GB" smtClean="0"/>
              <a:t>31/01/2024</a:t>
            </a:fld>
            <a:endParaRPr lang="en-GB"/>
          </a:p>
        </p:txBody>
      </p:sp>
      <p:sp>
        <p:nvSpPr>
          <p:cNvPr id="6" name="Footer Placeholder 5">
            <a:extLst>
              <a:ext uri="{FF2B5EF4-FFF2-40B4-BE49-F238E27FC236}">
                <a16:creationId xmlns:a16="http://schemas.microsoft.com/office/drawing/2014/main" id="{6B991283-8903-9A82-B1CD-09135B19D1D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706C568-55A2-3529-271D-59A8899C6199}"/>
              </a:ext>
            </a:extLst>
          </p:cNvPr>
          <p:cNvSpPr>
            <a:spLocks noGrp="1"/>
          </p:cNvSpPr>
          <p:nvPr>
            <p:ph type="sldNum" sz="quarter" idx="12"/>
          </p:nvPr>
        </p:nvSpPr>
        <p:spPr/>
        <p:txBody>
          <a:bodyPr/>
          <a:lstStyle/>
          <a:p>
            <a:fld id="{71356697-977B-4CE4-8815-542FD8EBF76E}" type="slidenum">
              <a:rPr lang="en-GB" smtClean="0"/>
              <a:t>‹#›</a:t>
            </a:fld>
            <a:endParaRPr lang="en-GB"/>
          </a:p>
        </p:txBody>
      </p:sp>
    </p:spTree>
    <p:extLst>
      <p:ext uri="{BB962C8B-B14F-4D97-AF65-F5344CB8AC3E}">
        <p14:creationId xmlns:p14="http://schemas.microsoft.com/office/powerpoint/2010/main" val="4137960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EDE5E-9E0A-2E0E-7E4D-E0C13C56EFA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1CB2D8D-6317-428B-1C4B-82367ACEF80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1493747-4E14-7FF0-C7F8-0515CC4AEF7B}"/>
              </a:ext>
            </a:extLst>
          </p:cNvPr>
          <p:cNvSpPr>
            <a:spLocks noGrp="1"/>
          </p:cNvSpPr>
          <p:nvPr>
            <p:ph type="dt" sz="half" idx="10"/>
          </p:nvPr>
        </p:nvSpPr>
        <p:spPr/>
        <p:txBody>
          <a:bodyPr/>
          <a:lstStyle/>
          <a:p>
            <a:fld id="{7710CD7A-7547-412A-BE73-5B6624BC3C72}" type="datetimeFigureOut">
              <a:rPr lang="en-GB" smtClean="0"/>
              <a:t>31/01/2024</a:t>
            </a:fld>
            <a:endParaRPr lang="en-GB"/>
          </a:p>
        </p:txBody>
      </p:sp>
      <p:sp>
        <p:nvSpPr>
          <p:cNvPr id="5" name="Footer Placeholder 4">
            <a:extLst>
              <a:ext uri="{FF2B5EF4-FFF2-40B4-BE49-F238E27FC236}">
                <a16:creationId xmlns:a16="http://schemas.microsoft.com/office/drawing/2014/main" id="{A4C403CF-75C6-78D3-0DFA-A559D80BC2A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4808B63-DAF4-A9DD-BB4E-DC3B95BADA5B}"/>
              </a:ext>
            </a:extLst>
          </p:cNvPr>
          <p:cNvSpPr>
            <a:spLocks noGrp="1"/>
          </p:cNvSpPr>
          <p:nvPr>
            <p:ph type="sldNum" sz="quarter" idx="12"/>
          </p:nvPr>
        </p:nvSpPr>
        <p:spPr/>
        <p:txBody>
          <a:bodyPr/>
          <a:lstStyle/>
          <a:p>
            <a:fld id="{71356697-977B-4CE4-8815-542FD8EBF76E}" type="slidenum">
              <a:rPr lang="en-GB" smtClean="0"/>
              <a:t>‹#›</a:t>
            </a:fld>
            <a:endParaRPr lang="en-GB"/>
          </a:p>
        </p:txBody>
      </p:sp>
    </p:spTree>
    <p:extLst>
      <p:ext uri="{BB962C8B-B14F-4D97-AF65-F5344CB8AC3E}">
        <p14:creationId xmlns:p14="http://schemas.microsoft.com/office/powerpoint/2010/main" val="26177675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51C1A39-68D0-0B3D-FEFC-B6D0D62507C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C480AF0-8E41-7720-AE0C-37E61C6FCB9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13D064C-9B04-A90A-46D6-9EAC57A8039A}"/>
              </a:ext>
            </a:extLst>
          </p:cNvPr>
          <p:cNvSpPr>
            <a:spLocks noGrp="1"/>
          </p:cNvSpPr>
          <p:nvPr>
            <p:ph type="dt" sz="half" idx="10"/>
          </p:nvPr>
        </p:nvSpPr>
        <p:spPr/>
        <p:txBody>
          <a:bodyPr/>
          <a:lstStyle/>
          <a:p>
            <a:fld id="{7710CD7A-7547-412A-BE73-5B6624BC3C72}" type="datetimeFigureOut">
              <a:rPr lang="en-GB" smtClean="0"/>
              <a:t>31/01/2024</a:t>
            </a:fld>
            <a:endParaRPr lang="en-GB"/>
          </a:p>
        </p:txBody>
      </p:sp>
      <p:sp>
        <p:nvSpPr>
          <p:cNvPr id="5" name="Footer Placeholder 4">
            <a:extLst>
              <a:ext uri="{FF2B5EF4-FFF2-40B4-BE49-F238E27FC236}">
                <a16:creationId xmlns:a16="http://schemas.microsoft.com/office/drawing/2014/main" id="{81FD5ECF-D40F-A0EB-758F-8EA8087E018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3FE4019-E824-7F6A-E8E3-3A220A6EA000}"/>
              </a:ext>
            </a:extLst>
          </p:cNvPr>
          <p:cNvSpPr>
            <a:spLocks noGrp="1"/>
          </p:cNvSpPr>
          <p:nvPr>
            <p:ph type="sldNum" sz="quarter" idx="12"/>
          </p:nvPr>
        </p:nvSpPr>
        <p:spPr/>
        <p:txBody>
          <a:bodyPr/>
          <a:lstStyle/>
          <a:p>
            <a:fld id="{71356697-977B-4CE4-8815-542FD8EBF76E}" type="slidenum">
              <a:rPr lang="en-GB" smtClean="0"/>
              <a:t>‹#›</a:t>
            </a:fld>
            <a:endParaRPr lang="en-GB"/>
          </a:p>
        </p:txBody>
      </p:sp>
    </p:spTree>
    <p:extLst>
      <p:ext uri="{BB962C8B-B14F-4D97-AF65-F5344CB8AC3E}">
        <p14:creationId xmlns:p14="http://schemas.microsoft.com/office/powerpoint/2010/main" val="1039297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956169B-3345-7D6D-1E45-BB3611099E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192501E-75EB-733B-0F5D-211AE76B28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798340B-8051-7D24-A463-5BEACC28521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10CD7A-7547-412A-BE73-5B6624BC3C72}" type="datetimeFigureOut">
              <a:rPr lang="en-GB" smtClean="0"/>
              <a:t>31/01/2024</a:t>
            </a:fld>
            <a:endParaRPr lang="en-GB"/>
          </a:p>
        </p:txBody>
      </p:sp>
      <p:sp>
        <p:nvSpPr>
          <p:cNvPr id="5" name="Footer Placeholder 4">
            <a:extLst>
              <a:ext uri="{FF2B5EF4-FFF2-40B4-BE49-F238E27FC236}">
                <a16:creationId xmlns:a16="http://schemas.microsoft.com/office/drawing/2014/main" id="{12A74697-0830-DF7C-A843-9C9389E29F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3BCADC7A-E63C-B5CB-F6D7-5646589AE3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356697-977B-4CE4-8815-542FD8EBF76E}" type="slidenum">
              <a:rPr lang="en-GB" smtClean="0"/>
              <a:t>‹#›</a:t>
            </a:fld>
            <a:endParaRPr lang="en-GB"/>
          </a:p>
        </p:txBody>
      </p:sp>
    </p:spTree>
    <p:extLst>
      <p:ext uri="{BB962C8B-B14F-4D97-AF65-F5344CB8AC3E}">
        <p14:creationId xmlns:p14="http://schemas.microsoft.com/office/powerpoint/2010/main" val="34284291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g"/><Relationship Id="rId4" Type="http://schemas.openxmlformats.org/officeDocument/2006/relationships/image" Target="../media/image15.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24.jpg"/><Relationship Id="rId3" Type="http://schemas.openxmlformats.org/officeDocument/2006/relationships/image" Target="../media/image19.jpg"/><Relationship Id="rId7" Type="http://schemas.openxmlformats.org/officeDocument/2006/relationships/image" Target="../media/image23.jpeg"/><Relationship Id="rId2" Type="http://schemas.openxmlformats.org/officeDocument/2006/relationships/image" Target="../media/image18.jpg"/><Relationship Id="rId1" Type="http://schemas.openxmlformats.org/officeDocument/2006/relationships/slideLayout" Target="../slideLayouts/slideLayout2.xml"/><Relationship Id="rId6" Type="http://schemas.openxmlformats.org/officeDocument/2006/relationships/image" Target="../media/image22.jpg"/><Relationship Id="rId5" Type="http://schemas.openxmlformats.org/officeDocument/2006/relationships/image" Target="../media/image21.jpeg"/><Relationship Id="rId4" Type="http://schemas.openxmlformats.org/officeDocument/2006/relationships/image" Target="../media/image20.jpg"/><Relationship Id="rId9" Type="http://schemas.openxmlformats.org/officeDocument/2006/relationships/image" Target="../media/image25.jpg"/></Relationships>
</file>

<file path=ppt/slides/_rels/slide2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2.xml"/><Relationship Id="rId5" Type="http://schemas.openxmlformats.org/officeDocument/2006/relationships/image" Target="../media/image29.jpg"/><Relationship Id="rId4" Type="http://schemas.openxmlformats.org/officeDocument/2006/relationships/image" Target="../media/image28.jpeg"/></Relationships>
</file>

<file path=ppt/slides/_rels/slide26.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6EA2F34-F503-FC54-EF69-A05561108116}"/>
              </a:ext>
            </a:extLst>
          </p:cNvPr>
          <p:cNvPicPr>
            <a:picLocks noChangeAspect="1"/>
          </p:cNvPicPr>
          <p:nvPr/>
        </p:nvPicPr>
        <p:blipFill>
          <a:blip r:embed="rId2">
            <a:extLst>
              <a:ext uri="{28A0092B-C50C-407E-A947-70E740481C1C}">
                <a14:useLocalDpi xmlns:a14="http://schemas.microsoft.com/office/drawing/2010/main" val="0"/>
              </a:ext>
            </a:extLst>
          </a:blip>
          <a:srcRect t="1964" b="1964"/>
          <a:stretch/>
        </p:blipFill>
        <p:spPr>
          <a:xfrm>
            <a:off x="-3047" y="10"/>
            <a:ext cx="12191999" cy="6857990"/>
          </a:xfrm>
          <a:prstGeom prst="rect">
            <a:avLst/>
          </a:prstGeom>
        </p:spPr>
      </p:pic>
      <p:sp>
        <p:nvSpPr>
          <p:cNvPr id="12" name="Rectangle 11">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E1EA34-899D-15FB-F2A3-5AAE570562DB}"/>
              </a:ext>
            </a:extLst>
          </p:cNvPr>
          <p:cNvSpPr>
            <a:spLocks noGrp="1"/>
          </p:cNvSpPr>
          <p:nvPr>
            <p:ph type="ctrTitle"/>
          </p:nvPr>
        </p:nvSpPr>
        <p:spPr>
          <a:xfrm>
            <a:off x="1097280" y="325550"/>
            <a:ext cx="10058400" cy="3574778"/>
          </a:xfrm>
          <a:effectLst>
            <a:outerShdw blurRad="50800" dist="38100" dir="2700000" algn="tl" rotWithShape="0">
              <a:prstClr val="black">
                <a:alpha val="40000"/>
              </a:prstClr>
            </a:outerShdw>
          </a:effectLst>
        </p:spPr>
        <p:txBody>
          <a:bodyPr>
            <a:normAutofit/>
          </a:bodyPr>
          <a:lstStyle/>
          <a:p>
            <a:r>
              <a:rPr lang="en-GB" sz="4400" dirty="0">
                <a:solidFill>
                  <a:schemeClr val="bg1"/>
                </a:solidFill>
                <a:effectLst/>
                <a:latin typeface="Calibri" panose="020F0502020204030204" pitchFamily="34" charset="0"/>
                <a:ea typeface="Calibri" panose="020F0502020204030204" pitchFamily="34" charset="0"/>
                <a:cs typeface="Arial" panose="020B0604020202020204" pitchFamily="34" charset="0"/>
              </a:rPr>
              <a:t>What is to be done about African Studies?</a:t>
            </a:r>
            <a:endParaRPr lang="en-GB" sz="4400" dirty="0">
              <a:solidFill>
                <a:schemeClr val="bg1"/>
              </a:solidFill>
            </a:endParaRPr>
          </a:p>
        </p:txBody>
      </p:sp>
      <p:sp>
        <p:nvSpPr>
          <p:cNvPr id="3" name="Subtitle 2">
            <a:extLst>
              <a:ext uri="{FF2B5EF4-FFF2-40B4-BE49-F238E27FC236}">
                <a16:creationId xmlns:a16="http://schemas.microsoft.com/office/drawing/2014/main" id="{89D72077-5BA9-1841-42E4-1AA794417197}"/>
              </a:ext>
            </a:extLst>
          </p:cNvPr>
          <p:cNvSpPr>
            <a:spLocks noGrp="1"/>
          </p:cNvSpPr>
          <p:nvPr>
            <p:ph type="subTitle" idx="1"/>
          </p:nvPr>
        </p:nvSpPr>
        <p:spPr>
          <a:xfrm>
            <a:off x="1100051" y="4072043"/>
            <a:ext cx="10058400" cy="1282707"/>
          </a:xfrm>
          <a:effectLst>
            <a:outerShdw blurRad="50800" dist="38100" dir="2700000" algn="tl" rotWithShape="0">
              <a:prstClr val="black">
                <a:alpha val="40000"/>
              </a:prstClr>
            </a:outerShdw>
          </a:effectLst>
        </p:spPr>
        <p:txBody>
          <a:bodyPr>
            <a:normAutofit/>
          </a:bodyPr>
          <a:lstStyle/>
          <a:p>
            <a:r>
              <a:rPr lang="en-US" b="0" i="0" dirty="0">
                <a:solidFill>
                  <a:srgbClr val="FFFFFF"/>
                </a:solidFill>
                <a:effectLst/>
                <a:latin typeface="Titillium Web" panose="00000500000000000000" pitchFamily="2" charset="0"/>
              </a:rPr>
              <a:t>Between iconoclasm and colonial legacy</a:t>
            </a:r>
          </a:p>
          <a:p>
            <a:br>
              <a:rPr lang="en-US" dirty="0">
                <a:solidFill>
                  <a:srgbClr val="FFFFFF"/>
                </a:solidFill>
              </a:rPr>
            </a:br>
            <a:endParaRPr lang="en-GB" dirty="0">
              <a:solidFill>
                <a:srgbClr val="FFFFFF"/>
              </a:solidFill>
            </a:endParaRPr>
          </a:p>
        </p:txBody>
      </p:sp>
      <p:sp>
        <p:nvSpPr>
          <p:cNvPr id="4" name="TextBox 3">
            <a:extLst>
              <a:ext uri="{FF2B5EF4-FFF2-40B4-BE49-F238E27FC236}">
                <a16:creationId xmlns:a16="http://schemas.microsoft.com/office/drawing/2014/main" id="{44DEC0F6-2B1D-F2CE-2BCA-098C6CA970C9}"/>
              </a:ext>
            </a:extLst>
          </p:cNvPr>
          <p:cNvSpPr txBox="1"/>
          <p:nvPr/>
        </p:nvSpPr>
        <p:spPr>
          <a:xfrm>
            <a:off x="8825218" y="153835"/>
            <a:ext cx="3221373" cy="369332"/>
          </a:xfrm>
          <a:prstGeom prst="rect">
            <a:avLst/>
          </a:prstGeom>
          <a:noFill/>
        </p:spPr>
        <p:txBody>
          <a:bodyPr wrap="square" rtlCol="0">
            <a:spAutoFit/>
          </a:bodyPr>
          <a:lstStyle/>
          <a:p>
            <a:r>
              <a:rPr lang="en-GB" dirty="0">
                <a:solidFill>
                  <a:schemeClr val="bg1"/>
                </a:solidFill>
              </a:rPr>
              <a:t>KULT8851/0: Theories of Science</a:t>
            </a:r>
          </a:p>
        </p:txBody>
      </p:sp>
    </p:spTree>
    <p:extLst>
      <p:ext uri="{BB962C8B-B14F-4D97-AF65-F5344CB8AC3E}">
        <p14:creationId xmlns:p14="http://schemas.microsoft.com/office/powerpoint/2010/main" val="26509449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9DED6-EE1E-498F-9C56-441BD38EB74B}"/>
              </a:ext>
            </a:extLst>
          </p:cNvPr>
          <p:cNvSpPr>
            <a:spLocks noGrp="1"/>
          </p:cNvSpPr>
          <p:nvPr>
            <p:ph type="title"/>
          </p:nvPr>
        </p:nvSpPr>
        <p:spPr/>
        <p:txBody>
          <a:bodyPr/>
          <a:lstStyle/>
          <a:p>
            <a:r>
              <a:rPr lang="en-GB" dirty="0"/>
              <a:t>The archetype of colonial knowledge</a:t>
            </a:r>
          </a:p>
        </p:txBody>
      </p:sp>
      <p:sp>
        <p:nvSpPr>
          <p:cNvPr id="3" name="Content Placeholder 2">
            <a:extLst>
              <a:ext uri="{FF2B5EF4-FFF2-40B4-BE49-F238E27FC236}">
                <a16:creationId xmlns:a16="http://schemas.microsoft.com/office/drawing/2014/main" id="{D813BB2E-D5A6-C1A8-F0DA-03DECB1201F7}"/>
              </a:ext>
            </a:extLst>
          </p:cNvPr>
          <p:cNvSpPr>
            <a:spLocks noGrp="1"/>
          </p:cNvSpPr>
          <p:nvPr>
            <p:ph idx="1"/>
          </p:nvPr>
        </p:nvSpPr>
        <p:spPr>
          <a:xfrm>
            <a:off x="838200" y="1690688"/>
            <a:ext cx="10515600" cy="4626222"/>
          </a:xfrm>
        </p:spPr>
        <p:txBody>
          <a:bodyPr vert="horz" lIns="91440" tIns="45720" rIns="91440" bIns="45720" rtlCol="0" anchor="t">
            <a:normAutofit fontScale="92500"/>
          </a:bodyPr>
          <a:lstStyle/>
          <a:p>
            <a:r>
              <a:rPr lang="en-GB" dirty="0">
                <a:cs typeface="Calibri"/>
              </a:rPr>
              <a:t>African studies born out of the colonial era, to facilitate the exploitation and later administration of the continent by imperial power.</a:t>
            </a:r>
          </a:p>
          <a:p>
            <a:r>
              <a:rPr lang="en-GB" dirty="0">
                <a:cs typeface="Calibri"/>
              </a:rPr>
              <a:t>Underscored by racist and modernist paradigms</a:t>
            </a:r>
          </a:p>
          <a:p>
            <a:r>
              <a:rPr lang="en-GB" dirty="0">
                <a:cs typeface="Calibri"/>
              </a:rPr>
              <a:t>Concentrated within institutions in Europe defined by a (large) geographical area rather than disciplines or methods: the </a:t>
            </a:r>
            <a:r>
              <a:rPr lang="en-GB" dirty="0">
                <a:ea typeface="+mn-lt"/>
                <a:cs typeface="+mn-lt"/>
              </a:rPr>
              <a:t>Royal African Society (1901), the Académie des Sciences </a:t>
            </a:r>
            <a:r>
              <a:rPr lang="en-GB" dirty="0" err="1">
                <a:ea typeface="+mn-lt"/>
                <a:cs typeface="+mn-lt"/>
              </a:rPr>
              <a:t>Coloniales</a:t>
            </a:r>
            <a:r>
              <a:rPr lang="en-GB" dirty="0">
                <a:ea typeface="+mn-lt"/>
                <a:cs typeface="+mn-lt"/>
              </a:rPr>
              <a:t> (1922) or the Société d'Etudes </a:t>
            </a:r>
            <a:r>
              <a:rPr lang="en-GB" dirty="0" err="1">
                <a:ea typeface="+mn-lt"/>
                <a:cs typeface="+mn-lt"/>
              </a:rPr>
              <a:t>Coloniales</a:t>
            </a:r>
            <a:r>
              <a:rPr lang="en-GB" dirty="0">
                <a:ea typeface="+mn-lt"/>
                <a:cs typeface="+mn-lt"/>
              </a:rPr>
              <a:t> (1894) and the </a:t>
            </a:r>
            <a:r>
              <a:rPr lang="en-GB" dirty="0" err="1">
                <a:ea typeface="+mn-lt"/>
                <a:cs typeface="+mn-lt"/>
              </a:rPr>
              <a:t>Institut</a:t>
            </a:r>
            <a:r>
              <a:rPr lang="en-GB" dirty="0">
                <a:ea typeface="+mn-lt"/>
                <a:cs typeface="+mn-lt"/>
              </a:rPr>
              <a:t> Royal Colonial Belge (1928)…</a:t>
            </a:r>
          </a:p>
          <a:p>
            <a:r>
              <a:rPr lang="en-GB" dirty="0">
                <a:cs typeface="Calibri" panose="020F0502020204030204"/>
              </a:rPr>
              <a:t>Often poor scholarship, obsession with cataloguing over analysis, sometimes outright fiction.</a:t>
            </a:r>
          </a:p>
          <a:p>
            <a:r>
              <a:rPr lang="en-GB" dirty="0">
                <a:cs typeface="Calibri" panose="020F0502020204030204"/>
              </a:rPr>
              <a:t>Colonialists were the subjects. Colonised peoples the object. Subjectivity denied to Africans.</a:t>
            </a:r>
          </a:p>
        </p:txBody>
      </p:sp>
    </p:spTree>
    <p:extLst>
      <p:ext uri="{BB962C8B-B14F-4D97-AF65-F5344CB8AC3E}">
        <p14:creationId xmlns:p14="http://schemas.microsoft.com/office/powerpoint/2010/main" val="42142700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black and white drawing of a village&#10;&#10;Description automatically generated">
            <a:extLst>
              <a:ext uri="{FF2B5EF4-FFF2-40B4-BE49-F238E27FC236}">
                <a16:creationId xmlns:a16="http://schemas.microsoft.com/office/drawing/2014/main" id="{8B690C30-3CCC-A550-112E-55E236B34DE1}"/>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1084"/>
          <a:stretch/>
        </p:blipFill>
        <p:spPr>
          <a:xfrm>
            <a:off x="20" y="1282"/>
            <a:ext cx="12191980" cy="6856718"/>
          </a:xfrm>
          <a:prstGeom prst="rect">
            <a:avLst/>
          </a:prstGeom>
        </p:spPr>
      </p:pic>
    </p:spTree>
    <p:extLst>
      <p:ext uri="{BB962C8B-B14F-4D97-AF65-F5344CB8AC3E}">
        <p14:creationId xmlns:p14="http://schemas.microsoft.com/office/powerpoint/2010/main" val="1006473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7466D-EE1D-C072-3282-108BB4D71A9B}"/>
              </a:ext>
            </a:extLst>
          </p:cNvPr>
          <p:cNvSpPr>
            <a:spLocks noGrp="1"/>
          </p:cNvSpPr>
          <p:nvPr>
            <p:ph type="title"/>
          </p:nvPr>
        </p:nvSpPr>
        <p:spPr/>
        <p:txBody>
          <a:bodyPr/>
          <a:lstStyle/>
          <a:p>
            <a:r>
              <a:rPr lang="en-US">
                <a:cs typeface="Calibri Light"/>
              </a:rPr>
              <a:t>Coloniality and knowledge production</a:t>
            </a:r>
            <a:endParaRPr lang="en-US"/>
          </a:p>
        </p:txBody>
      </p:sp>
      <p:sp>
        <p:nvSpPr>
          <p:cNvPr id="3" name="Content Placeholder 2">
            <a:extLst>
              <a:ext uri="{FF2B5EF4-FFF2-40B4-BE49-F238E27FC236}">
                <a16:creationId xmlns:a16="http://schemas.microsoft.com/office/drawing/2014/main" id="{E3EC6CE9-7B04-04D5-B69B-2E4C97A86F6F}"/>
              </a:ext>
            </a:extLst>
          </p:cNvPr>
          <p:cNvSpPr>
            <a:spLocks noGrp="1"/>
          </p:cNvSpPr>
          <p:nvPr>
            <p:ph idx="1"/>
          </p:nvPr>
        </p:nvSpPr>
        <p:spPr/>
        <p:txBody>
          <a:bodyPr>
            <a:normAutofit lnSpcReduction="10000"/>
          </a:bodyPr>
          <a:lstStyle/>
          <a:p>
            <a:r>
              <a:rPr lang="en-US" dirty="0"/>
              <a:t>The way the colonial experience influences knowledge production and epistemologies is sometimes dubbed “coloniality” per the works of Peruvian sociologist </a:t>
            </a:r>
            <a:r>
              <a:rPr lang="en-US" dirty="0" err="1"/>
              <a:t>Aníbal</a:t>
            </a:r>
            <a:r>
              <a:rPr lang="en-US" dirty="0"/>
              <a:t> Quijano.</a:t>
            </a:r>
          </a:p>
          <a:p>
            <a:r>
              <a:rPr lang="en-US" dirty="0"/>
              <a:t>With the gradual emergence of a new World System centered around Europe and the Atlantic from the 15</a:t>
            </a:r>
            <a:r>
              <a:rPr lang="en-US" baseline="30000" dirty="0"/>
              <a:t>th</a:t>
            </a:r>
            <a:r>
              <a:rPr lang="en-US" dirty="0"/>
              <a:t> century onwards, new representations, ideologies and paradigms also emerge.</a:t>
            </a:r>
          </a:p>
          <a:p>
            <a:r>
              <a:rPr lang="en-US" dirty="0"/>
              <a:t>These ideologies and paradigms, are both products of this new system and necessary to sustain it – they are part of the superstructure.</a:t>
            </a:r>
          </a:p>
          <a:p>
            <a:r>
              <a:rPr lang="en-US" dirty="0"/>
              <a:t>This defines how knowledge production works and for what purpose. Here : legitimizing the colonization of the periphery.</a:t>
            </a:r>
          </a:p>
        </p:txBody>
      </p:sp>
    </p:spTree>
    <p:extLst>
      <p:ext uri="{BB962C8B-B14F-4D97-AF65-F5344CB8AC3E}">
        <p14:creationId xmlns:p14="http://schemas.microsoft.com/office/powerpoint/2010/main" val="31196827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F4141-8A3D-5FAB-C228-399218F15F8C}"/>
              </a:ext>
            </a:extLst>
          </p:cNvPr>
          <p:cNvSpPr>
            <a:spLocks noGrp="1"/>
          </p:cNvSpPr>
          <p:nvPr>
            <p:ph type="title"/>
          </p:nvPr>
        </p:nvSpPr>
        <p:spPr/>
        <p:txBody>
          <a:bodyPr/>
          <a:lstStyle/>
          <a:p>
            <a:endParaRPr lang="en-GB"/>
          </a:p>
        </p:txBody>
      </p:sp>
      <p:pic>
        <p:nvPicPr>
          <p:cNvPr id="5" name="Content Placeholder 4" descr="A map of the world&#10;&#10;Description automatically generated">
            <a:extLst>
              <a:ext uri="{FF2B5EF4-FFF2-40B4-BE49-F238E27FC236}">
                <a16:creationId xmlns:a16="http://schemas.microsoft.com/office/drawing/2014/main" id="{96DD1F66-D099-61A4-7336-6EE1826EF77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8139" y="3005"/>
            <a:ext cx="10095722" cy="6854995"/>
          </a:xfrm>
        </p:spPr>
      </p:pic>
    </p:spTree>
    <p:extLst>
      <p:ext uri="{BB962C8B-B14F-4D97-AF65-F5344CB8AC3E}">
        <p14:creationId xmlns:p14="http://schemas.microsoft.com/office/powerpoint/2010/main" val="21410988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4F625-535A-4ED7-1079-FC0CC0C585EA}"/>
              </a:ext>
            </a:extLst>
          </p:cNvPr>
          <p:cNvSpPr>
            <a:spLocks noGrp="1"/>
          </p:cNvSpPr>
          <p:nvPr>
            <p:ph type="title"/>
          </p:nvPr>
        </p:nvSpPr>
        <p:spPr>
          <a:xfrm>
            <a:off x="838200" y="112380"/>
            <a:ext cx="10515600" cy="1325563"/>
          </a:xfrm>
        </p:spPr>
        <p:txBody>
          <a:bodyPr/>
          <a:lstStyle/>
          <a:p>
            <a:r>
              <a:rPr lang="en-GB" dirty="0"/>
              <a:t>The myth of the dark continent</a:t>
            </a:r>
          </a:p>
        </p:txBody>
      </p:sp>
      <p:sp>
        <p:nvSpPr>
          <p:cNvPr id="3" name="Content Placeholder 2">
            <a:extLst>
              <a:ext uri="{FF2B5EF4-FFF2-40B4-BE49-F238E27FC236}">
                <a16:creationId xmlns:a16="http://schemas.microsoft.com/office/drawing/2014/main" id="{92DD73D4-8080-5D5B-F04C-A37DA15B9E45}"/>
              </a:ext>
            </a:extLst>
          </p:cNvPr>
          <p:cNvSpPr>
            <a:spLocks noGrp="1"/>
          </p:cNvSpPr>
          <p:nvPr>
            <p:ph idx="1"/>
          </p:nvPr>
        </p:nvSpPr>
        <p:spPr>
          <a:xfrm>
            <a:off x="838200" y="1417842"/>
            <a:ext cx="10515600" cy="5327778"/>
          </a:xfrm>
        </p:spPr>
        <p:txBody>
          <a:bodyPr vert="horz" lIns="91440" tIns="45720" rIns="91440" bIns="45720" rtlCol="0" anchor="t">
            <a:noAutofit/>
          </a:bodyPr>
          <a:lstStyle/>
          <a:p>
            <a:r>
              <a:rPr lang="en-GB" sz="2000" dirty="0"/>
              <a:t>In the 19</a:t>
            </a:r>
            <a:r>
              <a:rPr lang="en-GB" sz="2000" baseline="30000" dirty="0"/>
              <a:t>th</a:t>
            </a:r>
            <a:r>
              <a:rPr lang="en-GB" sz="2000" dirty="0"/>
              <a:t> century, in the years leading to the Conference of Berlin and amidst the “exploration” of the African continents by Europeans, a myth is constructed – that of the Dark Continent. A purposeful construction destined to ideologically justify colonisation. It more directly concerns Central Africa and the hinterlands, and presents Africa as an unknown, savage and dangerous place, cut off from civilisation. Cannibalism plays a big role for some reason. This representation is still prominent today.</a:t>
            </a:r>
          </a:p>
          <a:p>
            <a:r>
              <a:rPr lang="en-GB" sz="2000" dirty="0"/>
              <a:t>From the Middle Ages onward, several European and Asian communities had thrived inside of the Continent for centuries, in kingdoms like Kongo or </a:t>
            </a:r>
            <a:r>
              <a:rPr lang="en-GB" sz="2000" dirty="0" err="1"/>
              <a:t>Mutapa</a:t>
            </a:r>
            <a:r>
              <a:rPr lang="en-GB" sz="2000" dirty="0"/>
              <a:t>. In Western Central Africa, Capuchin priests were continuously present during two centuries before the Scramble for Africa. Africans themselves travelled within and out of the continent (willingly or not), with East Africans being for example a common sight in Western India. </a:t>
            </a:r>
          </a:p>
          <a:p>
            <a:r>
              <a:rPr lang="en-GB" sz="2000" dirty="0"/>
              <a:t>Henry Morton Stanley was certainly not the first person of European descent to cross the continent. Luso-African traders regularly linked both oceans a century before.</a:t>
            </a:r>
          </a:p>
          <a:p>
            <a:r>
              <a:rPr lang="en-GB" sz="2000" dirty="0"/>
              <a:t>The forested areas of the continent, often represented as a “green hell”, were rather desirable. They provided ample and varied reserves of food, resources for cloth production, and well-connected river systems for trading. Forested regions also provided shelter from slave raids.</a:t>
            </a:r>
          </a:p>
        </p:txBody>
      </p:sp>
    </p:spTree>
    <p:extLst>
      <p:ext uri="{BB962C8B-B14F-4D97-AF65-F5344CB8AC3E}">
        <p14:creationId xmlns:p14="http://schemas.microsoft.com/office/powerpoint/2010/main" val="2003816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descr="A map of the world&#10;&#10;Description automatically generated">
            <a:extLst>
              <a:ext uri="{FF2B5EF4-FFF2-40B4-BE49-F238E27FC236}">
                <a16:creationId xmlns:a16="http://schemas.microsoft.com/office/drawing/2014/main" id="{AA8D95C8-4B87-CFD5-0836-0199AB00B1ED}"/>
              </a:ext>
            </a:extLst>
          </p:cNvPr>
          <p:cNvPicPr>
            <a:picLocks noGrp="1" noChangeAspect="1"/>
          </p:cNvPicPr>
          <p:nvPr>
            <p:ph idx="1"/>
          </p:nvPr>
        </p:nvPicPr>
        <p:blipFill>
          <a:blip r:embed="rId2"/>
          <a:stretch>
            <a:fillRect/>
          </a:stretch>
        </p:blipFill>
        <p:spPr>
          <a:xfrm>
            <a:off x="1678603" y="5277"/>
            <a:ext cx="8834795" cy="6849034"/>
          </a:xfrm>
        </p:spPr>
      </p:pic>
    </p:spTree>
    <p:extLst>
      <p:ext uri="{BB962C8B-B14F-4D97-AF65-F5344CB8AC3E}">
        <p14:creationId xmlns:p14="http://schemas.microsoft.com/office/powerpoint/2010/main" val="1499919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466DC-4AE9-776D-4601-C75C4B110D43}"/>
              </a:ext>
            </a:extLst>
          </p:cNvPr>
          <p:cNvSpPr>
            <a:spLocks noGrp="1"/>
          </p:cNvSpPr>
          <p:nvPr>
            <p:ph type="title"/>
          </p:nvPr>
        </p:nvSpPr>
        <p:spPr/>
        <p:txBody>
          <a:bodyPr/>
          <a:lstStyle/>
          <a:p>
            <a:r>
              <a:rPr lang="en-GB" dirty="0"/>
              <a:t>The invention of the tribe</a:t>
            </a:r>
          </a:p>
        </p:txBody>
      </p:sp>
      <p:sp>
        <p:nvSpPr>
          <p:cNvPr id="3" name="Content Placeholder 2">
            <a:extLst>
              <a:ext uri="{FF2B5EF4-FFF2-40B4-BE49-F238E27FC236}">
                <a16:creationId xmlns:a16="http://schemas.microsoft.com/office/drawing/2014/main" id="{5C12E710-3384-3063-0275-E1DDAA537116}"/>
              </a:ext>
            </a:extLst>
          </p:cNvPr>
          <p:cNvSpPr>
            <a:spLocks noGrp="1"/>
          </p:cNvSpPr>
          <p:nvPr>
            <p:ph idx="1"/>
          </p:nvPr>
        </p:nvSpPr>
        <p:spPr>
          <a:xfrm>
            <a:off x="838200" y="1690688"/>
            <a:ext cx="10515600" cy="4735279"/>
          </a:xfrm>
        </p:spPr>
        <p:txBody>
          <a:bodyPr>
            <a:normAutofit/>
          </a:bodyPr>
          <a:lstStyle/>
          <a:p>
            <a:r>
              <a:rPr lang="en-GB" dirty="0"/>
              <a:t>The process of modern colonisation is one of transformation of local economies into simple pools of resources and labour to be exploited by the metropole. This means proletarianization, de-industrialisation and expropriation to facilitate capitalist investment and extraction.</a:t>
            </a:r>
          </a:p>
          <a:p>
            <a:r>
              <a:rPr lang="en-GB" dirty="0"/>
              <a:t>This requires studying, classifying and labelling the local population.</a:t>
            </a:r>
          </a:p>
          <a:p>
            <a:r>
              <a:rPr lang="en-GB" dirty="0"/>
              <a:t>Different groups find themselves divided, sometimes arbitrarily, into “tribes” or similar labels, to facilitate their administration.</a:t>
            </a:r>
          </a:p>
          <a:p>
            <a:r>
              <a:rPr lang="en-GB" dirty="0"/>
              <a:t>This process led by colonial administrators and ethnographers, essentialises ethnicities for the purpose of colonisation, and fails to represent how pre-modern people usually viewed belonging as a matter of kinship or clientelist allegiance rather than ethnicity.</a:t>
            </a:r>
          </a:p>
        </p:txBody>
      </p:sp>
    </p:spTree>
    <p:extLst>
      <p:ext uri="{BB962C8B-B14F-4D97-AF65-F5344CB8AC3E}">
        <p14:creationId xmlns:p14="http://schemas.microsoft.com/office/powerpoint/2010/main" val="21515309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map of the country&#10;&#10;Description automatically generated">
            <a:extLst>
              <a:ext uri="{FF2B5EF4-FFF2-40B4-BE49-F238E27FC236}">
                <a16:creationId xmlns:a16="http://schemas.microsoft.com/office/drawing/2014/main" id="{0267FE6B-4046-6DE0-F7B5-A9C899CCAC8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82362" y="-342348"/>
            <a:ext cx="10715625" cy="6858000"/>
          </a:xfrm>
          <a:prstGeom prst="rect">
            <a:avLst/>
          </a:prstGeom>
        </p:spPr>
      </p:pic>
    </p:spTree>
    <p:extLst>
      <p:ext uri="{BB962C8B-B14F-4D97-AF65-F5344CB8AC3E}">
        <p14:creationId xmlns:p14="http://schemas.microsoft.com/office/powerpoint/2010/main" val="737785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1B606-BA86-5BBC-291A-A491D73AE6E2}"/>
              </a:ext>
            </a:extLst>
          </p:cNvPr>
          <p:cNvSpPr>
            <a:spLocks noGrp="1"/>
          </p:cNvSpPr>
          <p:nvPr>
            <p:ph type="title"/>
          </p:nvPr>
        </p:nvSpPr>
        <p:spPr/>
        <p:txBody>
          <a:bodyPr/>
          <a:lstStyle/>
          <a:p>
            <a:r>
              <a:rPr lang="en-GB" dirty="0"/>
              <a:t>The Arabs did it</a:t>
            </a:r>
          </a:p>
        </p:txBody>
      </p:sp>
      <p:sp>
        <p:nvSpPr>
          <p:cNvPr id="3" name="Content Placeholder 2">
            <a:extLst>
              <a:ext uri="{FF2B5EF4-FFF2-40B4-BE49-F238E27FC236}">
                <a16:creationId xmlns:a16="http://schemas.microsoft.com/office/drawing/2014/main" id="{3B51D122-C371-21E3-C560-111ED2ACE242}"/>
              </a:ext>
            </a:extLst>
          </p:cNvPr>
          <p:cNvSpPr>
            <a:spLocks noGrp="1"/>
          </p:cNvSpPr>
          <p:nvPr>
            <p:ph idx="1"/>
          </p:nvPr>
        </p:nvSpPr>
        <p:spPr>
          <a:xfrm>
            <a:off x="838200" y="1493240"/>
            <a:ext cx="10515600" cy="4865615"/>
          </a:xfrm>
        </p:spPr>
        <p:txBody>
          <a:bodyPr vert="horz" lIns="91440" tIns="45720" rIns="91440" bIns="45720" rtlCol="0" anchor="t">
            <a:normAutofit fontScale="92500" lnSpcReduction="10000"/>
          </a:bodyPr>
          <a:lstStyle/>
          <a:p>
            <a:r>
              <a:rPr lang="en-GB" dirty="0"/>
              <a:t>Upon (re)discovering numerous African monuments and other achievements within the continent, European explorers and 	s scholars systematically attributed them to external actors.</a:t>
            </a:r>
          </a:p>
          <a:p>
            <a:pPr lvl="1"/>
            <a:r>
              <a:rPr lang="en-GB" dirty="0"/>
              <a:t>The Bronzes of Ife? The Ancient Greeks</a:t>
            </a:r>
            <a:endParaRPr lang="en-GB" dirty="0">
              <a:cs typeface="Calibri"/>
            </a:endParaRPr>
          </a:p>
          <a:p>
            <a:pPr lvl="1"/>
            <a:r>
              <a:rPr lang="en-GB" dirty="0"/>
              <a:t>The Churches of Lalibela? The Sabaeans</a:t>
            </a:r>
            <a:endParaRPr lang="en-GB" dirty="0">
              <a:cs typeface="Calibri"/>
            </a:endParaRPr>
          </a:p>
          <a:p>
            <a:pPr lvl="1"/>
            <a:r>
              <a:rPr lang="en-GB" dirty="0"/>
              <a:t>The Palace of Kilwa? The Shirazi</a:t>
            </a:r>
            <a:endParaRPr lang="en-GB" dirty="0">
              <a:cs typeface="Calibri"/>
            </a:endParaRPr>
          </a:p>
          <a:p>
            <a:pPr lvl="1"/>
            <a:r>
              <a:rPr lang="en-GB" dirty="0"/>
              <a:t>The Walls of Zimbabwe? King Solomon</a:t>
            </a:r>
            <a:endParaRPr lang="en-GB" dirty="0">
              <a:cs typeface="Calibri"/>
            </a:endParaRPr>
          </a:p>
          <a:p>
            <a:r>
              <a:rPr lang="en-GB" dirty="0"/>
              <a:t>It did not matter that Jerusalem and Great Zimbabwe are 7000 km apart. This was superseded by the necessity to construct the belief that Africans were unable to build any civilisation of their own.</a:t>
            </a:r>
            <a:endParaRPr lang="en-GB" dirty="0">
              <a:cs typeface="Calibri"/>
            </a:endParaRPr>
          </a:p>
          <a:p>
            <a:r>
              <a:rPr lang="en-GB" dirty="0"/>
              <a:t>Africa is extremely diverse and often its cultural landmarks are the result of exchange and hybridization. But recent studies systematically reveal how previously undervalued native elements were foundational to stuff like Ethiopian architecture or Swahili culture.</a:t>
            </a:r>
            <a:endParaRPr lang="en-GB" dirty="0">
              <a:cs typeface="Calibri"/>
            </a:endParaRPr>
          </a:p>
        </p:txBody>
      </p:sp>
      <p:pic>
        <p:nvPicPr>
          <p:cNvPr id="5" name="Picture 4" descr="A bronze statue of a person&#10;&#10;Description automatically generated">
            <a:extLst>
              <a:ext uri="{FF2B5EF4-FFF2-40B4-BE49-F238E27FC236}">
                <a16:creationId xmlns:a16="http://schemas.microsoft.com/office/drawing/2014/main" id="{B5E4E3CF-BE4E-0DC9-4B34-4822B44E2B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03048" y="214604"/>
            <a:ext cx="2688952" cy="3429000"/>
          </a:xfrm>
          <a:prstGeom prst="rect">
            <a:avLst/>
          </a:prstGeom>
        </p:spPr>
      </p:pic>
    </p:spTree>
    <p:extLst>
      <p:ext uri="{BB962C8B-B14F-4D97-AF65-F5344CB8AC3E}">
        <p14:creationId xmlns:p14="http://schemas.microsoft.com/office/powerpoint/2010/main" val="29929763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n aerial view of a stone building&#10;&#10;Description automatically generated">
            <a:extLst>
              <a:ext uri="{FF2B5EF4-FFF2-40B4-BE49-F238E27FC236}">
                <a16:creationId xmlns:a16="http://schemas.microsoft.com/office/drawing/2014/main" id="{C27F2360-F523-F83E-49B2-2AE3D6A59CB4}"/>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7603" b="8143"/>
          <a:stretch/>
        </p:blipFill>
        <p:spPr>
          <a:xfrm>
            <a:off x="20" y="1282"/>
            <a:ext cx="12191980" cy="6856718"/>
          </a:xfrm>
          <a:prstGeom prst="rect">
            <a:avLst/>
          </a:prstGeom>
        </p:spPr>
      </p:pic>
    </p:spTree>
    <p:extLst>
      <p:ext uri="{BB962C8B-B14F-4D97-AF65-F5344CB8AC3E}">
        <p14:creationId xmlns:p14="http://schemas.microsoft.com/office/powerpoint/2010/main" val="32679979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4246E-8897-EA33-EC7B-99094C8BAAF2}"/>
              </a:ext>
            </a:extLst>
          </p:cNvPr>
          <p:cNvSpPr>
            <a:spLocks noGrp="1"/>
          </p:cNvSpPr>
          <p:nvPr>
            <p:ph type="title"/>
          </p:nvPr>
        </p:nvSpPr>
        <p:spPr>
          <a:xfrm>
            <a:off x="838200" y="225166"/>
            <a:ext cx="10515600" cy="1325563"/>
          </a:xfrm>
        </p:spPr>
        <p:txBody>
          <a:bodyPr/>
          <a:lstStyle/>
          <a:p>
            <a:r>
              <a:rPr lang="en-GB" dirty="0"/>
              <a:t>Terra Nullius</a:t>
            </a:r>
          </a:p>
        </p:txBody>
      </p:sp>
      <p:sp>
        <p:nvSpPr>
          <p:cNvPr id="3" name="Content Placeholder 2">
            <a:extLst>
              <a:ext uri="{FF2B5EF4-FFF2-40B4-BE49-F238E27FC236}">
                <a16:creationId xmlns:a16="http://schemas.microsoft.com/office/drawing/2014/main" id="{36556880-CBF2-1DCE-DE76-1BFAE10F9EA5}"/>
              </a:ext>
            </a:extLst>
          </p:cNvPr>
          <p:cNvSpPr>
            <a:spLocks noGrp="1"/>
          </p:cNvSpPr>
          <p:nvPr>
            <p:ph idx="1"/>
          </p:nvPr>
        </p:nvSpPr>
        <p:spPr>
          <a:xfrm>
            <a:off x="838200" y="1550729"/>
            <a:ext cx="10515600" cy="4794014"/>
          </a:xfrm>
        </p:spPr>
        <p:txBody>
          <a:bodyPr vert="horz" lIns="91440" tIns="45720" rIns="91440" bIns="45720" rtlCol="0" anchor="t">
            <a:normAutofit fontScale="92500" lnSpcReduction="20000"/>
          </a:bodyPr>
          <a:lstStyle/>
          <a:p>
            <a:r>
              <a:rPr lang="en-GB" dirty="0"/>
              <a:t>Another systematic trend of colonial knowledge production is the systematic underestimation of the ancientness of the settlement of colonised peoples on their land, or that there were there at all.</a:t>
            </a:r>
          </a:p>
          <a:p>
            <a:r>
              <a:rPr lang="en-GB" dirty="0"/>
              <a:t>The most prominent example is the claim that most of the Cape region was empty upon the arrival of Dutch settlers in 1652.</a:t>
            </a:r>
          </a:p>
          <a:p>
            <a:r>
              <a:rPr lang="en-GB" dirty="0"/>
              <a:t>Aside from </a:t>
            </a:r>
            <a:r>
              <a:rPr lang="en-GB" dirty="0" err="1"/>
              <a:t>archeological</a:t>
            </a:r>
            <a:r>
              <a:rPr lang="en-GB" dirty="0"/>
              <a:t> evidence left by both urban and pastoral societies in the region, the Cape region was strategic because local Khoekhoe communities provided supplies (fresh water and beef mainly) to European vessels </a:t>
            </a:r>
            <a:r>
              <a:rPr lang="en-GB" dirty="0" err="1"/>
              <a:t>en</a:t>
            </a:r>
            <a:r>
              <a:rPr lang="en-GB" dirty="0"/>
              <a:t> route to India.</a:t>
            </a:r>
          </a:p>
          <a:p>
            <a:r>
              <a:rPr lang="en-GB" dirty="0"/>
              <a:t>The region was valuable and heavily contested. The Europeans waged two wars against the </a:t>
            </a:r>
            <a:r>
              <a:rPr lang="en-GB" dirty="0" err="1"/>
              <a:t>Khoekhoen</a:t>
            </a:r>
            <a:r>
              <a:rPr lang="en-GB" dirty="0"/>
              <a:t> in the 17</a:t>
            </a:r>
            <a:r>
              <a:rPr lang="en-GB" baseline="30000" dirty="0"/>
              <a:t>th</a:t>
            </a:r>
            <a:r>
              <a:rPr lang="en-GB" dirty="0"/>
              <a:t> century, followed by nine wars against the neighbouring Xhosa Kingdom between 1779 and 1879.</a:t>
            </a:r>
          </a:p>
          <a:p>
            <a:r>
              <a:rPr lang="en-GB" dirty="0"/>
              <a:t>However, the idea that the region was empty was used as a justification for land distribution during the apartheid regime and is still touted by South African white supremacists today.</a:t>
            </a:r>
          </a:p>
          <a:p>
            <a:endParaRPr lang="en-GB" dirty="0"/>
          </a:p>
        </p:txBody>
      </p:sp>
    </p:spTree>
    <p:extLst>
      <p:ext uri="{BB962C8B-B14F-4D97-AF65-F5344CB8AC3E}">
        <p14:creationId xmlns:p14="http://schemas.microsoft.com/office/powerpoint/2010/main" val="3910172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map of south africa with different colored states&#10;&#10;Description automatically generated">
            <a:extLst>
              <a:ext uri="{FF2B5EF4-FFF2-40B4-BE49-F238E27FC236}">
                <a16:creationId xmlns:a16="http://schemas.microsoft.com/office/drawing/2014/main" id="{16E37DC8-3E9F-39E1-E552-8302BB0D0DD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88638" y="0"/>
            <a:ext cx="8412358" cy="6856071"/>
          </a:xfrm>
          <a:prstGeom prst="rect">
            <a:avLst/>
          </a:prstGeom>
        </p:spPr>
      </p:pic>
    </p:spTree>
    <p:extLst>
      <p:ext uri="{BB962C8B-B14F-4D97-AF65-F5344CB8AC3E}">
        <p14:creationId xmlns:p14="http://schemas.microsoft.com/office/powerpoint/2010/main" val="24733770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44BC9-3666-4991-C79E-BC31417FA39A}"/>
              </a:ext>
            </a:extLst>
          </p:cNvPr>
          <p:cNvSpPr>
            <a:spLocks noGrp="1"/>
          </p:cNvSpPr>
          <p:nvPr>
            <p:ph type="title"/>
          </p:nvPr>
        </p:nvSpPr>
        <p:spPr/>
        <p:txBody>
          <a:bodyPr/>
          <a:lstStyle/>
          <a:p>
            <a:r>
              <a:rPr lang="en-US" dirty="0">
                <a:cs typeface="Calibri Light"/>
              </a:rPr>
              <a:t>The </a:t>
            </a:r>
            <a:r>
              <a:rPr lang="en-US">
                <a:cs typeface="Calibri Light"/>
              </a:rPr>
              <a:t>colonial fiction of Africa</a:t>
            </a:r>
            <a:endParaRPr lang="en-US" dirty="0"/>
          </a:p>
        </p:txBody>
      </p:sp>
      <p:sp>
        <p:nvSpPr>
          <p:cNvPr id="3" name="Content Placeholder 2">
            <a:extLst>
              <a:ext uri="{FF2B5EF4-FFF2-40B4-BE49-F238E27FC236}">
                <a16:creationId xmlns:a16="http://schemas.microsoft.com/office/drawing/2014/main" id="{316F34A3-43A1-6FC7-C691-D60C0C48B4AC}"/>
              </a:ext>
            </a:extLst>
          </p:cNvPr>
          <p:cNvSpPr>
            <a:spLocks noGrp="1"/>
          </p:cNvSpPr>
          <p:nvPr>
            <p:ph idx="1"/>
          </p:nvPr>
        </p:nvSpPr>
        <p:spPr>
          <a:xfrm>
            <a:off x="838200" y="1691155"/>
            <a:ext cx="10515600" cy="4765955"/>
          </a:xfrm>
        </p:spPr>
        <p:txBody>
          <a:bodyPr vert="horz" lIns="91440" tIns="45720" rIns="91440" bIns="45720" rtlCol="0" anchor="t">
            <a:normAutofit/>
          </a:bodyPr>
          <a:lstStyle/>
          <a:p>
            <a:r>
              <a:rPr lang="en-US" dirty="0">
                <a:cs typeface="Calibri"/>
              </a:rPr>
              <a:t>Colonial knowledge production wasn't intended on creating adequate science for its own sake. It was motivated by a search for prestige, and the needs for tools to facilitate the implementation of colonial rule.</a:t>
            </a:r>
          </a:p>
          <a:p>
            <a:r>
              <a:rPr lang="en-US" dirty="0">
                <a:cs typeface="Calibri"/>
              </a:rPr>
              <a:t>It came with its own legacies inherited from the </a:t>
            </a:r>
            <a:r>
              <a:rPr lang="en-US" dirty="0" err="1">
                <a:cs typeface="Calibri"/>
              </a:rPr>
              <a:t>colonisation</a:t>
            </a:r>
            <a:r>
              <a:rPr lang="en-US" dirty="0">
                <a:cs typeface="Calibri"/>
              </a:rPr>
              <a:t> of the Americas, like that of the frontier ideology</a:t>
            </a:r>
            <a:r>
              <a:rPr lang="en-US">
                <a:cs typeface="Calibri"/>
              </a:rPr>
              <a:t>,</a:t>
            </a:r>
            <a:r>
              <a:rPr lang="en-US" dirty="0">
                <a:cs typeface="Calibri"/>
              </a:rPr>
              <a:t> the </a:t>
            </a:r>
            <a:r>
              <a:rPr lang="en-US">
                <a:cs typeface="Calibri"/>
              </a:rPr>
              <a:t>idea of a virgin continent, or the </a:t>
            </a:r>
            <a:r>
              <a:rPr lang="en-US" dirty="0">
                <a:cs typeface="Calibri"/>
              </a:rPr>
              <a:t>obsession with cannibalism</a:t>
            </a:r>
            <a:r>
              <a:rPr lang="en-US">
                <a:cs typeface="Calibri"/>
              </a:rPr>
              <a:t>.</a:t>
            </a:r>
            <a:endParaRPr lang="en-US" dirty="0">
              <a:cs typeface="Calibri"/>
            </a:endParaRPr>
          </a:p>
          <a:p>
            <a:r>
              <a:rPr lang="en-US" dirty="0">
                <a:cs typeface="Calibri"/>
              </a:rPr>
              <a:t>Through discourse and colonial science, Africa got turned into a vast land of immobility and chaos, ancient barbaric traditions but also recent history, in need of permanent external intervention. </a:t>
            </a:r>
          </a:p>
          <a:p>
            <a:r>
              <a:rPr lang="en-US" dirty="0">
                <a:cs typeface="Calibri"/>
              </a:rPr>
              <a:t>This popular image of Africa is obviously contradictory.</a:t>
            </a:r>
          </a:p>
        </p:txBody>
      </p:sp>
    </p:spTree>
    <p:extLst>
      <p:ext uri="{BB962C8B-B14F-4D97-AF65-F5344CB8AC3E}">
        <p14:creationId xmlns:p14="http://schemas.microsoft.com/office/powerpoint/2010/main" val="31211762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C6053-AA96-5A94-6455-102A0F2B7E61}"/>
              </a:ext>
            </a:extLst>
          </p:cNvPr>
          <p:cNvSpPr>
            <a:spLocks noGrp="1"/>
          </p:cNvSpPr>
          <p:nvPr>
            <p:ph type="title"/>
          </p:nvPr>
        </p:nvSpPr>
        <p:spPr/>
        <p:txBody>
          <a:bodyPr/>
          <a:lstStyle/>
          <a:p>
            <a:endParaRPr lang="en-GB"/>
          </a:p>
        </p:txBody>
      </p:sp>
      <p:pic>
        <p:nvPicPr>
          <p:cNvPr id="5" name="Content Placeholder 4" descr="A group of men fighting in a field&#10;&#10;Description automatically generated">
            <a:extLst>
              <a:ext uri="{FF2B5EF4-FFF2-40B4-BE49-F238E27FC236}">
                <a16:creationId xmlns:a16="http://schemas.microsoft.com/office/drawing/2014/main" id="{B5819C14-F9F4-F261-33EE-C3DC497E496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56667" y="0"/>
            <a:ext cx="10278665" cy="6852444"/>
          </a:xfrm>
        </p:spPr>
      </p:pic>
    </p:spTree>
    <p:extLst>
      <p:ext uri="{BB962C8B-B14F-4D97-AF65-F5344CB8AC3E}">
        <p14:creationId xmlns:p14="http://schemas.microsoft.com/office/powerpoint/2010/main" val="10917388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0FA99-4FB8-3C3B-EC5C-F6FED40C4DC0}"/>
              </a:ext>
            </a:extLst>
          </p:cNvPr>
          <p:cNvSpPr>
            <a:spLocks noGrp="1"/>
          </p:cNvSpPr>
          <p:nvPr>
            <p:ph type="title"/>
          </p:nvPr>
        </p:nvSpPr>
        <p:spPr/>
        <p:txBody>
          <a:bodyPr/>
          <a:lstStyle/>
          <a:p>
            <a:r>
              <a:rPr lang="en-GB" dirty="0"/>
              <a:t>The </a:t>
            </a:r>
            <a:r>
              <a:rPr lang="en-GB" dirty="0" err="1"/>
              <a:t>Afrocentrist</a:t>
            </a:r>
            <a:r>
              <a:rPr lang="en-GB" dirty="0"/>
              <a:t> counterattack</a:t>
            </a:r>
          </a:p>
        </p:txBody>
      </p:sp>
      <p:sp>
        <p:nvSpPr>
          <p:cNvPr id="3" name="Content Placeholder 2">
            <a:extLst>
              <a:ext uri="{FF2B5EF4-FFF2-40B4-BE49-F238E27FC236}">
                <a16:creationId xmlns:a16="http://schemas.microsoft.com/office/drawing/2014/main" id="{D7EB5340-F6AA-660F-DD5B-DDB653D8081F}"/>
              </a:ext>
            </a:extLst>
          </p:cNvPr>
          <p:cNvSpPr>
            <a:spLocks noGrp="1"/>
          </p:cNvSpPr>
          <p:nvPr>
            <p:ph idx="1"/>
          </p:nvPr>
        </p:nvSpPr>
        <p:spPr/>
        <p:txBody>
          <a:bodyPr vert="horz" lIns="91440" tIns="45720" rIns="91440" bIns="45720" rtlCol="0" anchor="t">
            <a:normAutofit lnSpcReduction="10000"/>
          </a:bodyPr>
          <a:lstStyle/>
          <a:p>
            <a:r>
              <a:rPr lang="en-GB">
                <a:cs typeface="Calibri"/>
              </a:rPr>
              <a:t>In the 19-20th centuries, </a:t>
            </a:r>
            <a:r>
              <a:rPr lang="en-GB" err="1">
                <a:cs typeface="Calibri"/>
              </a:rPr>
              <a:t>Afrodescendent</a:t>
            </a:r>
            <a:r>
              <a:rPr lang="en-GB">
                <a:cs typeface="Calibri"/>
              </a:rPr>
              <a:t> scholars in the Americas and Africa started to include a reappropriation of their history to their general projects for civil rights.</a:t>
            </a:r>
          </a:p>
          <a:p>
            <a:r>
              <a:rPr lang="en-GB">
                <a:cs typeface="Calibri"/>
              </a:rPr>
              <a:t>One of the key fronts in that project was the recentring of Ancient Egypt as an African civilisation, to mirror the symbolic position Ancient Greece holds in European imagination.</a:t>
            </a:r>
          </a:p>
          <a:p>
            <a:r>
              <a:rPr lang="en-GB">
                <a:cs typeface="Calibri"/>
              </a:rPr>
              <a:t>Though stimulating, that focus is a dead end: it is itself partially informed by Eurocentrism, takes attention away from lesser-known civilisations and is potentially essentialising.</a:t>
            </a:r>
          </a:p>
          <a:p>
            <a:r>
              <a:rPr lang="en-GB">
                <a:cs typeface="Calibri"/>
              </a:rPr>
              <a:t>It also drove a wedge between </a:t>
            </a:r>
            <a:r>
              <a:rPr lang="en-GB" err="1">
                <a:cs typeface="Calibri"/>
              </a:rPr>
              <a:t>Subsaharan</a:t>
            </a:r>
            <a:r>
              <a:rPr lang="en-GB">
                <a:cs typeface="Calibri"/>
              </a:rPr>
              <a:t> and North African historians.</a:t>
            </a:r>
          </a:p>
        </p:txBody>
      </p:sp>
    </p:spTree>
    <p:extLst>
      <p:ext uri="{BB962C8B-B14F-4D97-AF65-F5344CB8AC3E}">
        <p14:creationId xmlns:p14="http://schemas.microsoft.com/office/powerpoint/2010/main" val="21551614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ACB3E-FE95-8E87-83AC-8A37236D327A}"/>
              </a:ext>
            </a:extLst>
          </p:cNvPr>
          <p:cNvSpPr>
            <a:spLocks noGrp="1"/>
          </p:cNvSpPr>
          <p:nvPr>
            <p:ph type="title"/>
          </p:nvPr>
        </p:nvSpPr>
        <p:spPr/>
        <p:txBody>
          <a:bodyPr/>
          <a:lstStyle/>
          <a:p>
            <a:endParaRPr lang="en-GB"/>
          </a:p>
        </p:txBody>
      </p:sp>
      <p:pic>
        <p:nvPicPr>
          <p:cNvPr id="5" name="Content Placeholder 4" descr="A book cover with a picture of people&#10;&#10;Description automatically generated">
            <a:extLst>
              <a:ext uri="{FF2B5EF4-FFF2-40B4-BE49-F238E27FC236}">
                <a16:creationId xmlns:a16="http://schemas.microsoft.com/office/drawing/2014/main" id="{488A60D6-4400-8708-20E2-8538155FF64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93372" y="-11142"/>
            <a:ext cx="9405257" cy="6862900"/>
          </a:xfrm>
        </p:spPr>
      </p:pic>
    </p:spTree>
    <p:extLst>
      <p:ext uri="{BB962C8B-B14F-4D97-AF65-F5344CB8AC3E}">
        <p14:creationId xmlns:p14="http://schemas.microsoft.com/office/powerpoint/2010/main" val="37848937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CDE83-94F2-5E07-473D-638D25F5E8DB}"/>
              </a:ext>
            </a:extLst>
          </p:cNvPr>
          <p:cNvSpPr>
            <a:spLocks noGrp="1"/>
          </p:cNvSpPr>
          <p:nvPr>
            <p:ph type="title"/>
          </p:nvPr>
        </p:nvSpPr>
        <p:spPr/>
        <p:txBody>
          <a:bodyPr/>
          <a:lstStyle/>
          <a:p>
            <a:r>
              <a:rPr lang="en-GB" dirty="0"/>
              <a:t>Going beyond</a:t>
            </a:r>
          </a:p>
        </p:txBody>
      </p:sp>
      <p:sp>
        <p:nvSpPr>
          <p:cNvPr id="6" name="Content Placeholder 5">
            <a:extLst>
              <a:ext uri="{FF2B5EF4-FFF2-40B4-BE49-F238E27FC236}">
                <a16:creationId xmlns:a16="http://schemas.microsoft.com/office/drawing/2014/main" id="{6268E5C1-04BD-67E9-B2B5-EC7D0998FAD5}"/>
              </a:ext>
            </a:extLst>
          </p:cNvPr>
          <p:cNvSpPr>
            <a:spLocks noGrp="1"/>
          </p:cNvSpPr>
          <p:nvPr>
            <p:ph idx="1"/>
          </p:nvPr>
        </p:nvSpPr>
        <p:spPr>
          <a:xfrm>
            <a:off x="838200" y="1686542"/>
            <a:ext cx="9033588" cy="4656073"/>
          </a:xfrm>
        </p:spPr>
        <p:txBody>
          <a:bodyPr vert="horz" lIns="91440" tIns="45720" rIns="91440" bIns="45720" rtlCol="0" anchor="t">
            <a:normAutofit lnSpcReduction="10000"/>
          </a:bodyPr>
          <a:lstStyle/>
          <a:p>
            <a:r>
              <a:rPr lang="en-US" dirty="0">
                <a:cs typeface="Calibri"/>
              </a:rPr>
              <a:t>African studies has thus long been dominated by perspectives shaped by racism and contempt, and politically motivated by the need to enforce and maintain </a:t>
            </a:r>
            <a:r>
              <a:rPr lang="en-US" dirty="0" err="1">
                <a:cs typeface="Calibri"/>
              </a:rPr>
              <a:t>colonisation</a:t>
            </a:r>
            <a:r>
              <a:rPr lang="en-US" dirty="0">
                <a:cs typeface="Calibri"/>
              </a:rPr>
              <a:t>.</a:t>
            </a:r>
          </a:p>
          <a:p>
            <a:r>
              <a:rPr lang="en-US" dirty="0">
                <a:cs typeface="Calibri"/>
              </a:rPr>
              <a:t>The response hasn't been always adequate.</a:t>
            </a:r>
          </a:p>
          <a:p>
            <a:r>
              <a:rPr lang="en-US" dirty="0">
                <a:cs typeface="Calibri"/>
              </a:rPr>
              <a:t>This results in a field that has had to reinvent itself several times, and one where previous works have to be regarded with additional skepticism.</a:t>
            </a:r>
          </a:p>
          <a:p>
            <a:r>
              <a:rPr lang="en-US" dirty="0">
                <a:cs typeface="Calibri"/>
              </a:rPr>
              <a:t>Yet, African studies is still capable of producing valuable original work. Let us see what assets it can rely on to overcome this past.</a:t>
            </a:r>
          </a:p>
        </p:txBody>
      </p:sp>
      <p:pic>
        <p:nvPicPr>
          <p:cNvPr id="5" name="Picture 4" descr="A tall stone tower with a black background&#10;&#10;Description automatically generated">
            <a:extLst>
              <a:ext uri="{FF2B5EF4-FFF2-40B4-BE49-F238E27FC236}">
                <a16:creationId xmlns:a16="http://schemas.microsoft.com/office/drawing/2014/main" id="{3D104F93-9588-D31D-0A41-EC3F289220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28543" y="0"/>
            <a:ext cx="3638750" cy="6858000"/>
          </a:xfrm>
          <a:prstGeom prst="rect">
            <a:avLst/>
          </a:prstGeom>
        </p:spPr>
      </p:pic>
    </p:spTree>
    <p:extLst>
      <p:ext uri="{BB962C8B-B14F-4D97-AF65-F5344CB8AC3E}">
        <p14:creationId xmlns:p14="http://schemas.microsoft.com/office/powerpoint/2010/main" val="8849719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010A3-518D-6173-5A0E-8E61A09279BF}"/>
              </a:ext>
            </a:extLst>
          </p:cNvPr>
          <p:cNvSpPr>
            <a:spLocks noGrp="1"/>
          </p:cNvSpPr>
          <p:nvPr>
            <p:ph type="title"/>
          </p:nvPr>
        </p:nvSpPr>
        <p:spPr>
          <a:xfrm>
            <a:off x="838200" y="268345"/>
            <a:ext cx="10515600" cy="1325563"/>
          </a:xfrm>
        </p:spPr>
        <p:txBody>
          <a:bodyPr/>
          <a:lstStyle/>
          <a:p>
            <a:r>
              <a:rPr lang="en-US" dirty="0">
                <a:cs typeface="Calibri Light"/>
              </a:rPr>
              <a:t>Crossing perspectives</a:t>
            </a:r>
            <a:endParaRPr lang="en-US" dirty="0"/>
          </a:p>
        </p:txBody>
      </p:sp>
      <p:sp>
        <p:nvSpPr>
          <p:cNvPr id="3" name="Content Placeholder 2">
            <a:extLst>
              <a:ext uri="{FF2B5EF4-FFF2-40B4-BE49-F238E27FC236}">
                <a16:creationId xmlns:a16="http://schemas.microsoft.com/office/drawing/2014/main" id="{8172A178-8934-1550-6CF9-D77C5BB8B399}"/>
              </a:ext>
            </a:extLst>
          </p:cNvPr>
          <p:cNvSpPr>
            <a:spLocks noGrp="1"/>
          </p:cNvSpPr>
          <p:nvPr>
            <p:ph idx="1"/>
          </p:nvPr>
        </p:nvSpPr>
        <p:spPr>
          <a:xfrm>
            <a:off x="838200" y="1593908"/>
            <a:ext cx="10515600" cy="4583055"/>
          </a:xfrm>
        </p:spPr>
        <p:txBody>
          <a:bodyPr>
            <a:normAutofit lnSpcReduction="10000"/>
          </a:bodyPr>
          <a:lstStyle/>
          <a:p>
            <a:r>
              <a:rPr lang="en-US" dirty="0"/>
              <a:t>We often only get from the past what its ruling classes left us.</a:t>
            </a:r>
          </a:p>
          <a:p>
            <a:r>
              <a:rPr lang="en-US" dirty="0"/>
              <a:t>This often gives us a one-sided version of what a society is or was. </a:t>
            </a:r>
          </a:p>
          <a:p>
            <a:r>
              <a:rPr lang="en-US" dirty="0"/>
              <a:t>It might be useful to look into dissident voices or other perspectives.</a:t>
            </a:r>
          </a:p>
          <a:p>
            <a:r>
              <a:rPr lang="en-US" dirty="0"/>
              <a:t>Schools like the </a:t>
            </a:r>
            <a:r>
              <a:rPr lang="en-US" i="1" dirty="0"/>
              <a:t>Annales</a:t>
            </a:r>
            <a:r>
              <a:rPr lang="en-US" dirty="0"/>
              <a:t> in Francophone academia, and the Subaltern Studies in Anglophone academia have for example tried to bring the counter-balance our focus on dominant voices by, respectively, focusing on social-economic history or political minorities (race, ethnicity, class, gender, sexual orientation and identity)</a:t>
            </a:r>
          </a:p>
          <a:p>
            <a:r>
              <a:rPr lang="en-US" dirty="0"/>
              <a:t>The mainstream is often only that. And looking at contemporary critics, complementary alternative sources or subaltern perspectives offers a richer overview.</a:t>
            </a:r>
          </a:p>
          <a:p>
            <a:endParaRPr lang="en-US" dirty="0"/>
          </a:p>
        </p:txBody>
      </p:sp>
    </p:spTree>
    <p:extLst>
      <p:ext uri="{BB962C8B-B14F-4D97-AF65-F5344CB8AC3E}">
        <p14:creationId xmlns:p14="http://schemas.microsoft.com/office/powerpoint/2010/main" val="18497018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76A44-42F0-D386-CAED-E477FDB20B6F}"/>
              </a:ext>
            </a:extLst>
          </p:cNvPr>
          <p:cNvSpPr>
            <a:spLocks noGrp="1"/>
          </p:cNvSpPr>
          <p:nvPr>
            <p:ph type="title"/>
          </p:nvPr>
        </p:nvSpPr>
        <p:spPr/>
        <p:txBody>
          <a:bodyPr/>
          <a:lstStyle/>
          <a:p>
            <a:endParaRPr lang="en-GB"/>
          </a:p>
        </p:txBody>
      </p:sp>
      <p:pic>
        <p:nvPicPr>
          <p:cNvPr id="5" name="Content Placeholder 4" descr="An open book with a picture of a person&#10;&#10;Description automatically generated">
            <a:extLst>
              <a:ext uri="{FF2B5EF4-FFF2-40B4-BE49-F238E27FC236}">
                <a16:creationId xmlns:a16="http://schemas.microsoft.com/office/drawing/2014/main" id="{7AEAADC8-4F0E-9A93-CEE3-19441F424BF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69677" y="0"/>
            <a:ext cx="9652646" cy="6855036"/>
          </a:xfrm>
        </p:spPr>
      </p:pic>
    </p:spTree>
    <p:extLst>
      <p:ext uri="{BB962C8B-B14F-4D97-AF65-F5344CB8AC3E}">
        <p14:creationId xmlns:p14="http://schemas.microsoft.com/office/powerpoint/2010/main" val="15080087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962C6-5A2F-4CE7-C297-C856217C7104}"/>
              </a:ext>
            </a:extLst>
          </p:cNvPr>
          <p:cNvSpPr>
            <a:spLocks noGrp="1"/>
          </p:cNvSpPr>
          <p:nvPr>
            <p:ph type="title"/>
          </p:nvPr>
        </p:nvSpPr>
        <p:spPr/>
        <p:txBody>
          <a:bodyPr/>
          <a:lstStyle/>
          <a:p>
            <a:r>
              <a:rPr lang="en-GB" dirty="0" err="1"/>
              <a:t>Centering</a:t>
            </a:r>
            <a:r>
              <a:rPr lang="en-GB" dirty="0"/>
              <a:t> African sources</a:t>
            </a:r>
          </a:p>
        </p:txBody>
      </p:sp>
      <p:sp>
        <p:nvSpPr>
          <p:cNvPr id="3" name="Content Placeholder 2">
            <a:extLst>
              <a:ext uri="{FF2B5EF4-FFF2-40B4-BE49-F238E27FC236}">
                <a16:creationId xmlns:a16="http://schemas.microsoft.com/office/drawing/2014/main" id="{79CB4D49-1947-9B4D-20A0-03C096D46887}"/>
              </a:ext>
            </a:extLst>
          </p:cNvPr>
          <p:cNvSpPr>
            <a:spLocks noGrp="1"/>
          </p:cNvSpPr>
          <p:nvPr>
            <p:ph idx="1"/>
          </p:nvPr>
        </p:nvSpPr>
        <p:spPr/>
        <p:txBody>
          <a:bodyPr vert="horz" lIns="91440" tIns="45720" rIns="91440" bIns="45720" rtlCol="0" anchor="t">
            <a:normAutofit/>
          </a:bodyPr>
          <a:lstStyle/>
          <a:p>
            <a:r>
              <a:rPr lang="en-GB">
                <a:cs typeface="Calibri"/>
              </a:rPr>
              <a:t>Because many African societies were illiterate, it is often assumed that lack of sources is the main obstacle to researching African history.</a:t>
            </a:r>
          </a:p>
          <a:p>
            <a:r>
              <a:rPr lang="en-GB">
                <a:cs typeface="Calibri"/>
              </a:rPr>
              <a:t>It is only partially true. A variety of texts do exist, as Africa possessed many writing systems (from Ge'ez to Ajami) and centres of learning. From the 15th century onwards, illiterate rulers also often employed to European and Asian secretaries to conduct foreign relations.</a:t>
            </a:r>
          </a:p>
          <a:p>
            <a:r>
              <a:rPr lang="en-GB">
                <a:cs typeface="Calibri"/>
              </a:rPr>
              <a:t>And due to recent efforts in digitalisation, more sources are available than ever! It is now easier for laymen and researchers to access manuscripts by rulers, scientists and clerics of Africa's past.</a:t>
            </a:r>
            <a:endParaRPr lang="en-GB"/>
          </a:p>
        </p:txBody>
      </p:sp>
    </p:spTree>
    <p:extLst>
      <p:ext uri="{BB962C8B-B14F-4D97-AF65-F5344CB8AC3E}">
        <p14:creationId xmlns:p14="http://schemas.microsoft.com/office/powerpoint/2010/main" val="8655437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776A1-62E0-C0CB-F2E3-598385D03FDB}"/>
              </a:ext>
            </a:extLst>
          </p:cNvPr>
          <p:cNvSpPr>
            <a:spLocks noGrp="1"/>
          </p:cNvSpPr>
          <p:nvPr>
            <p:ph type="title"/>
          </p:nvPr>
        </p:nvSpPr>
        <p:spPr/>
        <p:txBody>
          <a:bodyPr/>
          <a:lstStyle/>
          <a:p>
            <a:endParaRPr lang="en-GB"/>
          </a:p>
        </p:txBody>
      </p:sp>
      <p:pic>
        <p:nvPicPr>
          <p:cNvPr id="5" name="Content Placeholder 4" descr="A stone carving of a person&#10;&#10;Description automatically generated">
            <a:extLst>
              <a:ext uri="{FF2B5EF4-FFF2-40B4-BE49-F238E27FC236}">
                <a16:creationId xmlns:a16="http://schemas.microsoft.com/office/drawing/2014/main" id="{1E7F89D9-93C8-993C-D6F5-C35BD82F3F3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63589" y="-1"/>
            <a:ext cx="3252025" cy="4547180"/>
          </a:xfrm>
        </p:spPr>
      </p:pic>
      <p:pic>
        <p:nvPicPr>
          <p:cNvPr id="7" name="Picture 6" descr="A close-up of a letter&#10;&#10;Description automatically generated">
            <a:extLst>
              <a:ext uri="{FF2B5EF4-FFF2-40B4-BE49-F238E27FC236}">
                <a16:creationId xmlns:a16="http://schemas.microsoft.com/office/drawing/2014/main" id="{6E1DD9B4-63C9-8DD1-B26D-616CEFA8C9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80312" y="0"/>
            <a:ext cx="4611688" cy="6858000"/>
          </a:xfrm>
          <a:prstGeom prst="rect">
            <a:avLst/>
          </a:prstGeom>
        </p:spPr>
      </p:pic>
      <p:pic>
        <p:nvPicPr>
          <p:cNvPr id="9" name="Picture 8" descr="An open book with a drawing of two men&#10;&#10;Description automatically generated">
            <a:extLst>
              <a:ext uri="{FF2B5EF4-FFF2-40B4-BE49-F238E27FC236}">
                <a16:creationId xmlns:a16="http://schemas.microsoft.com/office/drawing/2014/main" id="{4A10C4D5-4CF1-1728-271F-17AD2B380C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273" y="3429000"/>
            <a:ext cx="4571999" cy="3428999"/>
          </a:xfrm>
          <a:prstGeom prst="rect">
            <a:avLst/>
          </a:prstGeom>
        </p:spPr>
      </p:pic>
      <p:pic>
        <p:nvPicPr>
          <p:cNvPr id="11" name="Picture 10" descr="An open book with a map of the middle east&#10;&#10;Description automatically generated">
            <a:extLst>
              <a:ext uri="{FF2B5EF4-FFF2-40B4-BE49-F238E27FC236}">
                <a16:creationId xmlns:a16="http://schemas.microsoft.com/office/drawing/2014/main" id="{FB08F1A1-EA4A-9C89-82F0-53185F27775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797" y="-2"/>
            <a:ext cx="4525599" cy="3357937"/>
          </a:xfrm>
          <a:prstGeom prst="rect">
            <a:avLst/>
          </a:prstGeom>
        </p:spPr>
      </p:pic>
      <p:pic>
        <p:nvPicPr>
          <p:cNvPr id="13" name="Picture 12" descr="A close-up of a piece of wood&#10;&#10;Description automatically generated">
            <a:extLst>
              <a:ext uri="{FF2B5EF4-FFF2-40B4-BE49-F238E27FC236}">
                <a16:creationId xmlns:a16="http://schemas.microsoft.com/office/drawing/2014/main" id="{FB752B22-E468-A61A-EC8A-4CEF3B97D06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36497" y="4667250"/>
            <a:ext cx="2944556" cy="1825625"/>
          </a:xfrm>
          <a:prstGeom prst="rect">
            <a:avLst/>
          </a:prstGeom>
        </p:spPr>
      </p:pic>
    </p:spTree>
    <p:extLst>
      <p:ext uri="{BB962C8B-B14F-4D97-AF65-F5344CB8AC3E}">
        <p14:creationId xmlns:p14="http://schemas.microsoft.com/office/powerpoint/2010/main" val="26511897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23D81-0015-6AA1-5C9B-5F265946A6E5}"/>
              </a:ext>
            </a:extLst>
          </p:cNvPr>
          <p:cNvSpPr>
            <a:spLocks noGrp="1"/>
          </p:cNvSpPr>
          <p:nvPr>
            <p:ph type="title"/>
          </p:nvPr>
        </p:nvSpPr>
        <p:spPr/>
        <p:txBody>
          <a:bodyPr/>
          <a:lstStyle/>
          <a:p>
            <a:r>
              <a:rPr lang="en-US">
                <a:cs typeface="Calibri Light"/>
              </a:rPr>
              <a:t>Outside sources can't be discarded</a:t>
            </a:r>
          </a:p>
        </p:txBody>
      </p:sp>
      <p:sp>
        <p:nvSpPr>
          <p:cNvPr id="3" name="Content Placeholder 2">
            <a:extLst>
              <a:ext uri="{FF2B5EF4-FFF2-40B4-BE49-F238E27FC236}">
                <a16:creationId xmlns:a16="http://schemas.microsoft.com/office/drawing/2014/main" id="{308F4D66-4A7E-25DB-7550-4D820E39DD7E}"/>
              </a:ext>
            </a:extLst>
          </p:cNvPr>
          <p:cNvSpPr>
            <a:spLocks noGrp="1"/>
          </p:cNvSpPr>
          <p:nvPr>
            <p:ph idx="1"/>
          </p:nvPr>
        </p:nvSpPr>
        <p:spPr/>
        <p:txBody>
          <a:bodyPr vert="horz" lIns="91440" tIns="45720" rIns="91440" bIns="45720" rtlCol="0" anchor="t">
            <a:normAutofit lnSpcReduction="10000"/>
          </a:bodyPr>
          <a:lstStyle/>
          <a:p>
            <a:r>
              <a:rPr lang="en-US">
                <a:cs typeface="Calibri"/>
              </a:rPr>
              <a:t>Though local sources remain a must, they are often missing. Sources by outside observers are a historian's second best bet.</a:t>
            </a:r>
          </a:p>
          <a:p>
            <a:r>
              <a:rPr lang="en-US">
                <a:cs typeface="Calibri"/>
              </a:rPr>
              <a:t>There are also more of these than generally thought. Our best informants are Arab travelers, followed by European merchants, who would visit </a:t>
            </a:r>
            <a:r>
              <a:rPr lang="en-US" err="1">
                <a:cs typeface="Calibri"/>
              </a:rPr>
              <a:t>Subsaharan</a:t>
            </a:r>
            <a:r>
              <a:rPr lang="en-US">
                <a:cs typeface="Calibri"/>
              </a:rPr>
              <a:t> Africa as early as the late Middle Ages.</a:t>
            </a:r>
          </a:p>
          <a:p>
            <a:r>
              <a:rPr lang="en-US">
                <a:cs typeface="Calibri"/>
              </a:rPr>
              <a:t>Both slavers and abolitionists visited parts of Africa and documented it – for different purposes.</a:t>
            </a:r>
          </a:p>
          <a:p>
            <a:r>
              <a:rPr lang="en-US">
                <a:cs typeface="Calibri"/>
              </a:rPr>
              <a:t>Later accounts are often tainted by racism and colonial ideology.</a:t>
            </a:r>
          </a:p>
          <a:p>
            <a:r>
              <a:rPr lang="en-US">
                <a:cs typeface="Calibri"/>
              </a:rPr>
              <a:t>Critical analysis of the sources and cross-referencing remain the best tools.</a:t>
            </a:r>
          </a:p>
        </p:txBody>
      </p:sp>
    </p:spTree>
    <p:extLst>
      <p:ext uri="{BB962C8B-B14F-4D97-AF65-F5344CB8AC3E}">
        <p14:creationId xmlns:p14="http://schemas.microsoft.com/office/powerpoint/2010/main" val="20871764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8898E-9C4B-E250-48E3-E678F97A368E}"/>
              </a:ext>
            </a:extLst>
          </p:cNvPr>
          <p:cNvSpPr>
            <a:spLocks noGrp="1"/>
          </p:cNvSpPr>
          <p:nvPr>
            <p:ph type="title"/>
          </p:nvPr>
        </p:nvSpPr>
        <p:spPr/>
        <p:txBody>
          <a:bodyPr/>
          <a:lstStyle/>
          <a:p>
            <a:endParaRPr lang="en-GB"/>
          </a:p>
        </p:txBody>
      </p:sp>
      <p:pic>
        <p:nvPicPr>
          <p:cNvPr id="5" name="Content Placeholder 4" descr="A drawing of two people&#10;&#10;Description automatically generated">
            <a:extLst>
              <a:ext uri="{FF2B5EF4-FFF2-40B4-BE49-F238E27FC236}">
                <a16:creationId xmlns:a16="http://schemas.microsoft.com/office/drawing/2014/main" id="{D9F5A1C2-70F8-9E9B-5613-2F3BBE52336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3429000"/>
            <a:ext cx="4789105" cy="3429000"/>
          </a:xfrm>
        </p:spPr>
      </p:pic>
      <p:pic>
        <p:nvPicPr>
          <p:cNvPr id="9" name="Picture 8" descr="A group of men playing instruments&#10;&#10;Description automatically generated">
            <a:extLst>
              <a:ext uri="{FF2B5EF4-FFF2-40B4-BE49-F238E27FC236}">
                <a16:creationId xmlns:a16="http://schemas.microsoft.com/office/drawing/2014/main" id="{CD18ED55-E1C1-4E1E-2663-68643B26EF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6192" y="3429000"/>
            <a:ext cx="2357803" cy="1667331"/>
          </a:xfrm>
          <a:prstGeom prst="rect">
            <a:avLst/>
          </a:prstGeom>
        </p:spPr>
      </p:pic>
      <p:pic>
        <p:nvPicPr>
          <p:cNvPr id="11" name="Picture 10" descr="A group of men in traditional clothing&#10;&#10;Description automatically generated">
            <a:extLst>
              <a:ext uri="{FF2B5EF4-FFF2-40B4-BE49-F238E27FC236}">
                <a16:creationId xmlns:a16="http://schemas.microsoft.com/office/drawing/2014/main" id="{E26CB317-B935-B9BF-F7C5-11CB7CF3E6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0216" y="3235898"/>
            <a:ext cx="4961784" cy="3622102"/>
          </a:xfrm>
          <a:prstGeom prst="rect">
            <a:avLst/>
          </a:prstGeom>
        </p:spPr>
      </p:pic>
      <p:pic>
        <p:nvPicPr>
          <p:cNvPr id="13" name="Picture 12" descr="A white unicorn with a horn&#10;&#10;Description automatically generated">
            <a:extLst>
              <a:ext uri="{FF2B5EF4-FFF2-40B4-BE49-F238E27FC236}">
                <a16:creationId xmlns:a16="http://schemas.microsoft.com/office/drawing/2014/main" id="{B0648406-E1AA-0547-F247-9AE11850759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48115" y="0"/>
            <a:ext cx="4650105" cy="3235898"/>
          </a:xfrm>
          <a:prstGeom prst="rect">
            <a:avLst/>
          </a:prstGeom>
        </p:spPr>
      </p:pic>
      <p:pic>
        <p:nvPicPr>
          <p:cNvPr id="19" name="Picture 18" descr="A drawing of two people&#10;&#10;Description automatically generated">
            <a:extLst>
              <a:ext uri="{FF2B5EF4-FFF2-40B4-BE49-F238E27FC236}">
                <a16:creationId xmlns:a16="http://schemas.microsoft.com/office/drawing/2014/main" id="{68E44C48-842B-0E3C-CB98-44E3246472E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66192" y="5143500"/>
            <a:ext cx="2310396" cy="1647312"/>
          </a:xfrm>
          <a:prstGeom prst="rect">
            <a:avLst/>
          </a:prstGeom>
        </p:spPr>
      </p:pic>
      <p:pic>
        <p:nvPicPr>
          <p:cNvPr id="23" name="Picture 22" descr="A drawing of a person in a cradle&#10;&#10;Description automatically generated">
            <a:extLst>
              <a:ext uri="{FF2B5EF4-FFF2-40B4-BE49-F238E27FC236}">
                <a16:creationId xmlns:a16="http://schemas.microsoft.com/office/drawing/2014/main" id="{7D8DD7AE-9490-84D4-AB0D-77CBB2A833D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42734" y="1695527"/>
            <a:ext cx="2432167" cy="1686303"/>
          </a:xfrm>
          <a:prstGeom prst="rect">
            <a:avLst/>
          </a:prstGeom>
        </p:spPr>
      </p:pic>
      <p:pic>
        <p:nvPicPr>
          <p:cNvPr id="29" name="Picture 28" descr="A painting of two people&#10;&#10;Description automatically generated">
            <a:extLst>
              <a:ext uri="{FF2B5EF4-FFF2-40B4-BE49-F238E27FC236}">
                <a16:creationId xmlns:a16="http://schemas.microsoft.com/office/drawing/2014/main" id="{8CD6F851-DD03-A76F-5230-0486AD8F49B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4789"/>
            <a:ext cx="4789106" cy="3424211"/>
          </a:xfrm>
          <a:prstGeom prst="rect">
            <a:avLst/>
          </a:prstGeom>
        </p:spPr>
      </p:pic>
      <p:pic>
        <p:nvPicPr>
          <p:cNvPr id="31" name="Picture 30" descr="A painting of a group of people&#10;&#10;Description automatically generated">
            <a:extLst>
              <a:ext uri="{FF2B5EF4-FFF2-40B4-BE49-F238E27FC236}">
                <a16:creationId xmlns:a16="http://schemas.microsoft.com/office/drawing/2014/main" id="{6BA5FAAC-D3FC-CE93-0ACD-0D1EF4C8675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53101" y="-27072"/>
            <a:ext cx="2485798" cy="1675429"/>
          </a:xfrm>
          <a:prstGeom prst="rect">
            <a:avLst/>
          </a:prstGeom>
        </p:spPr>
      </p:pic>
    </p:spTree>
    <p:extLst>
      <p:ext uri="{BB962C8B-B14F-4D97-AF65-F5344CB8AC3E}">
        <p14:creationId xmlns:p14="http://schemas.microsoft.com/office/powerpoint/2010/main" val="13229788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0FC6A-DA69-D8A6-1B29-EFDC5DB2D62D}"/>
              </a:ext>
            </a:extLst>
          </p:cNvPr>
          <p:cNvSpPr>
            <a:spLocks noGrp="1"/>
          </p:cNvSpPr>
          <p:nvPr>
            <p:ph type="title"/>
          </p:nvPr>
        </p:nvSpPr>
        <p:spPr>
          <a:xfrm>
            <a:off x="595604" y="187061"/>
            <a:ext cx="10515600" cy="1325563"/>
          </a:xfrm>
        </p:spPr>
        <p:txBody>
          <a:bodyPr/>
          <a:lstStyle/>
          <a:p>
            <a:r>
              <a:rPr lang="en-GB" dirty="0"/>
              <a:t>Discarding false dichotomies</a:t>
            </a:r>
          </a:p>
        </p:txBody>
      </p:sp>
      <p:sp>
        <p:nvSpPr>
          <p:cNvPr id="3" name="Content Placeholder 2">
            <a:extLst>
              <a:ext uri="{FF2B5EF4-FFF2-40B4-BE49-F238E27FC236}">
                <a16:creationId xmlns:a16="http://schemas.microsoft.com/office/drawing/2014/main" id="{4887404E-C2EB-08C7-E907-CAF24AEBBC86}"/>
              </a:ext>
            </a:extLst>
          </p:cNvPr>
          <p:cNvSpPr>
            <a:spLocks noGrp="1"/>
          </p:cNvSpPr>
          <p:nvPr>
            <p:ph idx="1"/>
          </p:nvPr>
        </p:nvSpPr>
        <p:spPr>
          <a:xfrm>
            <a:off x="595604" y="1511559"/>
            <a:ext cx="6730954" cy="4879910"/>
          </a:xfrm>
        </p:spPr>
        <p:txBody>
          <a:bodyPr vert="horz" lIns="91440" tIns="45720" rIns="91440" bIns="45720" rtlCol="0" anchor="t">
            <a:normAutofit fontScale="92500" lnSpcReduction="20000"/>
          </a:bodyPr>
          <a:lstStyle/>
          <a:p>
            <a:r>
              <a:rPr lang="en-GB" dirty="0">
                <a:cs typeface="Calibri"/>
              </a:rPr>
              <a:t>A common fallacy tends to oppose ideas like Africa-Europe, modernity-tradition, coloniser-indigenous as binary oppositions when African history itself shows us how these realities are intertwined.</a:t>
            </a:r>
          </a:p>
          <a:p>
            <a:r>
              <a:rPr lang="en-GB" dirty="0">
                <a:cs typeface="Calibri"/>
              </a:rPr>
              <a:t>These concepts need to be systematically deconstructed and recontextualised. Our contemporary conceptions of race, identity, ethnicity are all recent constructs, and would have meant very different things to Africans of the past.</a:t>
            </a:r>
          </a:p>
          <a:p>
            <a:r>
              <a:rPr lang="en-GB" dirty="0">
                <a:cs typeface="Calibri"/>
              </a:rPr>
              <a:t>Examples of early Euro-African communities, gun warfare.</a:t>
            </a:r>
          </a:p>
          <a:p>
            <a:r>
              <a:rPr lang="en-GB" dirty="0">
                <a:cs typeface="Calibri"/>
              </a:rPr>
              <a:t>Transcribing that complexity is one of the cores of academic work. </a:t>
            </a:r>
          </a:p>
        </p:txBody>
      </p:sp>
      <p:pic>
        <p:nvPicPr>
          <p:cNvPr id="5" name="Picture 4" descr="A book cover with a statue of a person&#10;&#10;Description automatically generated">
            <a:extLst>
              <a:ext uri="{FF2B5EF4-FFF2-40B4-BE49-F238E27FC236}">
                <a16:creationId xmlns:a16="http://schemas.microsoft.com/office/drawing/2014/main" id="{5F987A11-1294-9EF5-5A29-6CA3A8BE1B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15804" y="3365520"/>
            <a:ext cx="2179308" cy="3492480"/>
          </a:xfrm>
          <a:prstGeom prst="rect">
            <a:avLst/>
          </a:prstGeom>
        </p:spPr>
      </p:pic>
      <p:pic>
        <p:nvPicPr>
          <p:cNvPr id="9" name="Picture 8" descr="A white cover with black text&#10;&#10;Description automatically generated">
            <a:extLst>
              <a:ext uri="{FF2B5EF4-FFF2-40B4-BE49-F238E27FC236}">
                <a16:creationId xmlns:a16="http://schemas.microsoft.com/office/drawing/2014/main" id="{BBCCBB16-07DE-4363-9D8E-5B5185EF1E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4588" y="0"/>
            <a:ext cx="2777412" cy="3296270"/>
          </a:xfrm>
          <a:prstGeom prst="rect">
            <a:avLst/>
          </a:prstGeom>
        </p:spPr>
      </p:pic>
      <p:pic>
        <p:nvPicPr>
          <p:cNvPr id="7" name="Picture 6" descr="A book cover with a black and white image of a person's face&#10;&#10;Description automatically generated">
            <a:extLst>
              <a:ext uri="{FF2B5EF4-FFF2-40B4-BE49-F238E27FC236}">
                <a16:creationId xmlns:a16="http://schemas.microsoft.com/office/drawing/2014/main" id="{083CE124-04D9-9B98-BA12-D27F792B6D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82036" y="3383806"/>
            <a:ext cx="2245937" cy="3455907"/>
          </a:xfrm>
          <a:prstGeom prst="rect">
            <a:avLst/>
          </a:prstGeom>
        </p:spPr>
      </p:pic>
      <p:pic>
        <p:nvPicPr>
          <p:cNvPr id="11" name="Picture 10" descr="A book cover of a person wearing a traditional dress&#10;&#10;Description automatically generated">
            <a:extLst>
              <a:ext uri="{FF2B5EF4-FFF2-40B4-BE49-F238E27FC236}">
                <a16:creationId xmlns:a16="http://schemas.microsoft.com/office/drawing/2014/main" id="{1DB87C8F-5199-EFE2-76BC-0BA1932BCBD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82035" y="12139"/>
            <a:ext cx="2245937" cy="3353381"/>
          </a:xfrm>
          <a:prstGeom prst="rect">
            <a:avLst/>
          </a:prstGeom>
        </p:spPr>
      </p:pic>
    </p:spTree>
    <p:extLst>
      <p:ext uri="{BB962C8B-B14F-4D97-AF65-F5344CB8AC3E}">
        <p14:creationId xmlns:p14="http://schemas.microsoft.com/office/powerpoint/2010/main" val="8922629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close up of a carved object&#10;&#10;Description automatically generated">
            <a:extLst>
              <a:ext uri="{FF2B5EF4-FFF2-40B4-BE49-F238E27FC236}">
                <a16:creationId xmlns:a16="http://schemas.microsoft.com/office/drawing/2014/main" id="{FBA7E8B8-350B-3D61-039B-C031711C7579}"/>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6699" r="9730"/>
          <a:stretch/>
        </p:blipFill>
        <p:spPr>
          <a:xfrm>
            <a:off x="20" y="1282"/>
            <a:ext cx="12191980" cy="6856718"/>
          </a:xfrm>
          <a:prstGeom prst="rect">
            <a:avLst/>
          </a:prstGeom>
        </p:spPr>
      </p:pic>
    </p:spTree>
    <p:extLst>
      <p:ext uri="{BB962C8B-B14F-4D97-AF65-F5344CB8AC3E}">
        <p14:creationId xmlns:p14="http://schemas.microsoft.com/office/powerpoint/2010/main" val="1188621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EBEA1-0047-2CCE-FC51-A60BD7ECABEC}"/>
              </a:ext>
            </a:extLst>
          </p:cNvPr>
          <p:cNvSpPr>
            <a:spLocks noGrp="1"/>
          </p:cNvSpPr>
          <p:nvPr>
            <p:ph type="title"/>
          </p:nvPr>
        </p:nvSpPr>
        <p:spPr/>
        <p:txBody>
          <a:bodyPr/>
          <a:lstStyle/>
          <a:p>
            <a:r>
              <a:rPr lang="en-GB" dirty="0"/>
              <a:t>Reconnecting Africa</a:t>
            </a:r>
          </a:p>
        </p:txBody>
      </p:sp>
      <p:sp>
        <p:nvSpPr>
          <p:cNvPr id="3" name="Content Placeholder 2">
            <a:extLst>
              <a:ext uri="{FF2B5EF4-FFF2-40B4-BE49-F238E27FC236}">
                <a16:creationId xmlns:a16="http://schemas.microsoft.com/office/drawing/2014/main" id="{7FF5DF28-A0E2-CB60-DEE5-6105B799567C}"/>
              </a:ext>
            </a:extLst>
          </p:cNvPr>
          <p:cNvSpPr>
            <a:spLocks noGrp="1"/>
          </p:cNvSpPr>
          <p:nvPr>
            <p:ph idx="1"/>
          </p:nvPr>
        </p:nvSpPr>
        <p:spPr>
          <a:xfrm>
            <a:off x="838200" y="1825625"/>
            <a:ext cx="8716347" cy="4351338"/>
          </a:xfrm>
        </p:spPr>
        <p:txBody>
          <a:bodyPr vert="horz" lIns="91440" tIns="45720" rIns="91440" bIns="45720" rtlCol="0" anchor="t">
            <a:normAutofit/>
          </a:bodyPr>
          <a:lstStyle/>
          <a:p>
            <a:r>
              <a:rPr lang="en-GB" dirty="0">
                <a:cs typeface="Calibri"/>
              </a:rPr>
              <a:t>The African continent wasn't isolated.</a:t>
            </a:r>
          </a:p>
          <a:p>
            <a:r>
              <a:rPr lang="en-GB" dirty="0">
                <a:cs typeface="Calibri"/>
              </a:rPr>
              <a:t>Both materially and intellectually, Africa widely exchanged with Asia through the Indian ocean world system, with Europe through the Mediterranean and later with the Americas through the Atlantic.</a:t>
            </a:r>
          </a:p>
          <a:p>
            <a:r>
              <a:rPr lang="en-GB" dirty="0">
                <a:cs typeface="Calibri"/>
              </a:rPr>
              <a:t>These exchanges sometimes had dramatic ripple effects, like for example the Columbian Exchange.</a:t>
            </a:r>
          </a:p>
          <a:p>
            <a:r>
              <a:rPr lang="en-GB" dirty="0">
                <a:cs typeface="Calibri"/>
              </a:rPr>
              <a:t>Taking stock of it can lead to a better appreciation of Africa’s and Africans’ place in the world, but also of what makes the </a:t>
            </a:r>
            <a:r>
              <a:rPr lang="en-GB">
                <a:cs typeface="Calibri"/>
              </a:rPr>
              <a:t>continent unique.</a:t>
            </a:r>
            <a:endParaRPr lang="en-GB" dirty="0">
              <a:cs typeface="Calibri"/>
            </a:endParaRPr>
          </a:p>
        </p:txBody>
      </p:sp>
      <p:pic>
        <p:nvPicPr>
          <p:cNvPr id="5" name="Picture 4" descr="A book cover with a person and a child&#10;&#10;Description automatically generated">
            <a:extLst>
              <a:ext uri="{FF2B5EF4-FFF2-40B4-BE49-F238E27FC236}">
                <a16:creationId xmlns:a16="http://schemas.microsoft.com/office/drawing/2014/main" id="{897403F9-3CDF-00A0-5193-3C24FB3955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53127" y="3303037"/>
            <a:ext cx="2220686" cy="3432282"/>
          </a:xfrm>
          <a:prstGeom prst="rect">
            <a:avLst/>
          </a:prstGeom>
        </p:spPr>
      </p:pic>
      <p:pic>
        <p:nvPicPr>
          <p:cNvPr id="7" name="Picture 6" descr="A book cover with a picture of a person&#10;&#10;Description automatically generated">
            <a:extLst>
              <a:ext uri="{FF2B5EF4-FFF2-40B4-BE49-F238E27FC236}">
                <a16:creationId xmlns:a16="http://schemas.microsoft.com/office/drawing/2014/main" id="{C1D6E0DD-A483-E241-03B6-D636D1734BA3}"/>
              </a:ext>
            </a:extLst>
          </p:cNvPr>
          <p:cNvPicPr>
            <a:picLocks noChangeAspect="1"/>
          </p:cNvPicPr>
          <p:nvPr/>
        </p:nvPicPr>
        <p:blipFill rotWithShape="1">
          <a:blip r:embed="rId3">
            <a:extLst>
              <a:ext uri="{28A0092B-C50C-407E-A947-70E740481C1C}">
                <a14:useLocalDpi xmlns:a14="http://schemas.microsoft.com/office/drawing/2010/main" val="0"/>
              </a:ext>
            </a:extLst>
          </a:blip>
          <a:srcRect l="2861" r="4909" b="1701"/>
          <a:stretch/>
        </p:blipFill>
        <p:spPr>
          <a:xfrm>
            <a:off x="9853127" y="0"/>
            <a:ext cx="2220686" cy="3303037"/>
          </a:xfrm>
          <a:prstGeom prst="rect">
            <a:avLst/>
          </a:prstGeom>
        </p:spPr>
      </p:pic>
    </p:spTree>
    <p:extLst>
      <p:ext uri="{BB962C8B-B14F-4D97-AF65-F5344CB8AC3E}">
        <p14:creationId xmlns:p14="http://schemas.microsoft.com/office/powerpoint/2010/main" val="37976334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B4941-9BEA-ABE6-4574-DEEAABE9977E}"/>
              </a:ext>
            </a:extLst>
          </p:cNvPr>
          <p:cNvSpPr>
            <a:spLocks noGrp="1"/>
          </p:cNvSpPr>
          <p:nvPr>
            <p:ph type="title"/>
          </p:nvPr>
        </p:nvSpPr>
        <p:spPr/>
        <p:txBody>
          <a:bodyPr/>
          <a:lstStyle/>
          <a:p>
            <a:endParaRPr lang="en-GB"/>
          </a:p>
        </p:txBody>
      </p:sp>
      <p:pic>
        <p:nvPicPr>
          <p:cNvPr id="5" name="Content Placeholder 4" descr="A painting of a ship in the ocean&#10;&#10;Description automatically generated">
            <a:extLst>
              <a:ext uri="{FF2B5EF4-FFF2-40B4-BE49-F238E27FC236}">
                <a16:creationId xmlns:a16="http://schemas.microsoft.com/office/drawing/2014/main" id="{B8B72391-ED0C-47A9-13D3-0231EBB67BA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76261" y="-1"/>
            <a:ext cx="15868261" cy="6872941"/>
          </a:xfrm>
        </p:spPr>
      </p:pic>
    </p:spTree>
    <p:extLst>
      <p:ext uri="{BB962C8B-B14F-4D97-AF65-F5344CB8AC3E}">
        <p14:creationId xmlns:p14="http://schemas.microsoft.com/office/powerpoint/2010/main" val="40056920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BAEC9-4F61-2C30-F16B-D1315D34E8AA}"/>
              </a:ext>
            </a:extLst>
          </p:cNvPr>
          <p:cNvSpPr>
            <a:spLocks noGrp="1"/>
          </p:cNvSpPr>
          <p:nvPr>
            <p:ph type="title"/>
          </p:nvPr>
        </p:nvSpPr>
        <p:spPr/>
        <p:txBody>
          <a:bodyPr/>
          <a:lstStyle/>
          <a:p>
            <a:r>
              <a:rPr lang="en-GB" dirty="0"/>
              <a:t>Interdisciplinarity is the key</a:t>
            </a:r>
          </a:p>
        </p:txBody>
      </p:sp>
      <p:sp>
        <p:nvSpPr>
          <p:cNvPr id="3" name="Content Placeholder 2">
            <a:extLst>
              <a:ext uri="{FF2B5EF4-FFF2-40B4-BE49-F238E27FC236}">
                <a16:creationId xmlns:a16="http://schemas.microsoft.com/office/drawing/2014/main" id="{0DEF44D0-C95F-5BD6-D317-73FB6EDF76A8}"/>
              </a:ext>
            </a:extLst>
          </p:cNvPr>
          <p:cNvSpPr>
            <a:spLocks noGrp="1"/>
          </p:cNvSpPr>
          <p:nvPr>
            <p:ph idx="1"/>
          </p:nvPr>
        </p:nvSpPr>
        <p:spPr>
          <a:xfrm>
            <a:off x="838200" y="1825625"/>
            <a:ext cx="8753669" cy="4556514"/>
          </a:xfrm>
        </p:spPr>
        <p:txBody>
          <a:bodyPr vert="horz" lIns="91440" tIns="45720" rIns="91440" bIns="45720" rtlCol="0" anchor="t">
            <a:normAutofit/>
          </a:bodyPr>
          <a:lstStyle/>
          <a:p>
            <a:r>
              <a:rPr lang="en-GB" dirty="0">
                <a:cs typeface="Calibri"/>
              </a:rPr>
              <a:t>Though overstated, the rarity of sources is a reality in many regions of Africa.</a:t>
            </a:r>
          </a:p>
          <a:p>
            <a:r>
              <a:rPr lang="en-GB" dirty="0">
                <a:cs typeface="Calibri"/>
              </a:rPr>
              <a:t>This can be mitigated by cooperating across fields. In African studies, synergies between Anthropology, History, </a:t>
            </a:r>
            <a:r>
              <a:rPr lang="en-GB" dirty="0" err="1">
                <a:cs typeface="Calibri"/>
              </a:rPr>
              <a:t>Archeology</a:t>
            </a:r>
            <a:r>
              <a:rPr lang="en-GB" dirty="0">
                <a:cs typeface="Calibri"/>
              </a:rPr>
              <a:t>... have always been fruitful.</a:t>
            </a:r>
          </a:p>
          <a:p>
            <a:r>
              <a:rPr lang="en-GB" dirty="0">
                <a:cs typeface="Calibri"/>
              </a:rPr>
              <a:t>In areas where doing research long proved difficult, new technologies (from genomics to satellite imagery) can help overcome methodological limitations.</a:t>
            </a:r>
          </a:p>
          <a:p>
            <a:r>
              <a:rPr lang="en-GB" dirty="0">
                <a:cs typeface="Calibri"/>
              </a:rPr>
              <a:t>Interdisciplinarity isn’t a panacea though, as all of these disciplines have their own colonial baggage.</a:t>
            </a:r>
          </a:p>
        </p:txBody>
      </p:sp>
      <p:pic>
        <p:nvPicPr>
          <p:cNvPr id="5" name="Picture 4" descr="An ancient pipe and an arrow&#10;&#10;Description automatically generated">
            <a:extLst>
              <a:ext uri="{FF2B5EF4-FFF2-40B4-BE49-F238E27FC236}">
                <a16:creationId xmlns:a16="http://schemas.microsoft.com/office/drawing/2014/main" id="{5D59B79D-45D0-FB41-16CD-B0726874B3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9108" y="0"/>
            <a:ext cx="2282891" cy="3197327"/>
          </a:xfrm>
          <a:prstGeom prst="rect">
            <a:avLst/>
          </a:prstGeom>
        </p:spPr>
      </p:pic>
      <p:pic>
        <p:nvPicPr>
          <p:cNvPr id="7" name="Picture 6" descr="A book cover of a golden bull&#10;&#10;Description automatically generated">
            <a:extLst>
              <a:ext uri="{FF2B5EF4-FFF2-40B4-BE49-F238E27FC236}">
                <a16:creationId xmlns:a16="http://schemas.microsoft.com/office/drawing/2014/main" id="{1C5F8BFB-BEA3-19F1-9F28-CC0BE1BDC1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9110" y="3302096"/>
            <a:ext cx="2282890" cy="3555904"/>
          </a:xfrm>
          <a:prstGeom prst="rect">
            <a:avLst/>
          </a:prstGeom>
        </p:spPr>
      </p:pic>
    </p:spTree>
    <p:extLst>
      <p:ext uri="{BB962C8B-B14F-4D97-AF65-F5344CB8AC3E}">
        <p14:creationId xmlns:p14="http://schemas.microsoft.com/office/powerpoint/2010/main" val="9589850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group of people watching a person pushing a rock&#10;&#10;Description automatically generated">
            <a:extLst>
              <a:ext uri="{FF2B5EF4-FFF2-40B4-BE49-F238E27FC236}">
                <a16:creationId xmlns:a16="http://schemas.microsoft.com/office/drawing/2014/main" id="{770CB628-8F65-56C8-366F-0A36A300C96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5491" b="1191"/>
          <a:stretch/>
        </p:blipFill>
        <p:spPr>
          <a:xfrm>
            <a:off x="20" y="1282"/>
            <a:ext cx="12191980" cy="6856718"/>
          </a:xfrm>
          <a:prstGeom prst="rect">
            <a:avLst/>
          </a:prstGeom>
        </p:spPr>
      </p:pic>
    </p:spTree>
    <p:extLst>
      <p:ext uri="{BB962C8B-B14F-4D97-AF65-F5344CB8AC3E}">
        <p14:creationId xmlns:p14="http://schemas.microsoft.com/office/powerpoint/2010/main" val="1316772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91A92-82D9-AD19-261C-704F66443DCC}"/>
              </a:ext>
            </a:extLst>
          </p:cNvPr>
          <p:cNvSpPr>
            <a:spLocks noGrp="1"/>
          </p:cNvSpPr>
          <p:nvPr>
            <p:ph type="title"/>
          </p:nvPr>
        </p:nvSpPr>
        <p:spPr/>
        <p:txBody>
          <a:bodyPr/>
          <a:lstStyle/>
          <a:p>
            <a:r>
              <a:rPr lang="en-US" dirty="0">
                <a:cs typeface="Calibri Light"/>
              </a:rPr>
              <a:t>Will methods save you?</a:t>
            </a:r>
          </a:p>
        </p:txBody>
      </p:sp>
      <p:sp>
        <p:nvSpPr>
          <p:cNvPr id="3" name="Content Placeholder 2">
            <a:extLst>
              <a:ext uri="{FF2B5EF4-FFF2-40B4-BE49-F238E27FC236}">
                <a16:creationId xmlns:a16="http://schemas.microsoft.com/office/drawing/2014/main" id="{D1C2AC4D-669D-FCB0-9594-317E1F3B44F3}"/>
              </a:ext>
            </a:extLst>
          </p:cNvPr>
          <p:cNvSpPr>
            <a:spLocks noGrp="1"/>
          </p:cNvSpPr>
          <p:nvPr>
            <p:ph idx="1"/>
          </p:nvPr>
        </p:nvSpPr>
        <p:spPr>
          <a:xfrm>
            <a:off x="838201" y="1825625"/>
            <a:ext cx="7176796" cy="4351338"/>
          </a:xfrm>
        </p:spPr>
        <p:txBody>
          <a:bodyPr>
            <a:normAutofit fontScale="92500" lnSpcReduction="10000"/>
          </a:bodyPr>
          <a:lstStyle/>
          <a:p>
            <a:r>
              <a:rPr lang="en-US" dirty="0"/>
              <a:t>Methods aren’t always neutral.</a:t>
            </a:r>
          </a:p>
          <a:p>
            <a:r>
              <a:rPr lang="en-US" dirty="0"/>
              <a:t>However, a solid methodology is always a plus. Being transparent about it can also help the reader identify biases and shortcomings without diminishing the validity of your work.</a:t>
            </a:r>
          </a:p>
          <a:p>
            <a:r>
              <a:rPr lang="en-US" dirty="0"/>
              <a:t>Controversy about </a:t>
            </a:r>
            <a:r>
              <a:rPr lang="en-US" i="1" dirty="0"/>
              <a:t>Coming of Age in Samoa</a:t>
            </a:r>
            <a:r>
              <a:rPr lang="en-US" dirty="0"/>
              <a:t>, the 1928 book by star anthropologist Margaret Mead under the supervision of Franz Boas. Mead’s racist biases exposed by the quality of her own fieldwork.</a:t>
            </a:r>
          </a:p>
          <a:p>
            <a:r>
              <a:rPr lang="en-US" dirty="0"/>
              <a:t>Do not be afraid to take some inspiration from decolonial methodologies.</a:t>
            </a:r>
          </a:p>
        </p:txBody>
      </p:sp>
      <p:pic>
        <p:nvPicPr>
          <p:cNvPr id="5" name="Picture 4" descr="A book cover with text and a picture&#10;&#10;Description automatically generated with medium confidence">
            <a:extLst>
              <a:ext uri="{FF2B5EF4-FFF2-40B4-BE49-F238E27FC236}">
                <a16:creationId xmlns:a16="http://schemas.microsoft.com/office/drawing/2014/main" id="{5C3FD4FD-8C41-CDA1-A609-78143FB418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45625" y="0"/>
            <a:ext cx="4046376" cy="6877724"/>
          </a:xfrm>
          <a:prstGeom prst="rect">
            <a:avLst/>
          </a:prstGeom>
        </p:spPr>
      </p:pic>
    </p:spTree>
    <p:extLst>
      <p:ext uri="{BB962C8B-B14F-4D97-AF65-F5344CB8AC3E}">
        <p14:creationId xmlns:p14="http://schemas.microsoft.com/office/powerpoint/2010/main" val="31256782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3BE91-5C48-E1DF-47CD-CFDD77947CDE}"/>
              </a:ext>
            </a:extLst>
          </p:cNvPr>
          <p:cNvSpPr>
            <a:spLocks noGrp="1"/>
          </p:cNvSpPr>
          <p:nvPr>
            <p:ph type="title"/>
          </p:nvPr>
        </p:nvSpPr>
        <p:spPr/>
        <p:txBody>
          <a:bodyPr/>
          <a:lstStyle/>
          <a:p>
            <a:endParaRPr lang="en-GB"/>
          </a:p>
        </p:txBody>
      </p:sp>
      <p:pic>
        <p:nvPicPr>
          <p:cNvPr id="7" name="Picture 6" descr="A group of people in a circle&#10;&#10;Description automatically generated">
            <a:extLst>
              <a:ext uri="{FF2B5EF4-FFF2-40B4-BE49-F238E27FC236}">
                <a16:creationId xmlns:a16="http://schemas.microsoft.com/office/drawing/2014/main" id="{E0990E7B-B61F-B2A4-A0CC-BE61B12E84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4162" y="-5675"/>
            <a:ext cx="5561838" cy="6858000"/>
          </a:xfrm>
          <a:prstGeom prst="rect">
            <a:avLst/>
          </a:prstGeom>
        </p:spPr>
      </p:pic>
      <p:pic>
        <p:nvPicPr>
          <p:cNvPr id="11" name="Content Placeholder 10" descr="A book cover with colorful dots&#10;&#10;Description automatically generated">
            <a:extLst>
              <a:ext uri="{FF2B5EF4-FFF2-40B4-BE49-F238E27FC236}">
                <a16:creationId xmlns:a16="http://schemas.microsoft.com/office/drawing/2014/main" id="{72DE81FC-CAD6-FD5A-CC35-BC47EADFA48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036837" y="-5675"/>
            <a:ext cx="4316963" cy="6852325"/>
          </a:xfrm>
        </p:spPr>
      </p:pic>
    </p:spTree>
    <p:extLst>
      <p:ext uri="{BB962C8B-B14F-4D97-AF65-F5344CB8AC3E}">
        <p14:creationId xmlns:p14="http://schemas.microsoft.com/office/powerpoint/2010/main" val="7468946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91304-A726-4801-5534-030D42035FD4}"/>
              </a:ext>
            </a:extLst>
          </p:cNvPr>
          <p:cNvSpPr>
            <a:spLocks noGrp="1"/>
          </p:cNvSpPr>
          <p:nvPr>
            <p:ph type="title"/>
          </p:nvPr>
        </p:nvSpPr>
        <p:spPr/>
        <p:txBody>
          <a:bodyPr/>
          <a:lstStyle/>
          <a:p>
            <a:r>
              <a:rPr lang="en-GB" dirty="0"/>
              <a:t>The colonial horizon</a:t>
            </a:r>
          </a:p>
        </p:txBody>
      </p:sp>
      <p:sp>
        <p:nvSpPr>
          <p:cNvPr id="3" name="Content Placeholder 2">
            <a:extLst>
              <a:ext uri="{FF2B5EF4-FFF2-40B4-BE49-F238E27FC236}">
                <a16:creationId xmlns:a16="http://schemas.microsoft.com/office/drawing/2014/main" id="{59A8A38C-FA07-2090-05F4-759D61F27821}"/>
              </a:ext>
            </a:extLst>
          </p:cNvPr>
          <p:cNvSpPr>
            <a:spLocks noGrp="1"/>
          </p:cNvSpPr>
          <p:nvPr>
            <p:ph idx="1"/>
          </p:nvPr>
        </p:nvSpPr>
        <p:spPr>
          <a:xfrm>
            <a:off x="838200" y="1726234"/>
            <a:ext cx="10515600" cy="4450729"/>
          </a:xfrm>
        </p:spPr>
        <p:txBody>
          <a:bodyPr vert="horz" lIns="91440" tIns="45720" rIns="91440" bIns="45720" rtlCol="0" anchor="t">
            <a:normAutofit fontScale="92500"/>
          </a:bodyPr>
          <a:lstStyle/>
          <a:p>
            <a:r>
              <a:rPr lang="en-GB">
                <a:cs typeface="Calibri"/>
              </a:rPr>
              <a:t>The best assets African studies can count on is Africans themselves.</a:t>
            </a:r>
          </a:p>
          <a:p>
            <a:r>
              <a:rPr lang="en-GB">
                <a:cs typeface="Calibri"/>
              </a:rPr>
              <a:t>However, despite their intimate insights, linguistic advantages and relative lack of bias, Africans are a proportionally underrepresented in the field.</a:t>
            </a:r>
          </a:p>
          <a:p>
            <a:r>
              <a:rPr lang="en-GB">
                <a:cs typeface="Calibri"/>
              </a:rPr>
              <a:t>Most institutions and funding remain located in First World countries. They are sometimes they direct successors of colonial institutes.</a:t>
            </a:r>
          </a:p>
          <a:p>
            <a:r>
              <a:rPr lang="en-GB">
                <a:cs typeface="Calibri"/>
              </a:rPr>
              <a:t>As a direct result of colonisation, African states have lower state capacity and budgets. African scholars who can secure funding often do so through European or North American institutions.</a:t>
            </a:r>
          </a:p>
          <a:p>
            <a:r>
              <a:rPr lang="en-GB">
                <a:cs typeface="Calibri"/>
              </a:rPr>
              <a:t>Still not all bleak: some prominent African studies centres on the continent in Ghana, Ethiopia, Nigeria, South Africa... and UNESCO-funded projects.</a:t>
            </a:r>
          </a:p>
          <a:p>
            <a:endParaRPr lang="en-GB">
              <a:cs typeface="Calibri"/>
            </a:endParaRPr>
          </a:p>
          <a:p>
            <a:endParaRPr lang="en-GB">
              <a:cs typeface="Calibri"/>
            </a:endParaRPr>
          </a:p>
        </p:txBody>
      </p:sp>
    </p:spTree>
    <p:extLst>
      <p:ext uri="{BB962C8B-B14F-4D97-AF65-F5344CB8AC3E}">
        <p14:creationId xmlns:p14="http://schemas.microsoft.com/office/powerpoint/2010/main" val="42144128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Several women sitting at a table&#10;&#10;Description automatically generated">
            <a:extLst>
              <a:ext uri="{FF2B5EF4-FFF2-40B4-BE49-F238E27FC236}">
                <a16:creationId xmlns:a16="http://schemas.microsoft.com/office/drawing/2014/main" id="{7BAF944E-E20C-630C-FDD1-9C350F916382}"/>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4656" b="11404"/>
          <a:stretch/>
        </p:blipFill>
        <p:spPr>
          <a:xfrm>
            <a:off x="20" y="1282"/>
            <a:ext cx="12191980" cy="6856718"/>
          </a:xfrm>
          <a:prstGeom prst="rect">
            <a:avLst/>
          </a:prstGeom>
        </p:spPr>
      </p:pic>
    </p:spTree>
    <p:extLst>
      <p:ext uri="{BB962C8B-B14F-4D97-AF65-F5344CB8AC3E}">
        <p14:creationId xmlns:p14="http://schemas.microsoft.com/office/powerpoint/2010/main" val="8986960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170A9-90BF-B452-51F8-F399876A5A74}"/>
              </a:ext>
            </a:extLst>
          </p:cNvPr>
          <p:cNvSpPr>
            <a:spLocks noGrp="1"/>
          </p:cNvSpPr>
          <p:nvPr>
            <p:ph type="title"/>
          </p:nvPr>
        </p:nvSpPr>
        <p:spPr/>
        <p:txBody>
          <a:bodyPr/>
          <a:lstStyle/>
          <a:p>
            <a:r>
              <a:rPr lang="en-US">
                <a:cs typeface="Calibri Light"/>
              </a:rPr>
              <a:t>The baby and the bathwater</a:t>
            </a:r>
            <a:endParaRPr lang="en-US"/>
          </a:p>
        </p:txBody>
      </p:sp>
      <p:sp>
        <p:nvSpPr>
          <p:cNvPr id="3" name="Content Placeholder 2">
            <a:extLst>
              <a:ext uri="{FF2B5EF4-FFF2-40B4-BE49-F238E27FC236}">
                <a16:creationId xmlns:a16="http://schemas.microsoft.com/office/drawing/2014/main" id="{3D37E1BE-32A9-9534-12B5-7690302B572D}"/>
              </a:ext>
            </a:extLst>
          </p:cNvPr>
          <p:cNvSpPr>
            <a:spLocks noGrp="1"/>
          </p:cNvSpPr>
          <p:nvPr>
            <p:ph idx="1"/>
          </p:nvPr>
        </p:nvSpPr>
        <p:spPr>
          <a:xfrm>
            <a:off x="838200" y="1690688"/>
            <a:ext cx="8968273" cy="4514267"/>
          </a:xfrm>
        </p:spPr>
        <p:txBody>
          <a:bodyPr vert="horz" lIns="91440" tIns="45720" rIns="91440" bIns="45720" rtlCol="0" anchor="t">
            <a:normAutofit lnSpcReduction="10000"/>
          </a:bodyPr>
          <a:lstStyle/>
          <a:p>
            <a:r>
              <a:rPr lang="en-US" dirty="0">
                <a:cs typeface="Calibri"/>
              </a:rPr>
              <a:t>What to do with the "colonial canon"?</a:t>
            </a:r>
          </a:p>
          <a:p>
            <a:r>
              <a:rPr lang="en-US" dirty="0">
                <a:cs typeface="Calibri"/>
              </a:rPr>
              <a:t>Unfortunately, not as simple as throwing it all away.</a:t>
            </a:r>
          </a:p>
          <a:p>
            <a:r>
              <a:rPr lang="en-US" dirty="0">
                <a:cs typeface="Calibri"/>
              </a:rPr>
              <a:t>In some accounts, in between the racism, you can still find some very valuable information.</a:t>
            </a:r>
          </a:p>
          <a:p>
            <a:r>
              <a:rPr lang="en-US" dirty="0">
                <a:cs typeface="Calibri"/>
              </a:rPr>
              <a:t>Imperfect scholarship doesn't always negate the importance of some scholars' contribution, i.e. Marcel Griaule and Michel </a:t>
            </a:r>
            <a:r>
              <a:rPr lang="en-US" dirty="0" err="1">
                <a:cs typeface="Calibri"/>
              </a:rPr>
              <a:t>Leiris</a:t>
            </a:r>
            <a:r>
              <a:rPr lang="en-US" dirty="0">
                <a:cs typeface="Calibri"/>
              </a:rPr>
              <a:t>.</a:t>
            </a:r>
          </a:p>
          <a:p>
            <a:r>
              <a:rPr lang="en-US" dirty="0">
                <a:cs typeface="Calibri"/>
              </a:rPr>
              <a:t>Among the hacks, you also find high-level work (De </a:t>
            </a:r>
            <a:r>
              <a:rPr lang="en-US" dirty="0" err="1">
                <a:cs typeface="Calibri"/>
              </a:rPr>
              <a:t>Heusch</a:t>
            </a:r>
            <a:r>
              <a:rPr lang="en-US" dirty="0">
                <a:cs typeface="Calibri"/>
              </a:rPr>
              <a:t>, </a:t>
            </a:r>
            <a:r>
              <a:rPr lang="en-US" dirty="0" err="1">
                <a:cs typeface="Calibri"/>
              </a:rPr>
              <a:t>Vansina</a:t>
            </a:r>
            <a:r>
              <a:rPr lang="en-US" dirty="0">
                <a:cs typeface="Calibri"/>
              </a:rPr>
              <a:t>) and legitimate passion (</a:t>
            </a:r>
            <a:r>
              <a:rPr lang="en-US" dirty="0" err="1">
                <a:cs typeface="Calibri"/>
              </a:rPr>
              <a:t>Torday</a:t>
            </a:r>
            <a:r>
              <a:rPr lang="en-US" dirty="0">
                <a:cs typeface="Calibri"/>
              </a:rPr>
              <a:t>, </a:t>
            </a:r>
            <a:r>
              <a:rPr lang="en-US" dirty="0" err="1">
                <a:cs typeface="Calibri"/>
              </a:rPr>
              <a:t>Cornevin</a:t>
            </a:r>
            <a:r>
              <a:rPr lang="en-US" dirty="0">
                <a:cs typeface="Calibri"/>
              </a:rPr>
              <a:t>).</a:t>
            </a:r>
          </a:p>
          <a:p>
            <a:r>
              <a:rPr lang="en-US" dirty="0">
                <a:cs typeface="Calibri"/>
              </a:rPr>
              <a:t>Again, methods are often what makes the difference.</a:t>
            </a:r>
          </a:p>
        </p:txBody>
      </p:sp>
      <p:pic>
        <p:nvPicPr>
          <p:cNvPr id="5" name="Picture 4" descr="A book cover with a statue&#10;&#10;Description automatically generated">
            <a:extLst>
              <a:ext uri="{FF2B5EF4-FFF2-40B4-BE49-F238E27FC236}">
                <a16:creationId xmlns:a16="http://schemas.microsoft.com/office/drawing/2014/main" id="{AEDBA8CB-0F7D-3FA1-70CD-EB13AFA6D7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4425" y="3528307"/>
            <a:ext cx="2217576" cy="3329693"/>
          </a:xfrm>
          <a:prstGeom prst="rect">
            <a:avLst/>
          </a:prstGeom>
        </p:spPr>
      </p:pic>
      <p:pic>
        <p:nvPicPr>
          <p:cNvPr id="7" name="Picture 6" descr="A white book cover with red text&#10;&#10;Description automatically generated">
            <a:extLst>
              <a:ext uri="{FF2B5EF4-FFF2-40B4-BE49-F238E27FC236}">
                <a16:creationId xmlns:a16="http://schemas.microsoft.com/office/drawing/2014/main" id="{B8697DC9-1066-FB8F-72A6-5CB890B37C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4424" y="0"/>
            <a:ext cx="2217576" cy="3459557"/>
          </a:xfrm>
          <a:prstGeom prst="rect">
            <a:avLst/>
          </a:prstGeom>
        </p:spPr>
      </p:pic>
    </p:spTree>
    <p:extLst>
      <p:ext uri="{BB962C8B-B14F-4D97-AF65-F5344CB8AC3E}">
        <p14:creationId xmlns:p14="http://schemas.microsoft.com/office/powerpoint/2010/main" val="12306790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close up of a sculpture&#10;&#10;Description automatically generated">
            <a:extLst>
              <a:ext uri="{FF2B5EF4-FFF2-40B4-BE49-F238E27FC236}">
                <a16:creationId xmlns:a16="http://schemas.microsoft.com/office/drawing/2014/main" id="{305C859C-999D-3F27-1C04-B25C7C230457}"/>
              </a:ext>
            </a:extLst>
          </p:cNvPr>
          <p:cNvPicPr>
            <a:picLocks noChangeAspect="1"/>
          </p:cNvPicPr>
          <p:nvPr/>
        </p:nvPicPr>
        <p:blipFill rotWithShape="1">
          <a:blip r:embed="rId2">
            <a:extLst>
              <a:ext uri="{28A0092B-C50C-407E-A947-70E740481C1C}">
                <a14:useLocalDpi xmlns:a14="http://schemas.microsoft.com/office/drawing/2010/main" val="0"/>
              </a:ext>
            </a:extLst>
          </a:blip>
          <a:srcRect l="21520" r="16702"/>
          <a:stretch/>
        </p:blipFill>
        <p:spPr>
          <a:xfrm>
            <a:off x="-3048" y="10"/>
            <a:ext cx="12191999" cy="6857990"/>
          </a:xfrm>
          <a:prstGeom prst="rect">
            <a:avLst/>
          </a:prstGeom>
        </p:spPr>
      </p:pic>
      <p:sp>
        <p:nvSpPr>
          <p:cNvPr id="14" name="Rectangle 13">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174F618F-2D0A-9442-EECA-A7594C47A8EE}"/>
              </a:ext>
            </a:extLst>
          </p:cNvPr>
          <p:cNvSpPr>
            <a:spLocks noGrp="1"/>
          </p:cNvSpPr>
          <p:nvPr>
            <p:ph type="title"/>
          </p:nvPr>
        </p:nvSpPr>
        <p:spPr>
          <a:xfrm>
            <a:off x="1097280" y="325550"/>
            <a:ext cx="10058400" cy="773408"/>
          </a:xfrm>
          <a:effectLst>
            <a:outerShdw blurRad="50800" dist="38100" dir="2700000" algn="tl" rotWithShape="0">
              <a:prstClr val="black">
                <a:alpha val="40000"/>
              </a:prstClr>
            </a:outerShdw>
          </a:effectLst>
        </p:spPr>
        <p:txBody>
          <a:bodyPr vert="horz" lIns="91440" tIns="45720" rIns="91440" bIns="45720" rtlCol="0" anchor="b">
            <a:normAutofit fontScale="90000"/>
          </a:bodyPr>
          <a:lstStyle/>
          <a:p>
            <a:pPr algn="ctr"/>
            <a:r>
              <a:rPr lang="en-US" sz="5200" dirty="0">
                <a:solidFill>
                  <a:srgbClr val="FFFFFF"/>
                </a:solidFill>
              </a:rPr>
              <a:t>Conclusions</a:t>
            </a:r>
          </a:p>
        </p:txBody>
      </p:sp>
      <p:sp>
        <p:nvSpPr>
          <p:cNvPr id="5" name="Text Placeholder 4">
            <a:extLst>
              <a:ext uri="{FF2B5EF4-FFF2-40B4-BE49-F238E27FC236}">
                <a16:creationId xmlns:a16="http://schemas.microsoft.com/office/drawing/2014/main" id="{F620F843-F7FD-C0D2-59D5-F3E4ED7675DB}"/>
              </a:ext>
            </a:extLst>
          </p:cNvPr>
          <p:cNvSpPr>
            <a:spLocks noGrp="1"/>
          </p:cNvSpPr>
          <p:nvPr>
            <p:ph type="body" idx="1"/>
          </p:nvPr>
        </p:nvSpPr>
        <p:spPr>
          <a:xfrm>
            <a:off x="3618171" y="1546948"/>
            <a:ext cx="5016617" cy="1882052"/>
          </a:xfrm>
          <a:effectLst>
            <a:outerShdw blurRad="50800" dist="38100" dir="2700000" algn="tl" rotWithShape="0">
              <a:prstClr val="black">
                <a:alpha val="40000"/>
              </a:prstClr>
            </a:outerShdw>
          </a:effectLst>
        </p:spPr>
        <p:txBody>
          <a:bodyPr vert="horz" lIns="91440" tIns="45720" rIns="91440" bIns="45720" rtlCol="0">
            <a:normAutofit/>
          </a:bodyPr>
          <a:lstStyle/>
          <a:p>
            <a:pPr marL="285750" indent="-285750">
              <a:buFont typeface="Arial" panose="020B0604020202020204" pitchFamily="34" charset="0"/>
              <a:buChar char="•"/>
            </a:pPr>
            <a:r>
              <a:rPr lang="en-US" sz="1800" dirty="0">
                <a:solidFill>
                  <a:srgbClr val="FFFFFF"/>
                </a:solidFill>
              </a:rPr>
              <a:t>A rotten canon with some of it worth preserving</a:t>
            </a:r>
          </a:p>
          <a:p>
            <a:pPr marL="285750" indent="-285750">
              <a:buFont typeface="Arial" panose="020B0604020202020204" pitchFamily="34" charset="0"/>
              <a:buChar char="•"/>
            </a:pPr>
            <a:r>
              <a:rPr lang="en-US" sz="1800" dirty="0">
                <a:solidFill>
                  <a:srgbClr val="FFFFFF"/>
                </a:solidFill>
              </a:rPr>
              <a:t>Dynamic and serious current scholarship </a:t>
            </a:r>
          </a:p>
          <a:p>
            <a:pPr marL="285750" indent="-285750">
              <a:buFont typeface="Arial" panose="020B0604020202020204" pitchFamily="34" charset="0"/>
              <a:buChar char="•"/>
            </a:pPr>
            <a:r>
              <a:rPr lang="en-US" sz="1800" dirty="0">
                <a:solidFill>
                  <a:srgbClr val="FFFFFF"/>
                </a:solidFill>
              </a:rPr>
              <a:t>Opportunities for betterment</a:t>
            </a:r>
          </a:p>
          <a:p>
            <a:pPr marL="285750" indent="-285750">
              <a:buFont typeface="Arial" panose="020B0604020202020204" pitchFamily="34" charset="0"/>
              <a:buChar char="•"/>
            </a:pPr>
            <a:r>
              <a:rPr lang="en-US" sz="1800" dirty="0">
                <a:solidFill>
                  <a:srgbClr val="FFFFFF"/>
                </a:solidFill>
              </a:rPr>
              <a:t>Limitations remain</a:t>
            </a:r>
          </a:p>
          <a:p>
            <a:pPr algn="ctr"/>
            <a:endParaRPr lang="en-US" sz="1800" dirty="0">
              <a:solidFill>
                <a:srgbClr val="FFFFFF"/>
              </a:solidFill>
            </a:endParaRPr>
          </a:p>
        </p:txBody>
      </p:sp>
      <p:sp>
        <p:nvSpPr>
          <p:cNvPr id="8" name="Text Placeholder 4">
            <a:extLst>
              <a:ext uri="{FF2B5EF4-FFF2-40B4-BE49-F238E27FC236}">
                <a16:creationId xmlns:a16="http://schemas.microsoft.com/office/drawing/2014/main" id="{878E485C-1F09-AC58-C7EF-705B6B8AE39B}"/>
              </a:ext>
            </a:extLst>
          </p:cNvPr>
          <p:cNvSpPr txBox="1">
            <a:spLocks/>
          </p:cNvSpPr>
          <p:nvPr/>
        </p:nvSpPr>
        <p:spPr>
          <a:xfrm>
            <a:off x="3584642" y="5966268"/>
            <a:ext cx="5016617" cy="89172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en-US" sz="3200" dirty="0">
                <a:solidFill>
                  <a:srgbClr val="FFFFFF"/>
                </a:solidFill>
              </a:rPr>
              <a:t>Thank you for your attention</a:t>
            </a:r>
          </a:p>
        </p:txBody>
      </p:sp>
    </p:spTree>
    <p:extLst>
      <p:ext uri="{BB962C8B-B14F-4D97-AF65-F5344CB8AC3E}">
        <p14:creationId xmlns:p14="http://schemas.microsoft.com/office/powerpoint/2010/main" val="33700746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2138</Words>
  <Application>Microsoft Office PowerPoint</Application>
  <PresentationFormat>Widescreen</PresentationFormat>
  <Paragraphs>109</Paragraphs>
  <Slides>36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Arial</vt:lpstr>
      <vt:lpstr>Calibri</vt:lpstr>
      <vt:lpstr>Calibri Light</vt:lpstr>
      <vt:lpstr>Titillium Web</vt:lpstr>
      <vt:lpstr>Office Theme</vt:lpstr>
      <vt:lpstr>What is to be done about African Studies?</vt:lpstr>
      <vt:lpstr>The archetype of colonial knowledge</vt:lpstr>
      <vt:lpstr>PowerPoint Presentation</vt:lpstr>
      <vt:lpstr>Coloniality and knowledge production</vt:lpstr>
      <vt:lpstr>PowerPoint Presentation</vt:lpstr>
      <vt:lpstr>The myth of the dark continent</vt:lpstr>
      <vt:lpstr>PowerPoint Presentation</vt:lpstr>
      <vt:lpstr>The invention of the tribe</vt:lpstr>
      <vt:lpstr>PowerPoint Presentation</vt:lpstr>
      <vt:lpstr>The Arabs did it</vt:lpstr>
      <vt:lpstr>PowerPoint Presentation</vt:lpstr>
      <vt:lpstr>Terra Nullius</vt:lpstr>
      <vt:lpstr>PowerPoint Presentation</vt:lpstr>
      <vt:lpstr>The colonial fiction of Africa</vt:lpstr>
      <vt:lpstr>PowerPoint Presentation</vt:lpstr>
      <vt:lpstr>The Afrocentrist counterattack</vt:lpstr>
      <vt:lpstr>PowerPoint Presentation</vt:lpstr>
      <vt:lpstr>Going beyond</vt:lpstr>
      <vt:lpstr>Crossing perspectives</vt:lpstr>
      <vt:lpstr>PowerPoint Presentation</vt:lpstr>
      <vt:lpstr>Centering African sources</vt:lpstr>
      <vt:lpstr>PowerPoint Presentation</vt:lpstr>
      <vt:lpstr>Outside sources can't be discarded</vt:lpstr>
      <vt:lpstr>PowerPoint Presentation</vt:lpstr>
      <vt:lpstr>Discarding false dichotomies</vt:lpstr>
      <vt:lpstr>PowerPoint Presentation</vt:lpstr>
      <vt:lpstr>Reconnecting Africa</vt:lpstr>
      <vt:lpstr>PowerPoint Presentation</vt:lpstr>
      <vt:lpstr>Interdisciplinarity is the key</vt:lpstr>
      <vt:lpstr>PowerPoint Presentation</vt:lpstr>
      <vt:lpstr>Will methods save you?</vt:lpstr>
      <vt:lpstr>PowerPoint Presentation</vt:lpstr>
      <vt:lpstr>The colonial horizon</vt:lpstr>
      <vt:lpstr>PowerPoint Presentation</vt:lpstr>
      <vt:lpstr>The baby and the bathwater</vt:lpstr>
      <vt:lpstr>Conclusions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Valentin Luntumbue</dc:creator>
  <cp:lastModifiedBy>Valentin Luntumbue</cp:lastModifiedBy>
  <cp:revision>4</cp:revision>
  <dcterms:created xsi:type="dcterms:W3CDTF">2023-11-17T10:32:03Z</dcterms:created>
  <dcterms:modified xsi:type="dcterms:W3CDTF">2024-01-31T13:25:56Z</dcterms:modified>
</cp:coreProperties>
</file>