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9"/>
  </p:notesMasterIdLst>
  <p:handoutMasterIdLst>
    <p:handoutMasterId r:id="rId50"/>
  </p:handoutMasterIdLst>
  <p:sldIdLst>
    <p:sldId id="256" r:id="rId2"/>
    <p:sldId id="339" r:id="rId3"/>
    <p:sldId id="322" r:id="rId4"/>
    <p:sldId id="341" r:id="rId5"/>
    <p:sldId id="340" r:id="rId6"/>
    <p:sldId id="366" r:id="rId7"/>
    <p:sldId id="369" r:id="rId8"/>
    <p:sldId id="305" r:id="rId9"/>
    <p:sldId id="268" r:id="rId10"/>
    <p:sldId id="362" r:id="rId11"/>
    <p:sldId id="324" r:id="rId12"/>
    <p:sldId id="353" r:id="rId13"/>
    <p:sldId id="349" r:id="rId14"/>
    <p:sldId id="326" r:id="rId15"/>
    <p:sldId id="336" r:id="rId16"/>
    <p:sldId id="337" r:id="rId17"/>
    <p:sldId id="280" r:id="rId18"/>
    <p:sldId id="334" r:id="rId19"/>
    <p:sldId id="329" r:id="rId20"/>
    <p:sldId id="282" r:id="rId21"/>
    <p:sldId id="283" r:id="rId22"/>
    <p:sldId id="361" r:id="rId23"/>
    <p:sldId id="368" r:id="rId24"/>
    <p:sldId id="287" r:id="rId25"/>
    <p:sldId id="360" r:id="rId26"/>
    <p:sldId id="359" r:id="rId27"/>
    <p:sldId id="347" r:id="rId28"/>
    <p:sldId id="356" r:id="rId29"/>
    <p:sldId id="364" r:id="rId30"/>
    <p:sldId id="370" r:id="rId31"/>
    <p:sldId id="344" r:id="rId32"/>
    <p:sldId id="260" r:id="rId33"/>
    <p:sldId id="338" r:id="rId34"/>
    <p:sldId id="257" r:id="rId35"/>
    <p:sldId id="354" r:id="rId36"/>
    <p:sldId id="258" r:id="rId37"/>
    <p:sldId id="259" r:id="rId38"/>
    <p:sldId id="355" r:id="rId39"/>
    <p:sldId id="363" r:id="rId40"/>
    <p:sldId id="261" r:id="rId41"/>
    <p:sldId id="262" r:id="rId42"/>
    <p:sldId id="265" r:id="rId43"/>
    <p:sldId id="264" r:id="rId44"/>
    <p:sldId id="266" r:id="rId45"/>
    <p:sldId id="348" r:id="rId46"/>
    <p:sldId id="263" r:id="rId47"/>
    <p:sldId id="372" r:id="rId4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1" autoAdjust="0"/>
    <p:restoredTop sz="84028" autoAdjust="0"/>
  </p:normalViewPr>
  <p:slideViewPr>
    <p:cSldViewPr snapToGrid="0">
      <p:cViewPr varScale="1">
        <p:scale>
          <a:sx n="93" d="100"/>
          <a:sy n="93" d="100"/>
        </p:scale>
        <p:origin x="2512" y="200"/>
      </p:cViewPr>
      <p:guideLst/>
    </p:cSldViewPr>
  </p:slideViewPr>
  <p:notesTextViewPr>
    <p:cViewPr>
      <p:scale>
        <a:sx n="1" d="1"/>
        <a:sy n="1" d="1"/>
      </p:scale>
      <p:origin x="0" y="0"/>
    </p:cViewPr>
  </p:notesTextViewPr>
  <p:sorterViewPr>
    <p:cViewPr>
      <p:scale>
        <a:sx n="38" d="100"/>
        <a:sy n="3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688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9" y="2"/>
            <a:ext cx="2946400" cy="496889"/>
          </a:xfrm>
          <a:prstGeom prst="rect">
            <a:avLst/>
          </a:prstGeom>
        </p:spPr>
        <p:txBody>
          <a:bodyPr vert="horz" lIns="91440" tIns="45720" rIns="91440" bIns="45720" rtlCol="0"/>
          <a:lstStyle>
            <a:lvl1pPr algn="r">
              <a:defRPr sz="1200"/>
            </a:lvl1pPr>
          </a:lstStyle>
          <a:p>
            <a:fld id="{9EF36638-A8BE-4D4E-9EE4-4FF712492330}" type="datetimeFigureOut">
              <a:rPr lang="en-US" smtClean="0"/>
              <a:t>2/7/24</a:t>
            </a:fld>
            <a:endParaRPr lang="en-US"/>
          </a:p>
        </p:txBody>
      </p:sp>
      <p:sp>
        <p:nvSpPr>
          <p:cNvPr id="4" name="Footer Placeholder 3"/>
          <p:cNvSpPr>
            <a:spLocks noGrp="1"/>
          </p:cNvSpPr>
          <p:nvPr>
            <p:ph type="ftr" sz="quarter" idx="2"/>
          </p:nvPr>
        </p:nvSpPr>
        <p:spPr>
          <a:xfrm>
            <a:off x="0" y="9429751"/>
            <a:ext cx="2946400" cy="49688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9" y="9429751"/>
            <a:ext cx="2946400" cy="496889"/>
          </a:xfrm>
          <a:prstGeom prst="rect">
            <a:avLst/>
          </a:prstGeom>
        </p:spPr>
        <p:txBody>
          <a:bodyPr vert="horz" lIns="91440" tIns="45720" rIns="91440" bIns="45720" rtlCol="0" anchor="b"/>
          <a:lstStyle>
            <a:lvl1pPr algn="r">
              <a:defRPr sz="1200"/>
            </a:lvl1pPr>
          </a:lstStyle>
          <a:p>
            <a:fld id="{91F44016-8673-6E4B-A6F6-FD872D9B05D9}" type="slidenum">
              <a:rPr lang="en-US" smtClean="0"/>
              <a:t>‹#›</a:t>
            </a:fld>
            <a:endParaRPr lang="en-US"/>
          </a:p>
        </p:txBody>
      </p:sp>
    </p:spTree>
    <p:extLst>
      <p:ext uri="{BB962C8B-B14F-4D97-AF65-F5344CB8AC3E}">
        <p14:creationId xmlns:p14="http://schemas.microsoft.com/office/powerpoint/2010/main" val="1989266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6889"/>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9689" y="2"/>
            <a:ext cx="2946400" cy="496889"/>
          </a:xfrm>
          <a:prstGeom prst="rect">
            <a:avLst/>
          </a:prstGeom>
        </p:spPr>
        <p:txBody>
          <a:bodyPr vert="horz" lIns="91440" tIns="45720" rIns="91440" bIns="45720" rtlCol="0"/>
          <a:lstStyle>
            <a:lvl1pPr algn="r">
              <a:defRPr sz="1200"/>
            </a:lvl1pPr>
          </a:lstStyle>
          <a:p>
            <a:fld id="{44ACCED7-DE76-4F71-98BB-F619755E4C88}" type="datetimeFigureOut">
              <a:rPr lang="nb-NO" smtClean="0"/>
              <a:t>07.02.2024</a:t>
            </a:fld>
            <a:endParaRPr lang="nb-NO"/>
          </a:p>
        </p:txBody>
      </p:sp>
      <p:sp>
        <p:nvSpPr>
          <p:cNvPr id="4" name="Slide Image Placeholder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1" y="4776790"/>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29751"/>
            <a:ext cx="2946400" cy="496889"/>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9689" y="9429751"/>
            <a:ext cx="2946400" cy="496889"/>
          </a:xfrm>
          <a:prstGeom prst="rect">
            <a:avLst/>
          </a:prstGeom>
        </p:spPr>
        <p:txBody>
          <a:bodyPr vert="horz" lIns="91440" tIns="45720" rIns="91440" bIns="45720" rtlCol="0" anchor="b"/>
          <a:lstStyle>
            <a:lvl1pPr algn="r">
              <a:defRPr sz="1200"/>
            </a:lvl1pPr>
          </a:lstStyle>
          <a:p>
            <a:fld id="{20C87DAC-CD0D-4563-B889-82EEDEBA59AB}" type="slidenum">
              <a:rPr lang="nb-NO" smtClean="0"/>
              <a:t>‹#›</a:t>
            </a:fld>
            <a:endParaRPr lang="nb-NO"/>
          </a:p>
        </p:txBody>
      </p:sp>
    </p:spTree>
    <p:extLst>
      <p:ext uri="{BB962C8B-B14F-4D97-AF65-F5344CB8AC3E}">
        <p14:creationId xmlns:p14="http://schemas.microsoft.com/office/powerpoint/2010/main" val="111005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1</a:t>
            </a:fld>
            <a:endParaRPr lang="nb-NO"/>
          </a:p>
        </p:txBody>
      </p:sp>
    </p:spTree>
    <p:extLst>
      <p:ext uri="{BB962C8B-B14F-4D97-AF65-F5344CB8AC3E}">
        <p14:creationId xmlns:p14="http://schemas.microsoft.com/office/powerpoint/2010/main" val="312169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Pkt</a:t>
            </a:r>
            <a:r>
              <a:rPr lang="nb-NO" dirty="0"/>
              <a:t> 1: </a:t>
            </a:r>
            <a:r>
              <a:rPr lang="nb-NO" dirty="0" err="1"/>
              <a:t>What</a:t>
            </a:r>
            <a:r>
              <a:rPr lang="nb-NO" dirty="0"/>
              <a:t> </a:t>
            </a:r>
            <a:r>
              <a:rPr lang="nb-NO" dirty="0" err="1"/>
              <a:t>are</a:t>
            </a:r>
            <a:r>
              <a:rPr lang="nb-NO" dirty="0"/>
              <a:t> </a:t>
            </a:r>
            <a:r>
              <a:rPr lang="nb-NO" dirty="0" err="1"/>
              <a:t>the</a:t>
            </a:r>
            <a:r>
              <a:rPr lang="nb-NO" dirty="0"/>
              <a:t> </a:t>
            </a:r>
            <a:r>
              <a:rPr lang="nb-NO" dirty="0" err="1"/>
              <a:t>necessary</a:t>
            </a:r>
            <a:r>
              <a:rPr lang="nb-NO" dirty="0"/>
              <a:t> and </a:t>
            </a:r>
            <a:r>
              <a:rPr lang="nb-NO" dirty="0" err="1"/>
              <a:t>sufficient</a:t>
            </a:r>
            <a:r>
              <a:rPr lang="nb-NO" dirty="0"/>
              <a:t> </a:t>
            </a:r>
            <a:r>
              <a:rPr lang="nb-NO" dirty="0" err="1"/>
              <a:t>conditions</a:t>
            </a:r>
            <a:r>
              <a:rPr lang="nb-NO" dirty="0"/>
              <a:t> for an </a:t>
            </a:r>
            <a:r>
              <a:rPr lang="nb-NO" dirty="0" err="1"/>
              <a:t>inquiry</a:t>
            </a:r>
            <a:r>
              <a:rPr lang="nb-NO" dirty="0"/>
              <a:t> to be a </a:t>
            </a:r>
            <a:r>
              <a:rPr lang="nb-NO" dirty="0" err="1"/>
              <a:t>scientific</a:t>
            </a:r>
            <a:r>
              <a:rPr lang="nb-NO" dirty="0"/>
              <a:t> </a:t>
            </a:r>
            <a:r>
              <a:rPr lang="nb-NO" dirty="0" err="1"/>
              <a:t>one</a:t>
            </a:r>
            <a:r>
              <a:rPr lang="nb-NO" dirty="0"/>
              <a:t>? Are </a:t>
            </a:r>
            <a:r>
              <a:rPr lang="nb-NO" dirty="0" err="1"/>
              <a:t>tthere</a:t>
            </a:r>
            <a:r>
              <a:rPr lang="nb-NO" dirty="0"/>
              <a:t> </a:t>
            </a:r>
            <a:r>
              <a:rPr lang="nb-NO" dirty="0" err="1"/>
              <a:t>such</a:t>
            </a:r>
            <a:r>
              <a:rPr lang="nb-NO"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Pkt</a:t>
            </a:r>
            <a:r>
              <a:rPr lang="nb-NO" dirty="0"/>
              <a:t> 2:</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2</a:t>
            </a:fld>
            <a:endParaRPr lang="nb-NO"/>
          </a:p>
        </p:txBody>
      </p:sp>
    </p:spTree>
    <p:extLst>
      <p:ext uri="{BB962C8B-B14F-4D97-AF65-F5344CB8AC3E}">
        <p14:creationId xmlns:p14="http://schemas.microsoft.com/office/powerpoint/2010/main" val="280425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Which</a:t>
            </a:r>
            <a:r>
              <a:rPr lang="nb-NO" dirty="0"/>
              <a:t> </a:t>
            </a:r>
            <a:r>
              <a:rPr lang="nb-NO" dirty="0" err="1"/>
              <a:t>of</a:t>
            </a:r>
            <a:r>
              <a:rPr lang="nb-NO" dirty="0"/>
              <a:t> </a:t>
            </a:r>
            <a:r>
              <a:rPr lang="nb-NO" dirty="0" err="1"/>
              <a:t>these</a:t>
            </a:r>
            <a:r>
              <a:rPr lang="nb-NO" dirty="0"/>
              <a:t> </a:t>
            </a:r>
            <a:r>
              <a:rPr lang="nb-NO" dirty="0" err="1"/>
              <a:t>ideas</a:t>
            </a:r>
            <a:r>
              <a:rPr lang="nb-NO" dirty="0"/>
              <a:t> </a:t>
            </a:r>
            <a:r>
              <a:rPr lang="nb-NO" dirty="0" err="1"/>
              <a:t>can</a:t>
            </a:r>
            <a:r>
              <a:rPr lang="nb-NO" dirty="0"/>
              <a:t> </a:t>
            </a:r>
            <a:r>
              <a:rPr lang="nb-NO" dirty="0" err="1"/>
              <a:t>you</a:t>
            </a:r>
            <a:r>
              <a:rPr lang="nb-NO" dirty="0"/>
              <a:t> make </a:t>
            </a:r>
            <a:r>
              <a:rPr lang="nb-NO" dirty="0" err="1"/>
              <a:t>use</a:t>
            </a:r>
            <a:r>
              <a:rPr lang="nb-NO" dirty="0"/>
              <a:t> </a:t>
            </a:r>
            <a:r>
              <a:rPr lang="nb-NO" dirty="0" err="1"/>
              <a:t>of</a:t>
            </a:r>
            <a:r>
              <a:rPr lang="nb-NO" dirty="0"/>
              <a:t>?</a:t>
            </a:r>
          </a:p>
        </p:txBody>
      </p:sp>
      <p:sp>
        <p:nvSpPr>
          <p:cNvPr id="4" name="Slide Number Placeholder 3"/>
          <p:cNvSpPr>
            <a:spLocks noGrp="1"/>
          </p:cNvSpPr>
          <p:nvPr>
            <p:ph type="sldNum" sz="quarter" idx="5"/>
          </p:nvPr>
        </p:nvSpPr>
        <p:spPr/>
        <p:txBody>
          <a:bodyPr/>
          <a:lstStyle/>
          <a:p>
            <a:fld id="{20C87DAC-CD0D-4563-B889-82EEDEBA59AB}" type="slidenum">
              <a:rPr lang="nb-NO" smtClean="0"/>
              <a:t>3</a:t>
            </a:fld>
            <a:endParaRPr lang="nb-NO"/>
          </a:p>
        </p:txBody>
      </p:sp>
    </p:spTree>
    <p:extLst>
      <p:ext uri="{BB962C8B-B14F-4D97-AF65-F5344CB8AC3E}">
        <p14:creationId xmlns:p14="http://schemas.microsoft.com/office/powerpoint/2010/main" val="1486294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Objectivity</a:t>
            </a:r>
            <a:r>
              <a:rPr lang="nb-NO" dirty="0"/>
              <a:t>: a </a:t>
            </a:r>
            <a:r>
              <a:rPr lang="nb-NO" dirty="0" err="1"/>
              <a:t>uniquely</a:t>
            </a:r>
            <a:r>
              <a:rPr lang="nb-NO" dirty="0"/>
              <a:t> human </a:t>
            </a:r>
            <a:r>
              <a:rPr lang="nb-NO" dirty="0" err="1"/>
              <a:t>characteristic</a:t>
            </a:r>
            <a:r>
              <a:rPr lang="nb-NO" dirty="0"/>
              <a:t>. One </a:t>
            </a:r>
            <a:r>
              <a:rPr lang="nb-NO" dirty="0" err="1"/>
              <a:t>way</a:t>
            </a:r>
            <a:r>
              <a:rPr lang="nb-NO" dirty="0"/>
              <a:t> </a:t>
            </a:r>
            <a:r>
              <a:rPr lang="nb-NO" dirty="0" err="1"/>
              <a:t>of</a:t>
            </a:r>
            <a:r>
              <a:rPr lang="nb-NO" dirty="0"/>
              <a:t> </a:t>
            </a:r>
            <a:r>
              <a:rPr lang="nb-NO" dirty="0" err="1"/>
              <a:t>thinking</a:t>
            </a:r>
            <a:r>
              <a:rPr lang="nb-NO" dirty="0"/>
              <a:t> </a:t>
            </a:r>
            <a:r>
              <a:rPr lang="nb-NO" dirty="0" err="1"/>
              <a:t>about</a:t>
            </a:r>
            <a:r>
              <a:rPr lang="nb-NO" dirty="0"/>
              <a:t> </a:t>
            </a:r>
            <a:r>
              <a:rPr lang="nb-NO" dirty="0" err="1"/>
              <a:t>the</a:t>
            </a:r>
            <a:r>
              <a:rPr lang="nb-NO" dirty="0"/>
              <a:t> </a:t>
            </a:r>
            <a:r>
              <a:rPr lang="nb-NO" dirty="0" err="1"/>
              <a:t>value</a:t>
            </a:r>
            <a:r>
              <a:rPr lang="nb-NO" dirty="0"/>
              <a:t> and nature </a:t>
            </a:r>
            <a:r>
              <a:rPr lang="nb-NO" dirty="0" err="1"/>
              <a:t>of</a:t>
            </a:r>
            <a:r>
              <a:rPr lang="nb-NO" dirty="0"/>
              <a:t> science. Is </a:t>
            </a:r>
            <a:r>
              <a:rPr lang="nb-NO" dirty="0" err="1"/>
              <a:t>that</a:t>
            </a:r>
            <a:r>
              <a:rPr lang="nb-NO" dirty="0"/>
              <a:t> </a:t>
            </a:r>
            <a:r>
              <a:rPr lang="nb-NO" dirty="0" err="1"/>
              <a:t>why</a:t>
            </a:r>
            <a:r>
              <a:rPr lang="nb-NO" dirty="0"/>
              <a:t> science is </a:t>
            </a:r>
            <a:r>
              <a:rPr lang="nb-NO" dirty="0" err="1"/>
              <a:t>good</a:t>
            </a:r>
            <a:r>
              <a:rPr lang="nb-NO" dirty="0"/>
              <a:t>, </a:t>
            </a:r>
            <a:r>
              <a:rPr lang="nb-NO" dirty="0" err="1"/>
              <a:t>because</a:t>
            </a:r>
            <a:r>
              <a:rPr lang="nb-NO" dirty="0"/>
              <a:t> it is </a:t>
            </a:r>
            <a:r>
              <a:rPr lang="nb-NO" dirty="0" err="1"/>
              <a:t>objective</a:t>
            </a:r>
            <a:r>
              <a:rPr lang="nb-NO" dirty="0"/>
              <a:t> in a </a:t>
            </a:r>
            <a:r>
              <a:rPr lang="nb-NO" dirty="0" err="1"/>
              <a:t>special</a:t>
            </a:r>
            <a:r>
              <a:rPr lang="nb-NO" dirty="0"/>
              <a:t> </a:t>
            </a:r>
            <a:r>
              <a:rPr lang="nb-NO" dirty="0" err="1"/>
              <a:t>way</a:t>
            </a:r>
            <a:r>
              <a:rPr lang="nb-NO" dirty="0"/>
              <a:t>? Or not?</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4</a:t>
            </a:fld>
            <a:endParaRPr lang="nb-NO"/>
          </a:p>
        </p:txBody>
      </p:sp>
    </p:spTree>
    <p:extLst>
      <p:ext uri="{BB962C8B-B14F-4D97-AF65-F5344CB8AC3E}">
        <p14:creationId xmlns:p14="http://schemas.microsoft.com/office/powerpoint/2010/main" val="210699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Graukoger</a:t>
            </a:r>
            <a:r>
              <a:rPr lang="nb-NO" dirty="0"/>
              <a:t> </a:t>
            </a:r>
            <a:r>
              <a:rPr lang="nb-NO" dirty="0" err="1"/>
              <a:t>concerned</a:t>
            </a:r>
            <a:r>
              <a:rPr lang="nb-NO" dirty="0"/>
              <a:t> </a:t>
            </a:r>
            <a:r>
              <a:rPr lang="nb-NO" dirty="0" err="1"/>
              <a:t>with</a:t>
            </a:r>
            <a:r>
              <a:rPr lang="nb-NO" dirty="0"/>
              <a:t> </a:t>
            </a:r>
            <a:r>
              <a:rPr lang="nb-NO" dirty="0" err="1"/>
              <a:t>everyday</a:t>
            </a:r>
            <a:r>
              <a:rPr lang="nb-NO" dirty="0"/>
              <a:t> matters as </a:t>
            </a:r>
            <a:r>
              <a:rPr lang="nb-NO" dirty="0" err="1"/>
              <a:t>well</a:t>
            </a:r>
            <a:r>
              <a:rPr lang="nb-NO" dirty="0"/>
              <a:t> as </a:t>
            </a:r>
            <a:r>
              <a:rPr lang="nb-NO" dirty="0" err="1"/>
              <a:t>research</a:t>
            </a:r>
            <a:r>
              <a:rPr lang="nb-NO" dirty="0"/>
              <a:t> </a:t>
            </a:r>
            <a:r>
              <a:rPr lang="nb-NO" dirty="0" err="1"/>
              <a:t>but</a:t>
            </a:r>
            <a:r>
              <a:rPr lang="nb-NO" dirty="0"/>
              <a:t> </a:t>
            </a:r>
            <a:r>
              <a:rPr lang="nb-NO" dirty="0" err="1"/>
              <a:t>also</a:t>
            </a:r>
            <a:r>
              <a:rPr lang="nb-NO" dirty="0"/>
              <a:t> </a:t>
            </a:r>
            <a:r>
              <a:rPr lang="nb-NO" dirty="0" err="1"/>
              <a:t>research</a:t>
            </a:r>
            <a:r>
              <a:rPr lang="nb-NO" dirty="0"/>
              <a:t>.</a:t>
            </a:r>
          </a:p>
          <a:p>
            <a:r>
              <a:rPr lang="nb-NO" dirty="0" err="1"/>
              <a:t>Some</a:t>
            </a:r>
            <a:r>
              <a:rPr lang="nb-NO" dirty="0"/>
              <a:t> </a:t>
            </a:r>
            <a:r>
              <a:rPr lang="nb-NO" dirty="0" err="1"/>
              <a:t>of</a:t>
            </a:r>
            <a:r>
              <a:rPr lang="nb-NO" dirty="0"/>
              <a:t> </a:t>
            </a:r>
            <a:r>
              <a:rPr lang="nb-NO" dirty="0" err="1"/>
              <a:t>these</a:t>
            </a:r>
            <a:r>
              <a:rPr lang="nb-NO" dirty="0"/>
              <a:t> </a:t>
            </a:r>
            <a:r>
              <a:rPr lang="nb-NO" dirty="0" err="1"/>
              <a:t>senses</a:t>
            </a:r>
            <a:r>
              <a:rPr lang="nb-NO" dirty="0"/>
              <a:t> </a:t>
            </a:r>
            <a:r>
              <a:rPr lang="nb-NO" dirty="0" err="1"/>
              <a:t>are</a:t>
            </a:r>
            <a:r>
              <a:rPr lang="nb-NO" dirty="0"/>
              <a:t> </a:t>
            </a:r>
            <a:r>
              <a:rPr lang="nb-NO" dirty="0" err="1"/>
              <a:t>definitions</a:t>
            </a:r>
            <a:r>
              <a:rPr lang="nb-NO" dirty="0"/>
              <a:t>, </a:t>
            </a:r>
            <a:r>
              <a:rPr lang="nb-NO" dirty="0" err="1"/>
              <a:t>some</a:t>
            </a:r>
            <a:r>
              <a:rPr lang="nb-NO" dirty="0"/>
              <a:t> more </a:t>
            </a:r>
            <a:r>
              <a:rPr lang="nb-NO" dirty="0" err="1"/>
              <a:t>plausibly</a:t>
            </a:r>
            <a:r>
              <a:rPr lang="nb-NO" dirty="0"/>
              <a:t> </a:t>
            </a:r>
            <a:r>
              <a:rPr lang="nb-NO" dirty="0" err="1"/>
              <a:t>necessary</a:t>
            </a:r>
            <a:r>
              <a:rPr lang="nb-NO" dirty="0"/>
              <a:t> </a:t>
            </a:r>
            <a:r>
              <a:rPr lang="nb-NO" dirty="0" err="1"/>
              <a:t>conditions</a:t>
            </a:r>
            <a:r>
              <a:rPr lang="nb-NO" dirty="0"/>
              <a:t> (3 and 5), </a:t>
            </a:r>
            <a:r>
              <a:rPr lang="nb-NO" dirty="0" err="1"/>
              <a:t>according</a:t>
            </a:r>
            <a:r>
              <a:rPr lang="nb-NO" dirty="0"/>
              <a:t> to him (</a:t>
            </a:r>
            <a:r>
              <a:rPr lang="nb-NO" dirty="0" err="1"/>
              <a:t>though</a:t>
            </a:r>
            <a:r>
              <a:rPr lang="nb-NO" dirty="0"/>
              <a:t> </a:t>
            </a:r>
            <a:r>
              <a:rPr lang="nb-NO" dirty="0" err="1"/>
              <a:t>the</a:t>
            </a:r>
            <a:r>
              <a:rPr lang="nb-NO" dirty="0"/>
              <a:t> import </a:t>
            </a:r>
            <a:r>
              <a:rPr lang="nb-NO" dirty="0" err="1"/>
              <a:t>of</a:t>
            </a:r>
            <a:r>
              <a:rPr lang="nb-NO" dirty="0"/>
              <a:t> </a:t>
            </a:r>
            <a:r>
              <a:rPr lang="nb-NO" dirty="0" err="1"/>
              <a:t>this</a:t>
            </a:r>
            <a:r>
              <a:rPr lang="nb-NO" dirty="0"/>
              <a:t> is not </a:t>
            </a:r>
            <a:r>
              <a:rPr lang="nb-NO" dirty="0" err="1"/>
              <a:t>totally</a:t>
            </a:r>
            <a:r>
              <a:rPr lang="nb-NO" dirty="0"/>
              <a:t> </a:t>
            </a:r>
            <a:r>
              <a:rPr lang="nb-NO" dirty="0" err="1"/>
              <a:t>clear</a:t>
            </a:r>
            <a:r>
              <a:rPr lang="nb-NO" dirty="0"/>
              <a:t>). </a:t>
            </a:r>
          </a:p>
          <a:p>
            <a:r>
              <a:rPr lang="nb-NO" dirty="0"/>
              <a:t>3 </a:t>
            </a:r>
            <a:r>
              <a:rPr lang="nb-NO" dirty="0" err="1"/>
              <a:t>connectted</a:t>
            </a:r>
            <a:r>
              <a:rPr lang="nb-NO" dirty="0"/>
              <a:t> to science </a:t>
            </a:r>
            <a:r>
              <a:rPr lang="nb-NO" dirty="0" err="1"/>
              <a:t>but</a:t>
            </a:r>
            <a:r>
              <a:rPr lang="nb-NO" dirty="0"/>
              <a:t> not just science (</a:t>
            </a:r>
            <a:r>
              <a:rPr lang="nb-NO" dirty="0" err="1"/>
              <a:t>also</a:t>
            </a:r>
            <a:r>
              <a:rPr lang="nb-NO" dirty="0"/>
              <a:t> </a:t>
            </a:r>
            <a:r>
              <a:rPr lang="nb-NO" dirty="0" err="1"/>
              <a:t>political</a:t>
            </a:r>
            <a:r>
              <a:rPr lang="nb-NO" dirty="0"/>
              <a:t> </a:t>
            </a:r>
            <a:r>
              <a:rPr lang="nb-NO" dirty="0" err="1"/>
              <a:t>philosophy</a:t>
            </a:r>
            <a:r>
              <a:rPr lang="nb-NO" dirty="0"/>
              <a:t>).</a:t>
            </a:r>
          </a:p>
          <a:p>
            <a:r>
              <a:rPr lang="nb-NO" dirty="0" err="1"/>
              <a:t>Sense</a:t>
            </a:r>
            <a:r>
              <a:rPr lang="nb-NO" dirty="0"/>
              <a:t> 4: </a:t>
            </a:r>
            <a:r>
              <a:rPr lang="nb-NO" dirty="0" err="1"/>
              <a:t>often</a:t>
            </a:r>
            <a:r>
              <a:rPr lang="nb-NO" dirty="0"/>
              <a:t> </a:t>
            </a:r>
            <a:r>
              <a:rPr lang="nb-NO" dirty="0" err="1"/>
              <a:t>seen</a:t>
            </a:r>
            <a:r>
              <a:rPr lang="nb-NO" dirty="0"/>
              <a:t> as an ideal from </a:t>
            </a:r>
            <a:r>
              <a:rPr lang="nb-NO" dirty="0" err="1"/>
              <a:t>enlightenment</a:t>
            </a:r>
            <a:r>
              <a:rPr lang="nb-NO" dirty="0"/>
              <a:t>. </a:t>
            </a:r>
            <a:r>
              <a:rPr lang="nb-NO" dirty="0" err="1"/>
              <a:t>Truth</a:t>
            </a:r>
            <a:r>
              <a:rPr lang="nb-NO" dirty="0"/>
              <a:t> as </a:t>
            </a:r>
            <a:r>
              <a:rPr lang="nb-NO" dirty="0" err="1"/>
              <a:t>accurate</a:t>
            </a:r>
            <a:r>
              <a:rPr lang="nb-NO" dirty="0"/>
              <a:t> </a:t>
            </a:r>
            <a:r>
              <a:rPr lang="nb-NO" dirty="0" err="1"/>
              <a:t>representation</a:t>
            </a:r>
            <a:r>
              <a:rPr lang="nb-NO" dirty="0"/>
              <a:t> </a:t>
            </a:r>
            <a:r>
              <a:rPr lang="nb-NO" dirty="0" err="1"/>
              <a:t>of</a:t>
            </a:r>
            <a:r>
              <a:rPr lang="nb-NO" dirty="0"/>
              <a:t> </a:t>
            </a:r>
            <a:r>
              <a:rPr lang="nb-NO" dirty="0" err="1"/>
              <a:t>mind-independent</a:t>
            </a:r>
            <a:r>
              <a:rPr lang="nb-NO" dirty="0"/>
              <a:t> </a:t>
            </a:r>
            <a:r>
              <a:rPr lang="nb-NO" dirty="0" err="1"/>
              <a:t>reality</a:t>
            </a:r>
            <a:r>
              <a:rPr lang="nb-NO" dirty="0"/>
              <a:t>. </a:t>
            </a:r>
            <a:r>
              <a:rPr lang="nb-NO" dirty="0" err="1"/>
              <a:t>Can</a:t>
            </a:r>
            <a:r>
              <a:rPr lang="nb-NO" dirty="0"/>
              <a:t> a </a:t>
            </a:r>
            <a:r>
              <a:rPr lang="nb-NO" dirty="0" err="1"/>
              <a:t>theory</a:t>
            </a:r>
            <a:r>
              <a:rPr lang="nb-NO" dirty="0"/>
              <a:t> be </a:t>
            </a:r>
            <a:r>
              <a:rPr lang="nb-NO" dirty="0" err="1"/>
              <a:t>objective</a:t>
            </a:r>
            <a:r>
              <a:rPr lang="nb-NO" dirty="0"/>
              <a:t> </a:t>
            </a:r>
            <a:r>
              <a:rPr lang="nb-NO" dirty="0" err="1"/>
              <a:t>wihout</a:t>
            </a:r>
            <a:r>
              <a:rPr lang="nb-NO" dirty="0"/>
              <a:t> </a:t>
            </a:r>
            <a:r>
              <a:rPr lang="nb-NO" dirty="0" err="1"/>
              <a:t>being</a:t>
            </a:r>
            <a:r>
              <a:rPr lang="nb-NO" dirty="0"/>
              <a:t> </a:t>
            </a:r>
            <a:r>
              <a:rPr lang="nb-NO" dirty="0" err="1"/>
              <a:t>this</a:t>
            </a:r>
            <a:r>
              <a:rPr lang="nb-NO" dirty="0"/>
              <a:t>? </a:t>
            </a:r>
            <a:r>
              <a:rPr lang="nb-NO" dirty="0" err="1"/>
              <a:t>Intuitively</a:t>
            </a:r>
            <a:r>
              <a:rPr lang="nb-NO" dirty="0"/>
              <a:t> </a:t>
            </a:r>
            <a:r>
              <a:rPr lang="nb-NO" dirty="0" err="1"/>
              <a:t>yes</a:t>
            </a:r>
            <a:r>
              <a:rPr lang="nb-NO" dirty="0"/>
              <a:t> for </a:t>
            </a:r>
            <a:r>
              <a:rPr lang="nb-NO" dirty="0" err="1"/>
              <a:t>objective</a:t>
            </a:r>
            <a:r>
              <a:rPr lang="nb-NO" dirty="0"/>
              <a:t> </a:t>
            </a:r>
            <a:r>
              <a:rPr lang="nb-NO" dirty="0" err="1"/>
              <a:t>views</a:t>
            </a:r>
            <a:r>
              <a:rPr lang="nb-NO" dirty="0"/>
              <a:t> </a:t>
            </a:r>
            <a:r>
              <a:rPr lang="nb-NO" dirty="0" err="1"/>
              <a:t>allow</a:t>
            </a:r>
            <a:r>
              <a:rPr lang="nb-NO" dirty="0"/>
              <a:t> </a:t>
            </a:r>
            <a:r>
              <a:rPr lang="nb-NO" dirty="0" err="1"/>
              <a:t>mistakes</a:t>
            </a:r>
            <a:r>
              <a:rPr lang="nb-NO" dirty="0"/>
              <a:t>. </a:t>
            </a:r>
            <a:r>
              <a:rPr lang="nb-NO" dirty="0" err="1"/>
              <a:t>But</a:t>
            </a:r>
            <a:r>
              <a:rPr lang="nb-NO" dirty="0"/>
              <a:t> is it </a:t>
            </a:r>
            <a:r>
              <a:rPr lang="nb-NO" dirty="0" err="1"/>
              <a:t>necessary</a:t>
            </a:r>
            <a:r>
              <a:rPr lang="nb-NO" dirty="0"/>
              <a:t> </a:t>
            </a:r>
            <a:r>
              <a:rPr lang="nb-NO" dirty="0" err="1"/>
              <a:t>that</a:t>
            </a:r>
            <a:r>
              <a:rPr lang="nb-NO" dirty="0"/>
              <a:t> </a:t>
            </a:r>
            <a:r>
              <a:rPr lang="nb-NO" dirty="0" err="1"/>
              <a:t>one</a:t>
            </a:r>
            <a:r>
              <a:rPr lang="nb-NO" dirty="0"/>
              <a:t> is at </a:t>
            </a:r>
            <a:r>
              <a:rPr lang="nb-NO" dirty="0" err="1"/>
              <a:t>least</a:t>
            </a:r>
            <a:r>
              <a:rPr lang="nb-NO" dirty="0"/>
              <a:t> </a:t>
            </a:r>
            <a:r>
              <a:rPr lang="nb-NO" dirty="0" err="1"/>
              <a:t>aiming</a:t>
            </a:r>
            <a:r>
              <a:rPr lang="nb-NO" dirty="0"/>
              <a:t> to </a:t>
            </a:r>
            <a:r>
              <a:rPr lang="nb-NO" dirty="0" err="1"/>
              <a:t>mirror</a:t>
            </a:r>
            <a:r>
              <a:rPr lang="nb-NO" dirty="0"/>
              <a:t> </a:t>
            </a:r>
            <a:r>
              <a:rPr lang="nb-NO" dirty="0" err="1"/>
              <a:t>reality</a:t>
            </a:r>
            <a:r>
              <a:rPr lang="nb-NO" dirty="0"/>
              <a:t> as it is in </a:t>
            </a:r>
            <a:r>
              <a:rPr lang="nb-NO" dirty="0" err="1"/>
              <a:t>itself</a:t>
            </a:r>
            <a:r>
              <a:rPr lang="nb-NO" dirty="0"/>
              <a:t> to be </a:t>
            </a:r>
            <a:r>
              <a:rPr lang="nb-NO" dirty="0" err="1"/>
              <a:t>objective</a:t>
            </a:r>
            <a:r>
              <a:rPr lang="nb-NO" dirty="0"/>
              <a:t>? Is </a:t>
            </a:r>
            <a:r>
              <a:rPr lang="nb-NO" dirty="0" err="1"/>
              <a:t>objectivitiy</a:t>
            </a:r>
            <a:r>
              <a:rPr lang="nb-NO" dirty="0"/>
              <a:t> in </a:t>
            </a:r>
            <a:r>
              <a:rPr lang="nb-NO" dirty="0" err="1"/>
              <a:t>this</a:t>
            </a:r>
            <a:r>
              <a:rPr lang="nb-NO" dirty="0"/>
              <a:t> </a:t>
            </a:r>
            <a:r>
              <a:rPr lang="nb-NO" dirty="0" err="1"/>
              <a:t>sense</a:t>
            </a:r>
            <a:r>
              <a:rPr lang="nb-NO" dirty="0"/>
              <a:t> a </a:t>
            </a:r>
            <a:r>
              <a:rPr lang="nb-NO" dirty="0" err="1"/>
              <a:t>good</a:t>
            </a:r>
            <a:r>
              <a:rPr lang="nb-NO" dirty="0"/>
              <a:t> </a:t>
            </a:r>
            <a:r>
              <a:rPr lang="nb-NO" dirty="0" err="1"/>
              <a:t>thing</a:t>
            </a:r>
            <a:r>
              <a:rPr lang="nb-NO" dirty="0"/>
              <a:t>, </a:t>
            </a:r>
            <a:r>
              <a:rPr lang="nb-NO" dirty="0" err="1"/>
              <a:t>always</a:t>
            </a:r>
            <a:r>
              <a:rPr lang="nb-NO" dirty="0"/>
              <a:t>?</a:t>
            </a:r>
          </a:p>
        </p:txBody>
      </p:sp>
      <p:sp>
        <p:nvSpPr>
          <p:cNvPr id="4" name="Plassholder for lysbildenummer 3"/>
          <p:cNvSpPr>
            <a:spLocks noGrp="1"/>
          </p:cNvSpPr>
          <p:nvPr>
            <p:ph type="sldNum" sz="quarter" idx="5"/>
          </p:nvPr>
        </p:nvSpPr>
        <p:spPr/>
        <p:txBody>
          <a:bodyPr/>
          <a:lstStyle/>
          <a:p>
            <a:fld id="{4123C43E-A1FB-5449-8427-C98C99D59D4A}" type="slidenum">
              <a:rPr lang="nb-NO" smtClean="0"/>
              <a:pPr/>
              <a:t>5</a:t>
            </a:fld>
            <a:endParaRPr lang="nb-NO"/>
          </a:p>
        </p:txBody>
      </p:sp>
    </p:spTree>
    <p:extLst>
      <p:ext uri="{BB962C8B-B14F-4D97-AF65-F5344CB8AC3E}">
        <p14:creationId xmlns:p14="http://schemas.microsoft.com/office/powerpoint/2010/main" val="360008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6</a:t>
            </a:fld>
            <a:endParaRPr lang="nb-NO"/>
          </a:p>
        </p:txBody>
      </p:sp>
    </p:spTree>
    <p:extLst>
      <p:ext uri="{BB962C8B-B14F-4D97-AF65-F5344CB8AC3E}">
        <p14:creationId xmlns:p14="http://schemas.microsoft.com/office/powerpoint/2010/main" val="820958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7</a:t>
            </a:fld>
            <a:endParaRPr lang="nb-NO"/>
          </a:p>
        </p:txBody>
      </p:sp>
    </p:spTree>
    <p:extLst>
      <p:ext uri="{BB962C8B-B14F-4D97-AF65-F5344CB8AC3E}">
        <p14:creationId xmlns:p14="http://schemas.microsoft.com/office/powerpoint/2010/main" val="181672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US" i="1" dirty="0"/>
              <a:t>Rejection of metaphysics</a:t>
            </a:r>
            <a:r>
              <a:rPr lang="en-US" dirty="0"/>
              <a:t>: All other statements are either (logical consequences of) definitions or meaningless.</a:t>
            </a:r>
          </a:p>
          <a:p>
            <a:pPr lvl="0"/>
            <a:r>
              <a:rPr lang="en-US" dirty="0"/>
              <a:t>Ethics expressivist.</a:t>
            </a:r>
          </a:p>
          <a:p>
            <a:pPr lvl="0"/>
            <a:r>
              <a:rPr lang="en-US" dirty="0"/>
              <a:t>Observation statements grounded in pure sensation. (Perhaps…)</a:t>
            </a:r>
          </a:p>
          <a:p>
            <a:pPr lvl="0"/>
            <a:r>
              <a:rPr lang="en-US" dirty="0"/>
              <a:t>Scientific reasoning to be understood in terms of </a:t>
            </a:r>
            <a:r>
              <a:rPr lang="en-US" i="1" dirty="0"/>
              <a:t>inductive logic/probability</a:t>
            </a:r>
            <a:r>
              <a:rPr lang="en-US" dirty="0"/>
              <a:t>.</a:t>
            </a:r>
          </a:p>
          <a:p>
            <a:pPr lvl="0"/>
            <a:r>
              <a:rPr lang="en-US" dirty="0"/>
              <a:t>Moved towards forms of conventionalism and anti-realism.</a:t>
            </a:r>
          </a:p>
          <a:p>
            <a:pPr lvl="0"/>
            <a:endParaRPr lang="en-US" dirty="0"/>
          </a:p>
          <a:p>
            <a:r>
              <a:rPr lang="en-NO" dirty="0"/>
              <a:t>Non-synthetic statements are either meaningless or reflect the medium of representation.</a:t>
            </a:r>
          </a:p>
          <a:p>
            <a:r>
              <a:rPr lang="en-NO" dirty="0"/>
              <a:t>Last point: Carnap: science and semantics need to be given free reign to try out different frameworks but these do not involve claims about the way the world </a:t>
            </a:r>
            <a:r>
              <a:rPr lang="en-GB" dirty="0"/>
              <a:t>is in itself.</a:t>
            </a:r>
            <a:endParaRPr lang="en-NO" dirty="0"/>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8</a:t>
            </a:fld>
            <a:endParaRPr lang="nb-NO"/>
          </a:p>
        </p:txBody>
      </p:sp>
    </p:spTree>
    <p:extLst>
      <p:ext uri="{BB962C8B-B14F-4D97-AF65-F5344CB8AC3E}">
        <p14:creationId xmlns:p14="http://schemas.microsoft.com/office/powerpoint/2010/main" val="4135064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9</a:t>
            </a:fld>
            <a:endParaRPr lang="nb-NO"/>
          </a:p>
        </p:txBody>
      </p:sp>
    </p:spTree>
    <p:extLst>
      <p:ext uri="{BB962C8B-B14F-4D97-AF65-F5344CB8AC3E}">
        <p14:creationId xmlns:p14="http://schemas.microsoft.com/office/powerpoint/2010/main" val="297053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10</a:t>
            </a:fld>
            <a:endParaRPr lang="nb-NO"/>
          </a:p>
        </p:txBody>
      </p:sp>
    </p:spTree>
    <p:extLst>
      <p:ext uri="{BB962C8B-B14F-4D97-AF65-F5344CB8AC3E}">
        <p14:creationId xmlns:p14="http://schemas.microsoft.com/office/powerpoint/2010/main" val="2786053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There</a:t>
            </a:r>
            <a:r>
              <a:rPr lang="nb-NO" dirty="0"/>
              <a:t> </a:t>
            </a:r>
            <a:r>
              <a:rPr lang="nb-NO" dirty="0" err="1"/>
              <a:t>was</a:t>
            </a:r>
            <a:r>
              <a:rPr lang="nb-NO" dirty="0"/>
              <a:t> ‘</a:t>
            </a:r>
            <a:r>
              <a:rPr lang="nb-NO" dirty="0" err="1"/>
              <a:t>scientific</a:t>
            </a:r>
            <a:r>
              <a:rPr lang="nb-NO" dirty="0"/>
              <a:t>’ or </a:t>
            </a:r>
            <a:r>
              <a:rPr lang="nb-NO" dirty="0" err="1"/>
              <a:t>mathemtical</a:t>
            </a:r>
            <a:r>
              <a:rPr lang="nb-NO" dirty="0"/>
              <a:t> </a:t>
            </a:r>
            <a:r>
              <a:rPr lang="nb-NO" dirty="0" err="1"/>
              <a:t>thoguth</a:t>
            </a:r>
            <a:r>
              <a:rPr lang="nb-NO" dirty="0"/>
              <a:t> </a:t>
            </a:r>
            <a:r>
              <a:rPr lang="nb-NO" dirty="0" err="1"/>
              <a:t>beefore</a:t>
            </a:r>
            <a:r>
              <a:rPr lang="nb-NO" dirty="0"/>
              <a:t> Thales </a:t>
            </a:r>
            <a:r>
              <a:rPr lang="nb-NO" dirty="0" err="1"/>
              <a:t>eg</a:t>
            </a:r>
            <a:r>
              <a:rPr lang="nb-NO" dirty="0"/>
              <a:t> </a:t>
            </a:r>
            <a:r>
              <a:rPr lang="nb-NO" dirty="0" err="1"/>
              <a:t>Pythagaros</a:t>
            </a:r>
            <a:r>
              <a:rPr lang="nb-NO" dirty="0"/>
              <a:t> </a:t>
            </a:r>
          </a:p>
          <a:p>
            <a:endParaRPr lang="nb-NO" dirty="0"/>
          </a:p>
          <a:p>
            <a:r>
              <a:rPr lang="nb-NO" dirty="0"/>
              <a:t>Problems </a:t>
            </a:r>
            <a:r>
              <a:rPr lang="nb-NO" dirty="0" err="1"/>
              <a:t>can</a:t>
            </a:r>
            <a:r>
              <a:rPr lang="nb-NO" dirty="0"/>
              <a:t> be </a:t>
            </a:r>
            <a:r>
              <a:rPr lang="nb-NO" dirty="0" err="1"/>
              <a:t>theoretical</a:t>
            </a:r>
            <a:r>
              <a:rPr lang="nb-NO" dirty="0"/>
              <a:t> or </a:t>
            </a:r>
            <a:r>
              <a:rPr lang="nb-NO" dirty="0" err="1"/>
              <a:t>theoretical</a:t>
            </a:r>
            <a:r>
              <a:rPr lang="nb-NO" dirty="0"/>
              <a:t>/</a:t>
            </a:r>
            <a:r>
              <a:rPr lang="nb-NO" dirty="0" err="1"/>
              <a:t>observational</a:t>
            </a:r>
            <a:r>
              <a:rPr lang="nb-NO" dirty="0"/>
              <a:t>, or </a:t>
            </a:r>
            <a:r>
              <a:rPr lang="nb-NO" dirty="0" err="1"/>
              <a:t>perhaps</a:t>
            </a:r>
            <a:r>
              <a:rPr lang="nb-NO" dirty="0"/>
              <a:t> </a:t>
            </a:r>
            <a:r>
              <a:rPr lang="nb-NO" dirty="0" err="1"/>
              <a:t>practical</a:t>
            </a:r>
            <a:r>
              <a:rPr lang="nb-NO" dirty="0"/>
              <a: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(Scientific) </a:t>
            </a:r>
            <a:r>
              <a:rPr lang="nb-NO" dirty="0" err="1"/>
              <a:t>explanation</a:t>
            </a:r>
            <a:r>
              <a:rPr lang="nb-NO" dirty="0"/>
              <a:t> is </a:t>
            </a:r>
            <a:r>
              <a:rPr lang="nb-NO" i="1" dirty="0"/>
              <a:t>not</a:t>
            </a:r>
            <a:r>
              <a:rPr lang="nb-NO" dirty="0"/>
              <a:t> ‘</a:t>
            </a:r>
            <a:r>
              <a:rPr lang="nb-NO" dirty="0" err="1"/>
              <a:t>reducing</a:t>
            </a:r>
            <a:r>
              <a:rPr lang="nb-NO" dirty="0"/>
              <a:t> </a:t>
            </a:r>
            <a:r>
              <a:rPr lang="nb-NO" dirty="0" err="1"/>
              <a:t>the</a:t>
            </a:r>
            <a:r>
              <a:rPr lang="nb-NO" dirty="0"/>
              <a:t> </a:t>
            </a:r>
            <a:r>
              <a:rPr lang="nb-NO" dirty="0" err="1"/>
              <a:t>unknown</a:t>
            </a:r>
            <a:r>
              <a:rPr lang="nb-NO" dirty="0"/>
              <a:t> to </a:t>
            </a:r>
            <a:r>
              <a:rPr lang="nb-NO" dirty="0" err="1"/>
              <a:t>the</a:t>
            </a:r>
            <a:r>
              <a:rPr lang="nb-NO" dirty="0"/>
              <a:t> </a:t>
            </a:r>
            <a:r>
              <a:rPr lang="nb-NO" dirty="0" err="1"/>
              <a:t>known</a:t>
            </a:r>
            <a:r>
              <a:rPr lang="nb-NO" dirty="0"/>
              <a:t>’, </a:t>
            </a:r>
            <a:r>
              <a:rPr lang="nb-NO" dirty="0" err="1"/>
              <a:t>but</a:t>
            </a:r>
            <a:r>
              <a:rPr lang="nb-NO" dirty="0"/>
              <a:t> </a:t>
            </a:r>
            <a:r>
              <a:rPr lang="nb-NO" dirty="0" err="1"/>
              <a:t>finding</a:t>
            </a:r>
            <a:r>
              <a:rPr lang="nb-NO" dirty="0"/>
              <a:t> a </a:t>
            </a:r>
            <a:r>
              <a:rPr lang="nb-NO" dirty="0" err="1"/>
              <a:t>new</a:t>
            </a:r>
            <a:r>
              <a:rPr lang="nb-NO" dirty="0"/>
              <a:t> </a:t>
            </a:r>
            <a:r>
              <a:rPr lang="nb-NO" dirty="0" err="1"/>
              <a:t>theoretical</a:t>
            </a:r>
            <a:r>
              <a:rPr lang="nb-NO" dirty="0"/>
              <a:t> </a:t>
            </a:r>
            <a:r>
              <a:rPr lang="nb-NO" dirty="0" err="1"/>
              <a:t>framework</a:t>
            </a:r>
            <a:r>
              <a:rPr lang="nb-NO" dirty="0"/>
              <a:t> to understand </a:t>
            </a:r>
            <a:r>
              <a:rPr lang="nb-NO" dirty="0" err="1"/>
              <a:t>both</a:t>
            </a:r>
            <a:r>
              <a:rPr lang="nb-NO" dirty="0"/>
              <a:t> </a:t>
            </a:r>
            <a:r>
              <a:rPr lang="nb-NO" dirty="0" err="1"/>
              <a:t>what</a:t>
            </a:r>
            <a:r>
              <a:rPr lang="nb-NO" dirty="0"/>
              <a:t> is </a:t>
            </a:r>
            <a:r>
              <a:rPr lang="nb-NO" dirty="0" err="1"/>
              <a:t>observed</a:t>
            </a:r>
            <a:r>
              <a:rPr lang="nb-NO" dirty="0"/>
              <a:t> and more.</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11</a:t>
            </a:fld>
            <a:endParaRPr lang="nb-NO"/>
          </a:p>
        </p:txBody>
      </p:sp>
    </p:spTree>
    <p:extLst>
      <p:ext uri="{BB962C8B-B14F-4D97-AF65-F5344CB8AC3E}">
        <p14:creationId xmlns:p14="http://schemas.microsoft.com/office/powerpoint/2010/main" val="1630394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‘Severe test’ one </a:t>
            </a:r>
            <a:r>
              <a:rPr lang="en-US" dirty="0" err="1"/>
              <a:t>indvolving</a:t>
            </a:r>
            <a:r>
              <a:rPr lang="en-US" dirty="0"/>
              <a:t> independently unexpected prediction of law turns out true</a:t>
            </a:r>
          </a:p>
          <a:p>
            <a:endParaRPr lang="nb-NO" dirty="0"/>
          </a:p>
          <a:p>
            <a:r>
              <a:rPr lang="nb-NO" dirty="0" err="1"/>
              <a:t>Falsifiability</a:t>
            </a:r>
            <a:r>
              <a:rPr lang="nb-NO" dirty="0"/>
              <a:t> is in </a:t>
            </a:r>
            <a:r>
              <a:rPr lang="nb-NO" dirty="0" err="1"/>
              <a:t>index</a:t>
            </a:r>
            <a:r>
              <a:rPr lang="nb-NO" dirty="0"/>
              <a:t> </a:t>
            </a:r>
            <a:r>
              <a:rPr lang="nb-NO" dirty="0" err="1"/>
              <a:t>of</a:t>
            </a:r>
            <a:r>
              <a:rPr lang="nb-NO" dirty="0"/>
              <a:t> </a:t>
            </a:r>
            <a:r>
              <a:rPr lang="nb-NO" dirty="0" err="1"/>
              <a:t>explanatory</a:t>
            </a:r>
            <a:r>
              <a:rPr lang="nb-NO" dirty="0"/>
              <a:t> </a:t>
            </a:r>
            <a:r>
              <a:rPr lang="nb-NO" dirty="0" err="1"/>
              <a:t>strength</a:t>
            </a:r>
            <a:r>
              <a:rPr lang="nb-NO" dirty="0"/>
              <a:t>: </a:t>
            </a:r>
            <a:r>
              <a:rPr lang="nb-NO" dirty="0" err="1"/>
              <a:t>the</a:t>
            </a:r>
            <a:r>
              <a:rPr lang="nb-NO" dirty="0"/>
              <a:t> more general and </a:t>
            </a:r>
            <a:r>
              <a:rPr lang="nb-NO" dirty="0" err="1"/>
              <a:t>precise</a:t>
            </a:r>
            <a:r>
              <a:rPr lang="nb-NO" dirty="0"/>
              <a:t> a </a:t>
            </a:r>
            <a:r>
              <a:rPr lang="nb-NO" dirty="0" err="1"/>
              <a:t>theory</a:t>
            </a:r>
            <a:r>
              <a:rPr lang="nb-NO" dirty="0"/>
              <a:t>, </a:t>
            </a:r>
            <a:r>
              <a:rPr lang="nb-NO" dirty="0" err="1"/>
              <a:t>the</a:t>
            </a:r>
            <a:r>
              <a:rPr lang="nb-NO" dirty="0"/>
              <a:t> more it </a:t>
            </a:r>
            <a:r>
              <a:rPr lang="nb-NO" dirty="0" err="1"/>
              <a:t>prohibits</a:t>
            </a:r>
            <a:r>
              <a:rPr lang="nb-NO" dirty="0"/>
              <a:t>. Scientific progress </a:t>
            </a:r>
            <a:r>
              <a:rPr lang="nb-NO" dirty="0" err="1"/>
              <a:t>involves</a:t>
            </a:r>
            <a:r>
              <a:rPr lang="nb-NO" dirty="0"/>
              <a:t> a series </a:t>
            </a:r>
            <a:r>
              <a:rPr lang="nb-NO" dirty="0" err="1"/>
              <a:t>of</a:t>
            </a:r>
            <a:r>
              <a:rPr lang="nb-NO" dirty="0"/>
              <a:t> </a:t>
            </a:r>
            <a:r>
              <a:rPr lang="nb-NO" dirty="0" err="1"/>
              <a:t>gradually</a:t>
            </a:r>
            <a:r>
              <a:rPr lang="nb-NO" dirty="0"/>
              <a:t> more and more </a:t>
            </a:r>
            <a:r>
              <a:rPr lang="nb-NO" dirty="0" err="1"/>
              <a:t>falsifiable</a:t>
            </a:r>
            <a:r>
              <a:rPr lang="nb-NO" dirty="0"/>
              <a:t> </a:t>
            </a:r>
            <a:r>
              <a:rPr lang="nb-NO" dirty="0" err="1"/>
              <a:t>theories</a:t>
            </a:r>
            <a:r>
              <a:rPr lang="nb-NO" dirty="0"/>
              <a:t> (Galileo -&gt; Newton -&gt; Einstein).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can think of how science operates by thinking of its theories as </a:t>
            </a:r>
            <a:r>
              <a:rPr lang="en-US" i="1" dirty="0"/>
              <a:t>prohibitions</a:t>
            </a:r>
            <a:r>
              <a:rPr lang="en-US" dirty="0"/>
              <a:t> of particular circumstances and trying to find out if these hold or not.</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12</a:t>
            </a:fld>
            <a:endParaRPr lang="nb-NO"/>
          </a:p>
        </p:txBody>
      </p:sp>
    </p:spTree>
    <p:extLst>
      <p:ext uri="{BB962C8B-B14F-4D97-AF65-F5344CB8AC3E}">
        <p14:creationId xmlns:p14="http://schemas.microsoft.com/office/powerpoint/2010/main" val="3471481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t>
            </a:r>
            <a:r>
              <a:rPr lang="nb-NO" dirty="0" err="1"/>
              <a:t>Why</a:t>
            </a:r>
            <a:r>
              <a:rPr lang="nb-NO" dirty="0"/>
              <a:t> </a:t>
            </a:r>
            <a:r>
              <a:rPr lang="nb-NO" dirty="0" err="1"/>
              <a:t>exactly</a:t>
            </a:r>
            <a:r>
              <a:rPr lang="nb-NO" dirty="0"/>
              <a:t> is </a:t>
            </a:r>
            <a:r>
              <a:rPr lang="nb-NO" dirty="0" err="1"/>
              <a:t>being</a:t>
            </a:r>
            <a:r>
              <a:rPr lang="nb-NO" dirty="0"/>
              <a:t> </a:t>
            </a:r>
            <a:r>
              <a:rPr lang="nb-NO" dirty="0" err="1"/>
              <a:t>unable</a:t>
            </a:r>
            <a:r>
              <a:rPr lang="nb-NO" dirty="0"/>
              <a:t> to </a:t>
            </a:r>
            <a:r>
              <a:rPr lang="nb-NO" dirty="0" err="1"/>
              <a:t>refute</a:t>
            </a:r>
            <a:r>
              <a:rPr lang="nb-NO" dirty="0"/>
              <a:t> a </a:t>
            </a:r>
            <a:r>
              <a:rPr lang="nb-NO" dirty="0" err="1"/>
              <a:t>theory</a:t>
            </a:r>
            <a:r>
              <a:rPr lang="nb-NO" dirty="0"/>
              <a:t> a </a:t>
            </a:r>
            <a:r>
              <a:rPr lang="nb-NO" dirty="0" err="1"/>
              <a:t>reason</a:t>
            </a:r>
            <a:r>
              <a:rPr lang="nb-NO" dirty="0"/>
              <a:t> to be </a:t>
            </a:r>
            <a:r>
              <a:rPr lang="nb-NO" dirty="0" err="1"/>
              <a:t>suspicious</a:t>
            </a:r>
            <a:r>
              <a:rPr lang="nb-NO" dirty="0"/>
              <a:t> </a:t>
            </a:r>
            <a:r>
              <a:rPr lang="nb-NO" dirty="0" err="1"/>
              <a:t>of</a:t>
            </a:r>
            <a:r>
              <a:rPr lang="nb-NO" dirty="0"/>
              <a: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Unfalsifiable</a:t>
            </a:r>
            <a:r>
              <a:rPr lang="nb-NO" dirty="0"/>
              <a:t> </a:t>
            </a:r>
            <a:r>
              <a:rPr lang="nb-NO" dirty="0" err="1"/>
              <a:t>theories</a:t>
            </a:r>
            <a:r>
              <a:rPr lang="nb-NO" dirty="0"/>
              <a:t> </a:t>
            </a:r>
            <a:r>
              <a:rPr lang="nb-NO" dirty="0" err="1"/>
              <a:t>also</a:t>
            </a:r>
            <a:r>
              <a:rPr lang="nb-NO" dirty="0"/>
              <a:t> </a:t>
            </a:r>
            <a:r>
              <a:rPr lang="nb-NO" dirty="0" err="1"/>
              <a:t>fail</a:t>
            </a:r>
            <a:r>
              <a:rPr lang="nb-NO" dirty="0"/>
              <a:t> to </a:t>
            </a:r>
            <a:r>
              <a:rPr lang="nb-NO" dirty="0" err="1"/>
              <a:t>explain</a:t>
            </a:r>
            <a:r>
              <a:rPr lang="nb-NO" dirty="0"/>
              <a:t>; </a:t>
            </a:r>
            <a:r>
              <a:rPr lang="nb-NO" dirty="0" err="1"/>
              <a:t>explanation</a:t>
            </a:r>
            <a:r>
              <a:rPr lang="nb-NO" dirty="0"/>
              <a:t> is </a:t>
            </a:r>
            <a:r>
              <a:rPr lang="nb-NO" dirty="0" err="1"/>
              <a:t>contrastive</a:t>
            </a:r>
            <a:r>
              <a:rPr lang="nb-NO" dirty="0"/>
              <a:t>: </a:t>
            </a:r>
            <a:r>
              <a:rPr lang="nb-NO" dirty="0" err="1"/>
              <a:t>this</a:t>
            </a:r>
            <a:r>
              <a:rPr lang="nb-NO" dirty="0"/>
              <a:t> </a:t>
            </a:r>
            <a:r>
              <a:rPr lang="nb-NO" dirty="0" err="1"/>
              <a:t>happened</a:t>
            </a:r>
            <a:r>
              <a:rPr lang="nb-NO" dirty="0"/>
              <a:t> </a:t>
            </a:r>
            <a:r>
              <a:rPr lang="nb-NO" dirty="0" err="1"/>
              <a:t>rather</a:t>
            </a:r>
            <a:r>
              <a:rPr lang="nb-NO" dirty="0"/>
              <a:t> </a:t>
            </a:r>
            <a:r>
              <a:rPr lang="nb-NO" dirty="0" err="1"/>
              <a:t>tthan</a:t>
            </a:r>
            <a:r>
              <a:rPr lang="nb-NO" dirty="0"/>
              <a:t> </a:t>
            </a:r>
            <a:r>
              <a:rPr lang="nb-NO" dirty="0" err="1"/>
              <a:t>that</a:t>
            </a:r>
            <a:r>
              <a:rPr lang="nb-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History</a:t>
            </a:r>
            <a:r>
              <a:rPr lang="nb-NO" dirty="0"/>
              <a:t> and </a:t>
            </a:r>
            <a:r>
              <a:rPr lang="nb-NO" dirty="0" err="1"/>
              <a:t>many</a:t>
            </a:r>
            <a:r>
              <a:rPr lang="nb-NO" dirty="0"/>
              <a:t> </a:t>
            </a:r>
            <a:r>
              <a:rPr lang="nb-NO" dirty="0" err="1"/>
              <a:t>other</a:t>
            </a:r>
            <a:r>
              <a:rPr lang="nb-NO" dirty="0"/>
              <a:t> </a:t>
            </a:r>
            <a:r>
              <a:rPr lang="nb-NO" dirty="0" err="1"/>
              <a:t>humanities</a:t>
            </a:r>
            <a:r>
              <a:rPr lang="nb-NO" dirty="0"/>
              <a:t>/</a:t>
            </a:r>
            <a:r>
              <a:rPr lang="nb-NO" dirty="0" err="1"/>
              <a:t>social</a:t>
            </a:r>
            <a:r>
              <a:rPr lang="nb-NO" dirty="0"/>
              <a:t> studies </a:t>
            </a:r>
            <a:r>
              <a:rPr lang="nb-NO" dirty="0" err="1"/>
              <a:t>are</a:t>
            </a:r>
            <a:r>
              <a:rPr lang="nb-NO" dirty="0"/>
              <a:t> not science in </a:t>
            </a:r>
            <a:r>
              <a:rPr lang="nb-NO" dirty="0" err="1"/>
              <a:t>this</a:t>
            </a:r>
            <a:r>
              <a:rPr lang="nb-NO" dirty="0"/>
              <a:t> </a:t>
            </a:r>
            <a:r>
              <a:rPr lang="nb-NO" dirty="0" err="1"/>
              <a:t>sense</a:t>
            </a:r>
            <a:r>
              <a:rPr lang="nb-NO" dirty="0"/>
              <a:t>: </a:t>
            </a:r>
            <a:r>
              <a:rPr lang="nb-NO" dirty="0" err="1"/>
              <a:t>they</a:t>
            </a:r>
            <a:r>
              <a:rPr lang="nb-NO" dirty="0"/>
              <a:t> </a:t>
            </a:r>
            <a:r>
              <a:rPr lang="nb-NO" dirty="0" err="1"/>
              <a:t>may</a:t>
            </a:r>
            <a:r>
              <a:rPr lang="nb-NO" dirty="0"/>
              <a:t> be </a:t>
            </a:r>
            <a:r>
              <a:rPr lang="nb-NO" dirty="0" err="1"/>
              <a:t>hypothetial</a:t>
            </a:r>
            <a:r>
              <a:rPr lang="nb-NO" dirty="0"/>
              <a:t>/</a:t>
            </a:r>
            <a:r>
              <a:rPr lang="nb-NO" dirty="0" err="1"/>
              <a:t>critical</a:t>
            </a:r>
            <a:r>
              <a:rPr lang="nb-NO" dirty="0"/>
              <a:t>, </a:t>
            </a:r>
            <a:r>
              <a:rPr lang="nb-NO" dirty="0" err="1"/>
              <a:t>but</a:t>
            </a:r>
            <a:r>
              <a:rPr lang="nb-NO" dirty="0"/>
              <a:t> </a:t>
            </a:r>
            <a:r>
              <a:rPr lang="nb-NO" dirty="0" err="1"/>
              <a:t>their</a:t>
            </a:r>
            <a:r>
              <a:rPr lang="nb-NO" dirty="0"/>
              <a:t> </a:t>
            </a:r>
            <a:r>
              <a:rPr lang="nb-NO" dirty="0" err="1"/>
              <a:t>hypotheses</a:t>
            </a:r>
            <a:r>
              <a:rPr lang="nb-NO" dirty="0"/>
              <a:t> </a:t>
            </a:r>
            <a:r>
              <a:rPr lang="nb-NO" dirty="0" err="1"/>
              <a:t>typically</a:t>
            </a:r>
            <a:r>
              <a:rPr lang="nb-NO" dirty="0"/>
              <a:t> </a:t>
            </a:r>
            <a:r>
              <a:rPr lang="nb-NO" dirty="0" err="1"/>
              <a:t>concern</a:t>
            </a:r>
            <a:r>
              <a:rPr lang="nb-NO" dirty="0"/>
              <a:t> </a:t>
            </a:r>
            <a:r>
              <a:rPr lang="nb-NO" dirty="0" err="1"/>
              <a:t>particular</a:t>
            </a:r>
            <a:r>
              <a:rPr lang="nb-NO" dirty="0"/>
              <a:t> </a:t>
            </a:r>
            <a:r>
              <a:rPr lang="nb-NO" dirty="0" err="1"/>
              <a:t>conditions</a:t>
            </a:r>
            <a:r>
              <a:rPr lang="nb-NO" dirty="0"/>
              <a:t> </a:t>
            </a:r>
            <a:r>
              <a:rPr lang="nb-NO" dirty="0" err="1"/>
              <a:t>that</a:t>
            </a:r>
            <a:r>
              <a:rPr lang="nb-NO" dirty="0"/>
              <a:t> </a:t>
            </a:r>
            <a:r>
              <a:rPr lang="nb-NO" dirty="0" err="1"/>
              <a:t>are</a:t>
            </a:r>
            <a:r>
              <a:rPr lang="nb-NO" dirty="0"/>
              <a:t> </a:t>
            </a:r>
            <a:r>
              <a:rPr lang="nb-NO" dirty="0" err="1"/>
              <a:t>subsumed</a:t>
            </a:r>
            <a:r>
              <a:rPr lang="nb-NO" dirty="0"/>
              <a:t> by </a:t>
            </a:r>
            <a:r>
              <a:rPr lang="nb-NO" dirty="0" err="1"/>
              <a:t>laws</a:t>
            </a:r>
            <a:r>
              <a:rPr lang="nb-NO" dirty="0"/>
              <a:t> </a:t>
            </a:r>
            <a:r>
              <a:rPr lang="nb-NO" dirty="0" err="1"/>
              <a:t>that</a:t>
            </a:r>
            <a:r>
              <a:rPr lang="nb-NO" dirty="0"/>
              <a:t> </a:t>
            </a:r>
            <a:r>
              <a:rPr lang="nb-NO" dirty="0" err="1"/>
              <a:t>are</a:t>
            </a:r>
            <a:r>
              <a:rPr lang="nb-NO" dirty="0"/>
              <a:t> </a:t>
            </a:r>
            <a:r>
              <a:rPr lang="nb-NO" dirty="0" err="1"/>
              <a:t>obvious</a:t>
            </a:r>
            <a:r>
              <a:rPr lang="nb-NO" dirty="0"/>
              <a:t> or </a:t>
            </a:r>
            <a:r>
              <a:rPr lang="nb-NO" dirty="0" err="1"/>
              <a:t>taken</a:t>
            </a:r>
            <a:r>
              <a:rPr lang="nb-NO" dirty="0"/>
              <a:t> for </a:t>
            </a:r>
            <a:r>
              <a:rPr lang="nb-NO" dirty="0" err="1"/>
              <a:t>granted</a:t>
            </a:r>
            <a:r>
              <a:rPr lang="nb-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13</a:t>
            </a:fld>
            <a:endParaRPr lang="nb-NO"/>
          </a:p>
        </p:txBody>
      </p:sp>
    </p:spTree>
    <p:extLst>
      <p:ext uri="{BB962C8B-B14F-4D97-AF65-F5344CB8AC3E}">
        <p14:creationId xmlns:p14="http://schemas.microsoft.com/office/powerpoint/2010/main" val="1347328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14</a:t>
            </a:fld>
            <a:endParaRPr lang="nb-NO"/>
          </a:p>
        </p:txBody>
      </p:sp>
    </p:spTree>
    <p:extLst>
      <p:ext uri="{BB962C8B-B14F-4D97-AF65-F5344CB8AC3E}">
        <p14:creationId xmlns:p14="http://schemas.microsoft.com/office/powerpoint/2010/main" val="3295450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We</a:t>
            </a:r>
            <a:r>
              <a:rPr lang="nb-NO" dirty="0"/>
              <a:t> </a:t>
            </a:r>
            <a:r>
              <a:rPr lang="nb-NO" dirty="0" err="1"/>
              <a:t>are</a:t>
            </a:r>
            <a:r>
              <a:rPr lang="nb-NO" dirty="0"/>
              <a:t> </a:t>
            </a:r>
            <a:r>
              <a:rPr lang="nb-NO" dirty="0" err="1"/>
              <a:t>neverthless</a:t>
            </a:r>
            <a:r>
              <a:rPr lang="nb-NO" dirty="0"/>
              <a:t> </a:t>
            </a:r>
            <a:r>
              <a:rPr lang="nb-NO" dirty="0" err="1"/>
              <a:t>subject</a:t>
            </a:r>
            <a:r>
              <a:rPr lang="nb-NO" dirty="0"/>
              <a:t> to </a:t>
            </a:r>
            <a:r>
              <a:rPr lang="nb-NO" dirty="0" err="1"/>
              <a:t>confirmation</a:t>
            </a:r>
            <a:r>
              <a:rPr lang="nb-NO" dirty="0"/>
              <a:t> bias so </a:t>
            </a:r>
            <a:r>
              <a:rPr lang="nb-NO" dirty="0" err="1"/>
              <a:t>improtant</a:t>
            </a:r>
            <a:r>
              <a:rPr lang="nb-NO" dirty="0"/>
              <a:t> to stress </a:t>
            </a:r>
            <a:r>
              <a:rPr lang="nb-NO" dirty="0" err="1"/>
              <a:t>falsification</a:t>
            </a:r>
            <a:r>
              <a:rPr lang="nb-NO" dirty="0"/>
              <a:t>. Used in </a:t>
            </a:r>
            <a:r>
              <a:rPr lang="nb-NO" dirty="0" err="1"/>
              <a:t>police</a:t>
            </a:r>
            <a:r>
              <a:rPr lang="nb-NO" dirty="0"/>
              <a:t> </a:t>
            </a:r>
            <a:r>
              <a:rPr lang="nb-NO" dirty="0" err="1"/>
              <a:t>work</a:t>
            </a:r>
            <a:r>
              <a:rPr lang="nb-NO" dirty="0"/>
              <a:t>. Popper</a:t>
            </a:r>
          </a:p>
        </p:txBody>
      </p:sp>
      <p:sp>
        <p:nvSpPr>
          <p:cNvPr id="4" name="Plassholder for lysbildenummer 3"/>
          <p:cNvSpPr>
            <a:spLocks noGrp="1"/>
          </p:cNvSpPr>
          <p:nvPr>
            <p:ph type="sldNum" sz="quarter" idx="5"/>
          </p:nvPr>
        </p:nvSpPr>
        <p:spPr/>
        <p:txBody>
          <a:bodyPr/>
          <a:lstStyle/>
          <a:p>
            <a:fld id="{20C87DAC-CD0D-4563-B889-82EEDEBA59AB}" type="slidenum">
              <a:rPr lang="nb-NO" smtClean="0"/>
              <a:t>15</a:t>
            </a:fld>
            <a:endParaRPr lang="nb-NO"/>
          </a:p>
        </p:txBody>
      </p:sp>
    </p:spTree>
    <p:extLst>
      <p:ext uri="{BB962C8B-B14F-4D97-AF65-F5344CB8AC3E}">
        <p14:creationId xmlns:p14="http://schemas.microsoft.com/office/powerpoint/2010/main" val="3932264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16</a:t>
            </a:fld>
            <a:endParaRPr lang="nb-NO"/>
          </a:p>
        </p:txBody>
      </p:sp>
    </p:spTree>
    <p:extLst>
      <p:ext uri="{BB962C8B-B14F-4D97-AF65-F5344CB8AC3E}">
        <p14:creationId xmlns:p14="http://schemas.microsoft.com/office/powerpoint/2010/main" val="3154437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Kuhn</a:t>
            </a:r>
            <a:r>
              <a:rPr lang="nb-NO" dirty="0"/>
              <a:t> never </a:t>
            </a:r>
            <a:r>
              <a:rPr lang="nb-NO" dirty="0" err="1"/>
              <a:t>queetions</a:t>
            </a:r>
            <a:r>
              <a:rPr lang="nb-NO" dirty="0"/>
              <a:t> </a:t>
            </a:r>
            <a:r>
              <a:rPr lang="nb-NO" dirty="0" err="1"/>
              <a:t>that</a:t>
            </a:r>
            <a:r>
              <a:rPr lang="nb-NO" dirty="0"/>
              <a:t> science is a </a:t>
            </a:r>
            <a:r>
              <a:rPr lang="nb-NO" dirty="0" err="1"/>
              <a:t>good</a:t>
            </a:r>
            <a:r>
              <a:rPr lang="nb-NO" dirty="0"/>
              <a:t> </a:t>
            </a:r>
            <a:r>
              <a:rPr lang="nb-NO" dirty="0" err="1"/>
              <a:t>thing</a:t>
            </a:r>
            <a:r>
              <a:rPr lang="nb-NO" dirty="0"/>
              <a:t>, so his </a:t>
            </a:r>
            <a:r>
              <a:rPr lang="nb-NO" dirty="0" err="1"/>
              <a:t>view</a:t>
            </a:r>
            <a:r>
              <a:rPr lang="nb-NO" dirty="0"/>
              <a:t> </a:t>
            </a:r>
            <a:r>
              <a:rPr lang="nb-NO" dirty="0" err="1"/>
              <a:t>of</a:t>
            </a:r>
            <a:r>
              <a:rPr lang="nb-NO" dirty="0"/>
              <a:t> science is </a:t>
            </a:r>
            <a:r>
              <a:rPr lang="nb-NO" dirty="0" err="1"/>
              <a:t>also</a:t>
            </a:r>
            <a:r>
              <a:rPr lang="nb-NO" dirty="0"/>
              <a:t> </a:t>
            </a:r>
            <a:r>
              <a:rPr lang="nb-NO" dirty="0" err="1"/>
              <a:t>that</a:t>
            </a:r>
            <a:r>
              <a:rPr lang="nb-NO" dirty="0"/>
              <a:t> </a:t>
            </a:r>
            <a:r>
              <a:rPr lang="nb-NO" dirty="0" err="1"/>
              <a:t>of</a:t>
            </a:r>
            <a:r>
              <a:rPr lang="nb-NO" dirty="0"/>
              <a:t> </a:t>
            </a:r>
            <a:r>
              <a:rPr lang="nb-NO" dirty="0" err="1"/>
              <a:t>the</a:t>
            </a:r>
            <a:r>
              <a:rPr lang="nb-NO" dirty="0"/>
              <a:t> scientists.</a:t>
            </a:r>
          </a:p>
          <a:p>
            <a:r>
              <a:rPr lang="en-US" dirty="0"/>
              <a:t>Gist: We need more focus on how science actually develops, how science and scientists actually work and think, rather than on formal principles of rationality. (Though his theory is not meant to be without normative implications.)</a:t>
            </a:r>
          </a:p>
          <a:p>
            <a:r>
              <a:rPr lang="en-US" dirty="0"/>
              <a:t>Some of what Kuhn says can seem to cast doubt on the idea of science as a (purely) rational endeavor, but that is not his intention. Kuhn does deny science is capable of giving us ‘The Truth’ about the natural world, but insists that it has increased in its problem-solving capacity over time. </a:t>
            </a:r>
            <a:endParaRPr lang="nb-NO" dirty="0"/>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17</a:t>
            </a:fld>
            <a:endParaRPr lang="nb-NO"/>
          </a:p>
        </p:txBody>
      </p:sp>
    </p:spTree>
    <p:extLst>
      <p:ext uri="{BB962C8B-B14F-4D97-AF65-F5344CB8AC3E}">
        <p14:creationId xmlns:p14="http://schemas.microsoft.com/office/powerpoint/2010/main" val="843448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18</a:t>
            </a:fld>
            <a:endParaRPr lang="nb-NO"/>
          </a:p>
        </p:txBody>
      </p:sp>
    </p:spTree>
    <p:extLst>
      <p:ext uri="{BB962C8B-B14F-4D97-AF65-F5344CB8AC3E}">
        <p14:creationId xmlns:p14="http://schemas.microsoft.com/office/powerpoint/2010/main" val="64469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err="1"/>
              <a:t>Symbolic</a:t>
            </a:r>
            <a:r>
              <a:rPr lang="nb-NO" i="1" dirty="0"/>
              <a:t> </a:t>
            </a:r>
            <a:r>
              <a:rPr lang="nb-NO" i="1" dirty="0" err="1"/>
              <a:t>generalizations</a:t>
            </a:r>
            <a:r>
              <a:rPr lang="nb-NO" dirty="0"/>
              <a:t>: </a:t>
            </a:r>
            <a:r>
              <a:rPr lang="nb-NO" dirty="0" err="1"/>
              <a:t>Newton’s</a:t>
            </a:r>
            <a:r>
              <a:rPr lang="nb-NO" dirty="0"/>
              <a:t> </a:t>
            </a:r>
            <a:r>
              <a:rPr lang="nb-NO" dirty="0" err="1"/>
              <a:t>laws</a:t>
            </a:r>
            <a:r>
              <a:rPr lang="nb-NO" dirty="0"/>
              <a:t> </a:t>
            </a:r>
            <a:r>
              <a:rPr lang="nb-NO" dirty="0" err="1"/>
              <a:t>of</a:t>
            </a:r>
            <a:r>
              <a:rPr lang="nb-NO" dirty="0"/>
              <a:t> motion/force.</a:t>
            </a:r>
          </a:p>
          <a:p>
            <a:r>
              <a:rPr lang="nb-NO" i="1" dirty="0"/>
              <a:t>Models/</a:t>
            </a:r>
            <a:r>
              <a:rPr lang="nb-NO" i="1" dirty="0" err="1"/>
              <a:t>metaphysical</a:t>
            </a:r>
            <a:r>
              <a:rPr lang="nb-NO" i="1" dirty="0"/>
              <a:t> </a:t>
            </a:r>
            <a:r>
              <a:rPr lang="nb-NO" i="1" dirty="0" err="1"/>
              <a:t>assumptions</a:t>
            </a:r>
            <a:r>
              <a:rPr lang="nb-NO" dirty="0"/>
              <a:t>: </a:t>
            </a:r>
            <a:r>
              <a:rPr lang="nb-NO" dirty="0" err="1"/>
              <a:t>universe</a:t>
            </a:r>
            <a:r>
              <a:rPr lang="nb-NO" dirty="0"/>
              <a:t> </a:t>
            </a:r>
            <a:r>
              <a:rPr lang="nb-NO" dirty="0" err="1"/>
              <a:t>infinitely</a:t>
            </a:r>
            <a:r>
              <a:rPr lang="nb-NO" dirty="0"/>
              <a:t> </a:t>
            </a:r>
            <a:r>
              <a:rPr lang="nb-NO" dirty="0" err="1"/>
              <a:t>extended</a:t>
            </a:r>
            <a:r>
              <a:rPr lang="nb-NO" dirty="0"/>
              <a:t> in 3D </a:t>
            </a:r>
            <a:r>
              <a:rPr lang="nb-NO" dirty="0" err="1"/>
              <a:t>space</a:t>
            </a:r>
            <a:r>
              <a:rPr lang="nb-NO" dirty="0"/>
              <a:t> and (</a:t>
            </a:r>
            <a:r>
              <a:rPr lang="nb-NO" dirty="0" err="1"/>
              <a:t>independently</a:t>
            </a:r>
            <a:r>
              <a:rPr lang="nb-NO" dirty="0"/>
              <a:t>) time, </a:t>
            </a:r>
            <a:r>
              <a:rPr lang="nb-NO" dirty="0" err="1"/>
              <a:t>physical</a:t>
            </a:r>
            <a:r>
              <a:rPr lang="nb-NO" dirty="0"/>
              <a:t> </a:t>
            </a:r>
            <a:r>
              <a:rPr lang="nb-NO" dirty="0" err="1"/>
              <a:t>quantities</a:t>
            </a:r>
            <a:r>
              <a:rPr lang="nb-NO" dirty="0"/>
              <a:t> (motion, </a:t>
            </a:r>
            <a:r>
              <a:rPr lang="nb-NO" dirty="0" err="1"/>
              <a:t>size</a:t>
            </a:r>
            <a:r>
              <a:rPr lang="nb-NO" dirty="0"/>
              <a:t>, </a:t>
            </a:r>
            <a:r>
              <a:rPr lang="nb-NO" dirty="0" err="1"/>
              <a:t>mass</a:t>
            </a:r>
            <a:r>
              <a:rPr lang="nb-NO" dirty="0"/>
              <a:t> etc.) </a:t>
            </a:r>
            <a:r>
              <a:rPr lang="nb-NO" dirty="0" err="1"/>
              <a:t>absolute</a:t>
            </a:r>
            <a:r>
              <a:rPr lang="nb-NO" dirty="0"/>
              <a:t> in </a:t>
            </a:r>
            <a:r>
              <a:rPr lang="nb-NO" dirty="0" err="1"/>
              <a:t>relation</a:t>
            </a:r>
            <a:r>
              <a:rPr lang="nb-NO" dirty="0"/>
              <a:t> to </a:t>
            </a:r>
            <a:r>
              <a:rPr lang="nb-NO" dirty="0" err="1"/>
              <a:t>this</a:t>
            </a:r>
            <a:r>
              <a:rPr lang="nb-NO" dirty="0"/>
              <a:t> </a:t>
            </a:r>
            <a:r>
              <a:rPr lang="nb-NO" dirty="0" err="1"/>
              <a:t>framework</a:t>
            </a:r>
            <a:endParaRPr lang="nb-NO" dirty="0"/>
          </a:p>
          <a:p>
            <a:r>
              <a:rPr lang="nb-NO" i="1" dirty="0"/>
              <a:t>Values</a:t>
            </a:r>
            <a:r>
              <a:rPr lang="nb-NO" dirty="0"/>
              <a:t>: </a:t>
            </a:r>
            <a:r>
              <a:rPr lang="nb-NO" dirty="0" err="1"/>
              <a:t>Predictive</a:t>
            </a:r>
            <a:r>
              <a:rPr lang="nb-NO" dirty="0"/>
              <a:t> </a:t>
            </a:r>
            <a:r>
              <a:rPr lang="nb-NO" dirty="0" err="1"/>
              <a:t>accuracy</a:t>
            </a:r>
            <a:r>
              <a:rPr lang="nb-NO" dirty="0"/>
              <a:t>, </a:t>
            </a:r>
            <a:r>
              <a:rPr lang="nb-NO" dirty="0" err="1"/>
              <a:t>consistency</a:t>
            </a:r>
            <a:r>
              <a:rPr lang="nb-NO" dirty="0"/>
              <a:t>, </a:t>
            </a:r>
            <a:r>
              <a:rPr lang="nb-NO" dirty="0" err="1"/>
              <a:t>simplicity</a:t>
            </a:r>
            <a:r>
              <a:rPr lang="nb-NO" dirty="0"/>
              <a:t>, </a:t>
            </a:r>
            <a:r>
              <a:rPr lang="nb-NO" dirty="0" err="1"/>
              <a:t>quantitative</a:t>
            </a:r>
            <a:r>
              <a:rPr lang="nb-NO" dirty="0"/>
              <a:t> </a:t>
            </a:r>
            <a:r>
              <a:rPr lang="nb-NO" dirty="0" err="1"/>
              <a:t>formulability</a:t>
            </a:r>
            <a:r>
              <a:rPr lang="nb-NO" dirty="0"/>
              <a:t> etc.</a:t>
            </a:r>
          </a:p>
          <a:p>
            <a:r>
              <a:rPr lang="nb-NO" i="1" dirty="0" err="1"/>
              <a:t>Exemplars</a:t>
            </a:r>
            <a:r>
              <a:rPr lang="nb-NO" dirty="0"/>
              <a:t>: </a:t>
            </a:r>
            <a:r>
              <a:rPr lang="nb-NO" dirty="0" err="1"/>
              <a:t>Concrete</a:t>
            </a:r>
            <a:r>
              <a:rPr lang="nb-NO" dirty="0"/>
              <a:t> </a:t>
            </a:r>
            <a:r>
              <a:rPr lang="nb-NO" dirty="0" err="1"/>
              <a:t>application</a:t>
            </a:r>
            <a:r>
              <a:rPr lang="nb-NO" dirty="0"/>
              <a:t> </a:t>
            </a:r>
            <a:r>
              <a:rPr lang="nb-NO" dirty="0" err="1"/>
              <a:t>of</a:t>
            </a:r>
            <a:r>
              <a:rPr lang="nb-NO" dirty="0"/>
              <a:t> </a:t>
            </a:r>
            <a:r>
              <a:rPr lang="nb-NO" dirty="0" err="1"/>
              <a:t>laws</a:t>
            </a:r>
            <a:r>
              <a:rPr lang="nb-NO" dirty="0"/>
              <a:t> </a:t>
            </a:r>
            <a:r>
              <a:rPr lang="nb-NO" dirty="0" err="1"/>
              <a:t>of</a:t>
            </a:r>
            <a:r>
              <a:rPr lang="nb-NO" dirty="0"/>
              <a:t> motion to </a:t>
            </a:r>
            <a:r>
              <a:rPr lang="nb-NO" dirty="0" err="1"/>
              <a:t>predict</a:t>
            </a:r>
            <a:r>
              <a:rPr lang="nb-NO" dirty="0"/>
              <a:t> </a:t>
            </a:r>
            <a:r>
              <a:rPr lang="nb-NO" dirty="0" err="1"/>
              <a:t>movements</a:t>
            </a:r>
            <a:r>
              <a:rPr lang="nb-NO" dirty="0"/>
              <a:t> </a:t>
            </a:r>
            <a:r>
              <a:rPr lang="nb-NO" dirty="0" err="1"/>
              <a:t>of</a:t>
            </a:r>
            <a:r>
              <a:rPr lang="nb-NO" dirty="0"/>
              <a:t> </a:t>
            </a:r>
            <a:r>
              <a:rPr lang="nb-NO" dirty="0" err="1"/>
              <a:t>moon</a:t>
            </a:r>
            <a:r>
              <a:rPr lang="nb-NO" dirty="0"/>
              <a:t> and planets, to </a:t>
            </a:r>
            <a:r>
              <a:rPr lang="nb-NO" dirty="0" err="1"/>
              <a:t>tidal</a:t>
            </a:r>
            <a:r>
              <a:rPr lang="nb-NO" dirty="0"/>
              <a:t> </a:t>
            </a:r>
            <a:r>
              <a:rPr lang="nb-NO" dirty="0" err="1"/>
              <a:t>phenomena</a:t>
            </a:r>
            <a:r>
              <a:rPr lang="nb-NO" dirty="0"/>
              <a:t>, </a:t>
            </a:r>
            <a:r>
              <a:rPr lang="nb-NO" dirty="0" err="1"/>
              <a:t>rotating</a:t>
            </a:r>
            <a:r>
              <a:rPr lang="nb-NO" dirty="0"/>
              <a:t> </a:t>
            </a:r>
            <a:r>
              <a:rPr lang="nb-NO" dirty="0" err="1"/>
              <a:t>objects</a:t>
            </a:r>
            <a:r>
              <a:rPr lang="nb-NO" dirty="0"/>
              <a:t> </a:t>
            </a:r>
            <a:r>
              <a:rPr lang="nb-NO" dirty="0" err="1"/>
              <a:t>on</a:t>
            </a:r>
            <a:r>
              <a:rPr lang="nb-NO" dirty="0"/>
              <a:t> </a:t>
            </a:r>
            <a:r>
              <a:rPr lang="nb-NO" dirty="0" err="1"/>
              <a:t>earth</a:t>
            </a:r>
            <a:r>
              <a:rPr lang="nb-NO" dirty="0"/>
              <a:t> etc. </a:t>
            </a:r>
          </a:p>
          <a:p>
            <a:pPr lvl="1"/>
            <a:r>
              <a:rPr lang="nb-NO" dirty="0" err="1"/>
              <a:t>Involves</a:t>
            </a:r>
            <a:r>
              <a:rPr lang="nb-NO" dirty="0"/>
              <a:t> </a:t>
            </a:r>
            <a:r>
              <a:rPr lang="nb-NO" dirty="0" err="1"/>
              <a:t>thinking</a:t>
            </a:r>
            <a:r>
              <a:rPr lang="nb-NO" dirty="0"/>
              <a:t> </a:t>
            </a:r>
            <a:r>
              <a:rPr lang="nb-NO" dirty="0" err="1"/>
              <a:t>of</a:t>
            </a:r>
            <a:r>
              <a:rPr lang="nb-NO" dirty="0"/>
              <a:t> </a:t>
            </a:r>
            <a:r>
              <a:rPr lang="nb-NO" dirty="0" err="1"/>
              <a:t>paradigm</a:t>
            </a:r>
            <a:r>
              <a:rPr lang="nb-NO" dirty="0"/>
              <a:t> as </a:t>
            </a:r>
            <a:r>
              <a:rPr lang="nb-NO" dirty="0" err="1"/>
              <a:t>involving</a:t>
            </a:r>
            <a:r>
              <a:rPr lang="nb-NO" dirty="0"/>
              <a:t> in part </a:t>
            </a:r>
            <a:r>
              <a:rPr lang="nb-NO" i="1" dirty="0" err="1"/>
              <a:t>tacit</a:t>
            </a:r>
            <a:r>
              <a:rPr lang="nb-NO" dirty="0"/>
              <a:t> knowhow.</a:t>
            </a:r>
          </a:p>
          <a:p>
            <a:r>
              <a:rPr lang="nb-NO" dirty="0"/>
              <a:t>Laws </a:t>
            </a:r>
            <a:r>
              <a:rPr lang="nb-NO" dirty="0" err="1"/>
              <a:t>can</a:t>
            </a:r>
            <a:r>
              <a:rPr lang="nb-NO" dirty="0"/>
              <a:t> be </a:t>
            </a:r>
            <a:r>
              <a:rPr lang="nb-NO" dirty="0" err="1"/>
              <a:t>empirical</a:t>
            </a:r>
            <a:r>
              <a:rPr lang="nb-NO" dirty="0"/>
              <a:t> </a:t>
            </a:r>
            <a:r>
              <a:rPr lang="nb-NO" dirty="0" err="1"/>
              <a:t>generalisations</a:t>
            </a:r>
            <a:r>
              <a:rPr lang="nb-NO" dirty="0"/>
              <a:t> </a:t>
            </a:r>
            <a:r>
              <a:rPr lang="nb-NO" dirty="0" err="1"/>
              <a:t>but</a:t>
            </a:r>
            <a:r>
              <a:rPr lang="nb-NO" dirty="0"/>
              <a:t> </a:t>
            </a:r>
            <a:r>
              <a:rPr lang="nb-NO" dirty="0" err="1"/>
              <a:t>can</a:t>
            </a:r>
            <a:r>
              <a:rPr lang="nb-NO" dirty="0"/>
              <a:t> </a:t>
            </a:r>
            <a:r>
              <a:rPr lang="nb-NO" dirty="0" err="1"/>
              <a:t>also</a:t>
            </a:r>
            <a:r>
              <a:rPr lang="nb-NO" dirty="0"/>
              <a:t> be </a:t>
            </a:r>
            <a:r>
              <a:rPr lang="nb-NO" dirty="0" err="1"/>
              <a:t>definittions</a:t>
            </a:r>
            <a:r>
              <a:rPr lang="nb-NO" dirty="0"/>
              <a:t> </a:t>
            </a:r>
            <a:r>
              <a:rPr lang="nb-NO" dirty="0" err="1"/>
              <a:t>of</a:t>
            </a:r>
            <a:r>
              <a:rPr lang="nb-NO" dirty="0"/>
              <a:t> </a:t>
            </a:r>
            <a:r>
              <a:rPr lang="nb-NO" dirty="0" err="1"/>
              <a:t>central</a:t>
            </a:r>
            <a:r>
              <a:rPr lang="nb-NO" dirty="0"/>
              <a:t> </a:t>
            </a:r>
            <a:r>
              <a:rPr lang="nb-NO" dirty="0" err="1"/>
              <a:t>ideas</a:t>
            </a:r>
            <a:r>
              <a:rPr lang="nb-NO" dirty="0"/>
              <a:t>. </a:t>
            </a:r>
            <a:r>
              <a:rPr lang="nb-NO" dirty="0" err="1"/>
              <a:t>Eg</a:t>
            </a:r>
            <a:r>
              <a:rPr lang="nb-NO" dirty="0"/>
              <a:t> f = m.a.</a:t>
            </a:r>
          </a:p>
          <a:p>
            <a:endParaRPr lang="nb-NO" dirty="0"/>
          </a:p>
          <a:p>
            <a:r>
              <a:rPr lang="nb-NO" dirty="0"/>
              <a:t>Not all </a:t>
            </a:r>
            <a:r>
              <a:rPr lang="nb-NO" dirty="0" err="1"/>
              <a:t>but</a:t>
            </a:r>
            <a:r>
              <a:rPr lang="nb-NO" dirty="0"/>
              <a:t> </a:t>
            </a:r>
            <a:r>
              <a:rPr lang="nb-NO" dirty="0" err="1"/>
              <a:t>many</a:t>
            </a:r>
            <a:r>
              <a:rPr lang="nb-NO" dirty="0"/>
              <a:t> </a:t>
            </a:r>
            <a:r>
              <a:rPr lang="nb-NO" dirty="0" err="1"/>
              <a:t>values</a:t>
            </a:r>
            <a:r>
              <a:rPr lang="nb-NO" dirty="0"/>
              <a:t> </a:t>
            </a:r>
            <a:r>
              <a:rPr lang="nb-NO" dirty="0" err="1"/>
              <a:t>are</a:t>
            </a:r>
            <a:r>
              <a:rPr lang="nb-NO" dirty="0"/>
              <a:t> </a:t>
            </a:r>
            <a:r>
              <a:rPr lang="nb-NO" dirty="0" err="1"/>
              <a:t>shareed</a:t>
            </a:r>
            <a:r>
              <a:rPr lang="nb-NO" dirty="0"/>
              <a:t> </a:t>
            </a:r>
            <a:r>
              <a:rPr lang="nb-NO" dirty="0" err="1"/>
              <a:t>accross</a:t>
            </a:r>
            <a:r>
              <a:rPr lang="nb-NO" dirty="0"/>
              <a:t> </a:t>
            </a:r>
            <a:r>
              <a:rPr lang="nb-NO" dirty="0" err="1"/>
              <a:t>paradigms</a:t>
            </a:r>
            <a:r>
              <a:rPr lang="nb-NO" dirty="0"/>
              <a:t>. Values </a:t>
            </a:r>
            <a:r>
              <a:rPr lang="nb-NO" dirty="0" err="1"/>
              <a:t>don’t</a:t>
            </a:r>
            <a:r>
              <a:rPr lang="nb-NO" dirty="0"/>
              <a:t> </a:t>
            </a:r>
            <a:r>
              <a:rPr lang="nb-NO" dirty="0" err="1"/>
              <a:t>give</a:t>
            </a:r>
            <a:r>
              <a:rPr lang="nb-NO" dirty="0"/>
              <a:t> an </a:t>
            </a:r>
            <a:r>
              <a:rPr lang="nb-NO" dirty="0" err="1"/>
              <a:t>algorithm</a:t>
            </a:r>
            <a:r>
              <a:rPr lang="nb-NO" dirty="0"/>
              <a:t> for </a:t>
            </a:r>
            <a:r>
              <a:rPr lang="nb-NO" dirty="0" err="1"/>
              <a:t>decision</a:t>
            </a:r>
            <a:r>
              <a:rPr lang="nb-NO" dirty="0"/>
              <a:t> in </a:t>
            </a:r>
            <a:r>
              <a:rPr lang="nb-NO" dirty="0" err="1"/>
              <a:t>any</a:t>
            </a:r>
            <a:r>
              <a:rPr lang="nb-NO" dirty="0"/>
              <a:t> case.</a:t>
            </a:r>
          </a:p>
          <a:p>
            <a:endParaRPr lang="nb-NO" dirty="0"/>
          </a:p>
          <a:p>
            <a:r>
              <a:rPr lang="nb-NO" dirty="0"/>
              <a:t>Knowledge </a:t>
            </a:r>
            <a:r>
              <a:rPr lang="nb-NO" dirty="0" err="1"/>
              <a:t>of</a:t>
            </a:r>
            <a:r>
              <a:rPr lang="nb-NO" dirty="0"/>
              <a:t> </a:t>
            </a:r>
            <a:r>
              <a:rPr lang="nb-NO" dirty="0" err="1"/>
              <a:t>exemplars</a:t>
            </a:r>
            <a:r>
              <a:rPr lang="nb-NO" dirty="0"/>
              <a:t> is a </a:t>
            </a:r>
            <a:r>
              <a:rPr lang="nb-NO" dirty="0" err="1"/>
              <a:t>kind</a:t>
            </a:r>
            <a:r>
              <a:rPr lang="nb-NO" dirty="0"/>
              <a:t> </a:t>
            </a:r>
            <a:r>
              <a:rPr lang="nb-NO" dirty="0" err="1"/>
              <a:t>of</a:t>
            </a:r>
            <a:r>
              <a:rPr lang="nb-NO" dirty="0"/>
              <a:t> non-</a:t>
            </a:r>
            <a:r>
              <a:rPr lang="nb-NO" dirty="0" err="1"/>
              <a:t>explicit</a:t>
            </a:r>
            <a:r>
              <a:rPr lang="nb-NO" dirty="0"/>
              <a:t>, </a:t>
            </a:r>
            <a:r>
              <a:rPr lang="nb-NO" dirty="0" err="1"/>
              <a:t>tacit</a:t>
            </a:r>
            <a:r>
              <a:rPr lang="nb-NO" dirty="0"/>
              <a:t> </a:t>
            </a:r>
            <a:r>
              <a:rPr lang="nb-NO" dirty="0" err="1"/>
              <a:t>knowledge</a:t>
            </a:r>
            <a:r>
              <a:rPr lang="nb-NO" dirty="0"/>
              <a:t> </a:t>
            </a:r>
            <a:r>
              <a:rPr lang="nb-NO" dirty="0" err="1"/>
              <a:t>that</a:t>
            </a:r>
            <a:r>
              <a:rPr lang="nb-NO" dirty="0"/>
              <a:t> </a:t>
            </a:r>
            <a:r>
              <a:rPr lang="nb-NO" dirty="0" err="1"/>
              <a:t>fleshes</a:t>
            </a:r>
            <a:r>
              <a:rPr lang="nb-NO" dirty="0"/>
              <a:t> </a:t>
            </a:r>
            <a:r>
              <a:rPr lang="nb-NO" dirty="0" err="1"/>
              <a:t>out</a:t>
            </a:r>
            <a:r>
              <a:rPr lang="nb-NO" dirty="0"/>
              <a:t> </a:t>
            </a:r>
            <a:r>
              <a:rPr lang="nb-NO" dirty="0" err="1"/>
              <a:t>the</a:t>
            </a:r>
            <a:r>
              <a:rPr lang="nb-NO" dirty="0"/>
              <a:t> </a:t>
            </a:r>
            <a:r>
              <a:rPr lang="nb-NO" dirty="0" err="1"/>
              <a:t>theoretical</a:t>
            </a:r>
            <a:r>
              <a:rPr lang="nb-NO" dirty="0"/>
              <a:t> </a:t>
            </a:r>
            <a:r>
              <a:rPr lang="nb-NO" dirty="0" err="1"/>
              <a:t>knowledge</a:t>
            </a:r>
            <a:r>
              <a:rPr lang="nb-NO" dirty="0"/>
              <a:t>, </a:t>
            </a:r>
            <a:r>
              <a:rPr lang="nb-NO" dirty="0" err="1"/>
              <a:t>gives</a:t>
            </a:r>
            <a:r>
              <a:rPr lang="nb-NO" dirty="0"/>
              <a:t> it </a:t>
            </a:r>
            <a:r>
              <a:rPr lang="nb-NO" dirty="0" err="1"/>
              <a:t>content</a:t>
            </a:r>
            <a:r>
              <a:rPr lang="nb-NO" dirty="0"/>
              <a:t>. Has </a:t>
            </a:r>
            <a:r>
              <a:rPr lang="nb-NO" dirty="0" err="1"/>
              <a:t>quite</a:t>
            </a:r>
            <a:r>
              <a:rPr lang="nb-NO" dirty="0"/>
              <a:t> far-</a:t>
            </a:r>
            <a:r>
              <a:rPr lang="nb-NO" dirty="0" err="1"/>
              <a:t>reaching</a:t>
            </a:r>
            <a:r>
              <a:rPr lang="nb-NO" dirty="0"/>
              <a:t> </a:t>
            </a:r>
            <a:r>
              <a:rPr lang="nb-NO" dirty="0" err="1"/>
              <a:t>consequences</a:t>
            </a:r>
            <a:r>
              <a:rPr lang="nb-NO" dirty="0"/>
              <a:t> </a:t>
            </a:r>
            <a:r>
              <a:rPr lang="nb-NO" dirty="0" err="1"/>
              <a:t>eg</a:t>
            </a:r>
            <a:r>
              <a:rPr lang="nb-NO" dirty="0"/>
              <a:t> </a:t>
            </a:r>
            <a:r>
              <a:rPr lang="nb-NO" dirty="0" err="1"/>
              <a:t>that</a:t>
            </a:r>
            <a:r>
              <a:rPr lang="nb-NO" dirty="0"/>
              <a:t> </a:t>
            </a:r>
            <a:r>
              <a:rPr lang="nb-NO" dirty="0" err="1"/>
              <a:t>the</a:t>
            </a:r>
            <a:r>
              <a:rPr lang="nb-NO" dirty="0"/>
              <a:t> </a:t>
            </a:r>
            <a:r>
              <a:rPr lang="nb-NO" dirty="0" err="1"/>
              <a:t>world</a:t>
            </a:r>
            <a:r>
              <a:rPr lang="nb-NO" dirty="0"/>
              <a:t> a scientist </a:t>
            </a:r>
            <a:r>
              <a:rPr lang="nb-NO" dirty="0" err="1"/>
              <a:t>deals</a:t>
            </a:r>
            <a:r>
              <a:rPr lang="nb-NO" dirty="0"/>
              <a:t> </a:t>
            </a:r>
            <a:r>
              <a:rPr lang="nb-NO" dirty="0" err="1"/>
              <a:t>with</a:t>
            </a:r>
            <a:r>
              <a:rPr lang="nb-NO" dirty="0"/>
              <a:t>, sees is </a:t>
            </a:r>
            <a:r>
              <a:rPr lang="nb-NO" dirty="0" err="1"/>
              <a:t>partly</a:t>
            </a:r>
            <a:r>
              <a:rPr lang="nb-NO" dirty="0"/>
              <a:t> a </a:t>
            </a:r>
            <a:r>
              <a:rPr lang="nb-NO" dirty="0" err="1"/>
              <a:t>product</a:t>
            </a:r>
            <a:r>
              <a:rPr lang="nb-NO" dirty="0"/>
              <a:t> </a:t>
            </a:r>
            <a:r>
              <a:rPr lang="nb-NO" dirty="0" err="1"/>
              <a:t>of</a:t>
            </a:r>
            <a:r>
              <a:rPr lang="nb-NO" dirty="0"/>
              <a:t> a </a:t>
            </a:r>
            <a:r>
              <a:rPr lang="nb-NO" dirty="0" err="1"/>
              <a:t>kind</a:t>
            </a:r>
            <a:r>
              <a:rPr lang="nb-NO" dirty="0"/>
              <a:t> o </a:t>
            </a:r>
            <a:r>
              <a:rPr lang="nb-NO" dirty="0" err="1"/>
              <a:t>way</a:t>
            </a:r>
            <a:r>
              <a:rPr lang="nb-NO" dirty="0"/>
              <a:t> </a:t>
            </a:r>
            <a:r>
              <a:rPr lang="nb-NO" dirty="0" err="1"/>
              <a:t>of</a:t>
            </a:r>
            <a:r>
              <a:rPr lang="nb-NO" dirty="0"/>
              <a:t> </a:t>
            </a:r>
            <a:r>
              <a:rPr lang="nb-NO" dirty="0" err="1"/>
              <a:t>seeing</a:t>
            </a:r>
            <a:r>
              <a:rPr lang="nb-NO" dirty="0"/>
              <a:t> or skill. </a:t>
            </a:r>
            <a:r>
              <a:rPr lang="nb-NO" dirty="0" err="1"/>
              <a:t>Kuhn</a:t>
            </a:r>
            <a:r>
              <a:rPr lang="nb-NO" dirty="0"/>
              <a:t> </a:t>
            </a:r>
            <a:r>
              <a:rPr lang="nb-NO" dirty="0" err="1"/>
              <a:t>trieed</a:t>
            </a:r>
            <a:r>
              <a:rPr lang="nb-NO" dirty="0"/>
              <a:t> to understand </a:t>
            </a:r>
            <a:r>
              <a:rPr lang="nb-NO" dirty="0" err="1"/>
              <a:t>this</a:t>
            </a:r>
            <a:r>
              <a:rPr lang="nb-NO" dirty="0"/>
              <a:t> </a:t>
            </a:r>
            <a:r>
              <a:rPr lang="nb-NO" dirty="0" err="1"/>
              <a:t>scientifically</a:t>
            </a:r>
            <a:r>
              <a:rPr lang="nb-NO" dirty="0"/>
              <a:t>, it is not </a:t>
            </a:r>
            <a:r>
              <a:rPr lang="nb-NO" dirty="0" err="1"/>
              <a:t>some</a:t>
            </a:r>
            <a:r>
              <a:rPr lang="nb-NO" dirty="0"/>
              <a:t> </a:t>
            </a:r>
            <a:r>
              <a:rPr lang="nb-NO" dirty="0" err="1"/>
              <a:t>kind</a:t>
            </a:r>
            <a:r>
              <a:rPr lang="nb-NO" dirty="0"/>
              <a:t> </a:t>
            </a:r>
            <a:r>
              <a:rPr lang="nb-NO" dirty="0" err="1"/>
              <a:t>of</a:t>
            </a:r>
            <a:r>
              <a:rPr lang="nb-NO" dirty="0"/>
              <a:t> </a:t>
            </a:r>
            <a:r>
              <a:rPr lang="nb-NO" dirty="0" err="1"/>
              <a:t>occult</a:t>
            </a:r>
            <a:r>
              <a:rPr lang="nb-NO" dirty="0"/>
              <a:t> </a:t>
            </a:r>
            <a:r>
              <a:rPr lang="nb-NO" dirty="0" err="1"/>
              <a:t>knowledge</a:t>
            </a:r>
            <a:endParaRPr lang="nb-NO" dirty="0"/>
          </a:p>
        </p:txBody>
      </p:sp>
      <p:sp>
        <p:nvSpPr>
          <p:cNvPr id="4" name="Slide Number Placeholder 3"/>
          <p:cNvSpPr>
            <a:spLocks noGrp="1"/>
          </p:cNvSpPr>
          <p:nvPr>
            <p:ph type="sldNum" sz="quarter" idx="5"/>
          </p:nvPr>
        </p:nvSpPr>
        <p:spPr/>
        <p:txBody>
          <a:bodyPr/>
          <a:lstStyle/>
          <a:p>
            <a:fld id="{20C87DAC-CD0D-4563-B889-82EEDEBA59AB}" type="slidenum">
              <a:rPr lang="nb-NO" smtClean="0"/>
              <a:t>19</a:t>
            </a:fld>
            <a:endParaRPr lang="nb-NO"/>
          </a:p>
        </p:txBody>
      </p:sp>
    </p:spTree>
    <p:extLst>
      <p:ext uri="{BB962C8B-B14F-4D97-AF65-F5344CB8AC3E}">
        <p14:creationId xmlns:p14="http://schemas.microsoft.com/office/powerpoint/2010/main" val="3086652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Exemplars</a:t>
            </a:r>
            <a:r>
              <a:rPr lang="nb-NO" dirty="0"/>
              <a:t> </a:t>
            </a:r>
            <a:r>
              <a:rPr lang="nb-NO" dirty="0" err="1"/>
              <a:t>steer</a:t>
            </a:r>
            <a:r>
              <a:rPr lang="nb-NO" dirty="0"/>
              <a:t> </a:t>
            </a:r>
            <a:r>
              <a:rPr lang="nb-NO" dirty="0" err="1"/>
              <a:t>but</a:t>
            </a:r>
            <a:r>
              <a:rPr lang="nb-NO" dirty="0"/>
              <a:t> not as </a:t>
            </a:r>
            <a:r>
              <a:rPr lang="nb-NO" dirty="0" err="1"/>
              <a:t>explicit</a:t>
            </a:r>
            <a:r>
              <a:rPr lang="nb-NO" dirty="0"/>
              <a:t> </a:t>
            </a:r>
            <a:r>
              <a:rPr lang="nb-NO" dirty="0" err="1"/>
              <a:t>rules</a:t>
            </a:r>
            <a:r>
              <a:rPr lang="nb-NO" dirty="0"/>
              <a:t> do</a:t>
            </a:r>
          </a:p>
        </p:txBody>
      </p:sp>
      <p:sp>
        <p:nvSpPr>
          <p:cNvPr id="4" name="Plassholder for lysbildenummer 3"/>
          <p:cNvSpPr>
            <a:spLocks noGrp="1"/>
          </p:cNvSpPr>
          <p:nvPr>
            <p:ph type="sldNum" sz="quarter" idx="5"/>
          </p:nvPr>
        </p:nvSpPr>
        <p:spPr/>
        <p:txBody>
          <a:bodyPr/>
          <a:lstStyle/>
          <a:p>
            <a:fld id="{20C87DAC-CD0D-4563-B889-82EEDEBA59AB}" type="slidenum">
              <a:rPr lang="nb-NO" smtClean="0"/>
              <a:t>20</a:t>
            </a:fld>
            <a:endParaRPr lang="nb-NO"/>
          </a:p>
        </p:txBody>
      </p:sp>
    </p:spTree>
    <p:extLst>
      <p:ext uri="{BB962C8B-B14F-4D97-AF65-F5344CB8AC3E}">
        <p14:creationId xmlns:p14="http://schemas.microsoft.com/office/powerpoint/2010/main" val="303394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21</a:t>
            </a:fld>
            <a:endParaRPr lang="nb-NO"/>
          </a:p>
        </p:txBody>
      </p:sp>
    </p:spTree>
    <p:extLst>
      <p:ext uri="{BB962C8B-B14F-4D97-AF65-F5344CB8AC3E}">
        <p14:creationId xmlns:p14="http://schemas.microsoft.com/office/powerpoint/2010/main" val="3481401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Pkt</a:t>
            </a:r>
            <a:r>
              <a:rPr lang="nb-NO" dirty="0"/>
              <a:t> 2 </a:t>
            </a:r>
            <a:r>
              <a:rPr lang="en-GB" dirty="0"/>
              <a:t>Follows both from his semantic theory and the role exemplars play in research.</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22</a:t>
            </a:fld>
            <a:endParaRPr lang="nb-NO"/>
          </a:p>
        </p:txBody>
      </p:sp>
    </p:spTree>
    <p:extLst>
      <p:ext uri="{BB962C8B-B14F-4D97-AF65-F5344CB8AC3E}">
        <p14:creationId xmlns:p14="http://schemas.microsoft.com/office/powerpoint/2010/main" val="4112398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23</a:t>
            </a:fld>
            <a:endParaRPr lang="nb-NO"/>
          </a:p>
        </p:txBody>
      </p:sp>
    </p:spTree>
    <p:extLst>
      <p:ext uri="{BB962C8B-B14F-4D97-AF65-F5344CB8AC3E}">
        <p14:creationId xmlns:p14="http://schemas.microsoft.com/office/powerpoint/2010/main" val="1785115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24</a:t>
            </a:fld>
            <a:endParaRPr lang="nb-NO"/>
          </a:p>
        </p:txBody>
      </p:sp>
    </p:spTree>
    <p:extLst>
      <p:ext uri="{BB962C8B-B14F-4D97-AF65-F5344CB8AC3E}">
        <p14:creationId xmlns:p14="http://schemas.microsoft.com/office/powerpoint/2010/main" val="353207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25</a:t>
            </a:fld>
            <a:endParaRPr lang="nb-NO"/>
          </a:p>
        </p:txBody>
      </p:sp>
    </p:spTree>
    <p:extLst>
      <p:ext uri="{BB962C8B-B14F-4D97-AF65-F5344CB8AC3E}">
        <p14:creationId xmlns:p14="http://schemas.microsoft.com/office/powerpoint/2010/main" val="3258037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Is this graudualsit picture in accord with earlier one of paradigms as </a:t>
            </a:r>
            <a:r>
              <a:rPr lang="en-NO"/>
              <a:t>discrete?</a:t>
            </a:r>
            <a:r>
              <a:rPr lang="nb-NO" dirty="0"/>
              <a:t> If so, </a:t>
            </a:r>
            <a:r>
              <a:rPr lang="nb-NO" dirty="0" err="1"/>
              <a:t>can</a:t>
            </a:r>
            <a:r>
              <a:rPr lang="nb-NO" dirty="0"/>
              <a:t> </a:t>
            </a:r>
            <a:r>
              <a:rPr lang="nb-NO" dirty="0" err="1"/>
              <a:t>we</a:t>
            </a:r>
            <a:r>
              <a:rPr lang="nb-NO" dirty="0"/>
              <a:t> make </a:t>
            </a:r>
            <a:r>
              <a:rPr lang="nb-NO" dirty="0" err="1"/>
              <a:t>sense</a:t>
            </a:r>
            <a:r>
              <a:rPr lang="nb-NO" dirty="0"/>
              <a:t> </a:t>
            </a:r>
            <a:r>
              <a:rPr lang="nb-NO" dirty="0" err="1"/>
              <a:t>of</a:t>
            </a:r>
            <a:r>
              <a:rPr lang="nb-NO" dirty="0"/>
              <a:t> </a:t>
            </a:r>
            <a:r>
              <a:rPr lang="nb-NO" dirty="0" err="1"/>
              <a:t>paradigms</a:t>
            </a:r>
            <a:r>
              <a:rPr lang="nb-NO" dirty="0"/>
              <a:t> </a:t>
            </a:r>
            <a:r>
              <a:rPr lang="nb-NO" dirty="0" err="1"/>
              <a:t>bcoming</a:t>
            </a:r>
            <a:r>
              <a:rPr lang="nb-NO" dirty="0"/>
              <a:t> </a:t>
            </a:r>
            <a:r>
              <a:rPr lang="nb-NO" dirty="0" err="1"/>
              <a:t>betteer</a:t>
            </a:r>
            <a:endParaRPr lang="en-NO" dirty="0"/>
          </a:p>
        </p:txBody>
      </p:sp>
      <p:sp>
        <p:nvSpPr>
          <p:cNvPr id="4" name="Slide Number Placeholder 3"/>
          <p:cNvSpPr>
            <a:spLocks noGrp="1"/>
          </p:cNvSpPr>
          <p:nvPr>
            <p:ph type="sldNum" sz="quarter" idx="5"/>
          </p:nvPr>
        </p:nvSpPr>
        <p:spPr/>
        <p:txBody>
          <a:bodyPr/>
          <a:lstStyle/>
          <a:p>
            <a:fld id="{20C87DAC-CD0D-4563-B889-82EEDEBA59AB}" type="slidenum">
              <a:rPr lang="nb-NO" smtClean="0"/>
              <a:t>26</a:t>
            </a:fld>
            <a:endParaRPr lang="nb-NO"/>
          </a:p>
        </p:txBody>
      </p:sp>
    </p:spTree>
    <p:extLst>
      <p:ext uri="{BB962C8B-B14F-4D97-AF65-F5344CB8AC3E}">
        <p14:creationId xmlns:p14="http://schemas.microsoft.com/office/powerpoint/2010/main" val="2372798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(Popper </a:t>
            </a:r>
            <a:r>
              <a:rPr lang="nb-NO" dirty="0" err="1"/>
              <a:t>pitied</a:t>
            </a:r>
            <a:r>
              <a:rPr lang="nb-NO" dirty="0"/>
              <a:t> ‘normal scientists’, </a:t>
            </a:r>
            <a:r>
              <a:rPr lang="nb-NO" dirty="0" err="1"/>
              <a:t>regarding</a:t>
            </a:r>
            <a:r>
              <a:rPr lang="nb-NO" dirty="0"/>
              <a:t> </a:t>
            </a:r>
            <a:r>
              <a:rPr lang="nb-NO" dirty="0" err="1"/>
              <a:t>them</a:t>
            </a:r>
            <a:r>
              <a:rPr lang="nb-NO" dirty="0"/>
              <a:t> as mere ‘</a:t>
            </a:r>
            <a:r>
              <a:rPr lang="nb-NO" dirty="0" err="1"/>
              <a:t>engineers</a:t>
            </a:r>
            <a:r>
              <a:rPr lang="nb-NO" dirty="0"/>
              <a:t>’. </a:t>
            </a:r>
            <a:r>
              <a:rPr lang="nb-NO" dirty="0" err="1"/>
              <a:t>But</a:t>
            </a:r>
            <a:r>
              <a:rPr lang="nb-NO" dirty="0"/>
              <a:t> normal science </a:t>
            </a:r>
            <a:r>
              <a:rPr lang="nb-NO" dirty="0" err="1"/>
              <a:t>can</a:t>
            </a:r>
            <a:r>
              <a:rPr lang="nb-NO" dirty="0"/>
              <a:t> be </a:t>
            </a:r>
            <a:r>
              <a:rPr lang="nb-NO" dirty="0" err="1"/>
              <a:t>seen</a:t>
            </a:r>
            <a:r>
              <a:rPr lang="nb-NO" dirty="0"/>
              <a:t> as </a:t>
            </a:r>
            <a:r>
              <a:rPr lang="nb-NO" i="1" dirty="0" err="1"/>
              <a:t>exploratorily</a:t>
            </a:r>
            <a:r>
              <a:rPr lang="nb-NO" dirty="0"/>
              <a:t>, </a:t>
            </a:r>
            <a:r>
              <a:rPr lang="nb-NO" dirty="0" err="1"/>
              <a:t>if</a:t>
            </a:r>
            <a:r>
              <a:rPr lang="nb-NO" dirty="0"/>
              <a:t> not </a:t>
            </a:r>
            <a:r>
              <a:rPr lang="nb-NO" i="1" dirty="0" err="1"/>
              <a:t>transformationally</a:t>
            </a:r>
            <a:r>
              <a:rPr lang="nb-NO" dirty="0"/>
              <a:t> </a:t>
            </a:r>
            <a:r>
              <a:rPr lang="nb-NO" dirty="0" err="1"/>
              <a:t>creative</a:t>
            </a:r>
            <a:r>
              <a:rPr lang="nb-NO" dirty="0"/>
              <a:t>, cf. Margaret Boden 1991.)</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27</a:t>
            </a:fld>
            <a:endParaRPr lang="nb-NO"/>
          </a:p>
        </p:txBody>
      </p:sp>
    </p:spTree>
    <p:extLst>
      <p:ext uri="{BB962C8B-B14F-4D97-AF65-F5344CB8AC3E}">
        <p14:creationId xmlns:p14="http://schemas.microsoft.com/office/powerpoint/2010/main" val="296659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Today</a:t>
            </a:r>
            <a:r>
              <a:rPr lang="nb-NO" dirty="0"/>
              <a:t>, t</a:t>
            </a:r>
            <a:r>
              <a:rPr lang="en-NO" dirty="0"/>
              <a:t>he ideal of ‘value-free’ science is often </a:t>
            </a:r>
            <a:r>
              <a:rPr lang="nb-NO" dirty="0" err="1"/>
              <a:t>rejected</a:t>
            </a:r>
            <a:r>
              <a:rPr lang="nb-NO" dirty="0"/>
              <a:t>, </a:t>
            </a:r>
            <a:r>
              <a:rPr lang="nb-NO" dirty="0" err="1"/>
              <a:t>though</a:t>
            </a:r>
            <a:r>
              <a:rPr lang="nb-NO" dirty="0"/>
              <a:t> not all </a:t>
            </a:r>
            <a:r>
              <a:rPr lang="nb-NO" dirty="0" err="1"/>
              <a:t>see</a:t>
            </a:r>
            <a:r>
              <a:rPr lang="nb-NO" dirty="0"/>
              <a:t> </a:t>
            </a:r>
            <a:r>
              <a:rPr lang="nb-NO" dirty="0" err="1"/>
              <a:t>this</a:t>
            </a:r>
            <a:r>
              <a:rPr lang="nb-NO" dirty="0"/>
              <a:t> as a </a:t>
            </a:r>
            <a:r>
              <a:rPr lang="nb-NO" dirty="0" err="1"/>
              <a:t>reason</a:t>
            </a:r>
            <a:r>
              <a:rPr lang="nb-NO" dirty="0"/>
              <a:t> to </a:t>
            </a:r>
            <a:r>
              <a:rPr lang="nb-NO" dirty="0" err="1"/>
              <a:t>reject</a:t>
            </a:r>
            <a:r>
              <a:rPr lang="nb-NO" dirty="0"/>
              <a:t> </a:t>
            </a:r>
            <a:r>
              <a:rPr lang="nb-NO" dirty="0" err="1"/>
              <a:t>the</a:t>
            </a:r>
            <a:r>
              <a:rPr lang="nb-NO" dirty="0"/>
              <a:t> </a:t>
            </a:r>
            <a:r>
              <a:rPr lang="nb-NO" dirty="0" err="1"/>
              <a:t>idea</a:t>
            </a:r>
            <a:r>
              <a:rPr lang="nb-NO" dirty="0"/>
              <a:t> </a:t>
            </a:r>
            <a:r>
              <a:rPr lang="nb-NO" dirty="0" err="1"/>
              <a:t>that</a:t>
            </a:r>
            <a:r>
              <a:rPr lang="nb-NO" dirty="0"/>
              <a:t> </a:t>
            </a:r>
            <a:r>
              <a:rPr lang="nb-NO" dirty="0" err="1"/>
              <a:t>scientific</a:t>
            </a:r>
            <a:r>
              <a:rPr lang="nb-NO" dirty="0"/>
              <a:t> </a:t>
            </a:r>
            <a:r>
              <a:rPr lang="nb-NO" dirty="0" err="1"/>
              <a:t>knowledge</a:t>
            </a:r>
            <a:r>
              <a:rPr lang="nb-NO" dirty="0"/>
              <a:t> </a:t>
            </a:r>
            <a:r>
              <a:rPr lang="nb-NO" dirty="0" err="1"/>
              <a:t>should</a:t>
            </a:r>
            <a:r>
              <a:rPr lang="nb-NO" dirty="0"/>
              <a:t> still have </a:t>
            </a:r>
            <a:r>
              <a:rPr lang="nb-NO" dirty="0" err="1"/>
              <a:t>priority</a:t>
            </a:r>
            <a:r>
              <a:rPr lang="nb-NO" dirty="0"/>
              <a:t>.</a:t>
            </a:r>
            <a:endParaRPr lang="en-NO" dirty="0"/>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28</a:t>
            </a:fld>
            <a:endParaRPr lang="nb-NO"/>
          </a:p>
        </p:txBody>
      </p:sp>
    </p:spTree>
    <p:extLst>
      <p:ext uri="{BB962C8B-B14F-4D97-AF65-F5344CB8AC3E}">
        <p14:creationId xmlns:p14="http://schemas.microsoft.com/office/powerpoint/2010/main" val="2915675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29</a:t>
            </a:fld>
            <a:endParaRPr lang="nb-NO"/>
          </a:p>
        </p:txBody>
      </p:sp>
    </p:spTree>
    <p:extLst>
      <p:ext uri="{BB962C8B-B14F-4D97-AF65-F5344CB8AC3E}">
        <p14:creationId xmlns:p14="http://schemas.microsoft.com/office/powerpoint/2010/main" val="3849803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30</a:t>
            </a:fld>
            <a:endParaRPr lang="nb-NO"/>
          </a:p>
        </p:txBody>
      </p:sp>
    </p:spTree>
    <p:extLst>
      <p:ext uri="{BB962C8B-B14F-4D97-AF65-F5344CB8AC3E}">
        <p14:creationId xmlns:p14="http://schemas.microsoft.com/office/powerpoint/2010/main" val="1367758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All </a:t>
            </a:r>
            <a:r>
              <a:rPr lang="nb-NO" dirty="0" err="1"/>
              <a:t>three</a:t>
            </a:r>
            <a:r>
              <a:rPr lang="nb-NO" dirty="0"/>
              <a:t> </a:t>
            </a:r>
            <a:r>
              <a:rPr lang="nb-NO" dirty="0" err="1"/>
              <a:t>of</a:t>
            </a:r>
            <a:r>
              <a:rPr lang="nb-NO" dirty="0"/>
              <a:t> </a:t>
            </a:r>
            <a:r>
              <a:rPr lang="nb-NO" dirty="0" err="1"/>
              <a:t>the</a:t>
            </a:r>
            <a:r>
              <a:rPr lang="nb-NO" dirty="0"/>
              <a:t> </a:t>
            </a:r>
            <a:r>
              <a:rPr lang="nb-NO" dirty="0" err="1"/>
              <a:t>thinkers</a:t>
            </a:r>
            <a:r>
              <a:rPr lang="nb-NO" dirty="0"/>
              <a:t> </a:t>
            </a:r>
            <a:r>
              <a:rPr lang="nb-NO" dirty="0" err="1"/>
              <a:t>we</a:t>
            </a:r>
            <a:r>
              <a:rPr lang="nb-NO" dirty="0"/>
              <a:t> </a:t>
            </a:r>
            <a:r>
              <a:rPr lang="nb-NO" dirty="0" err="1"/>
              <a:t>shall</a:t>
            </a:r>
            <a:r>
              <a:rPr lang="nb-NO" dirty="0"/>
              <a:t> </a:t>
            </a:r>
            <a:r>
              <a:rPr lang="nb-NO" dirty="0" err="1"/>
              <a:t>look</a:t>
            </a:r>
            <a:r>
              <a:rPr lang="nb-NO" dirty="0"/>
              <a:t> at </a:t>
            </a:r>
            <a:r>
              <a:rPr lang="nb-NO" dirty="0" err="1"/>
              <a:t>here</a:t>
            </a:r>
            <a:r>
              <a:rPr lang="nb-NO" dirty="0"/>
              <a:t> </a:t>
            </a:r>
            <a:r>
              <a:rPr lang="nb-NO" dirty="0" err="1"/>
              <a:t>represent</a:t>
            </a:r>
            <a:r>
              <a:rPr lang="nb-NO" dirty="0"/>
              <a:t> a </a:t>
            </a:r>
            <a:r>
              <a:rPr lang="nb-NO" dirty="0" err="1"/>
              <a:t>kind</a:t>
            </a:r>
            <a:r>
              <a:rPr lang="nb-NO" dirty="0"/>
              <a:t> </a:t>
            </a:r>
            <a:r>
              <a:rPr lang="nb-NO" dirty="0" err="1"/>
              <a:t>of</a:t>
            </a:r>
            <a:r>
              <a:rPr lang="nb-NO" dirty="0"/>
              <a:t> </a:t>
            </a:r>
            <a:r>
              <a:rPr lang="nb-NO" dirty="0" err="1"/>
              <a:t>critique</a:t>
            </a:r>
            <a:r>
              <a:rPr lang="nb-NO" dirty="0"/>
              <a:t> </a:t>
            </a:r>
            <a:r>
              <a:rPr lang="nb-NO" dirty="0" err="1"/>
              <a:t>of</a:t>
            </a:r>
            <a:r>
              <a:rPr lang="nb-NO" dirty="0"/>
              <a:t> </a:t>
            </a:r>
            <a:r>
              <a:rPr lang="nb-NO" dirty="0" err="1"/>
              <a:t>modernism</a:t>
            </a:r>
            <a:r>
              <a:rPr lang="nb-NO" dirty="0"/>
              <a:t>, or </a:t>
            </a:r>
            <a:r>
              <a:rPr lang="nb-NO" dirty="0" err="1"/>
              <a:t>scientism</a:t>
            </a:r>
            <a:r>
              <a:rPr lang="nb-NO" dirty="0"/>
              <a:t>, </a:t>
            </a:r>
            <a:r>
              <a:rPr lang="nb-NO" dirty="0" err="1"/>
              <a:t>either</a:t>
            </a:r>
            <a:r>
              <a:rPr lang="nb-NO" dirty="0"/>
              <a:t> as </a:t>
            </a:r>
            <a:r>
              <a:rPr lang="nb-NO" dirty="0" err="1"/>
              <a:t>deeply</a:t>
            </a:r>
            <a:r>
              <a:rPr lang="nb-NO" dirty="0"/>
              <a:t> </a:t>
            </a:r>
            <a:r>
              <a:rPr lang="nb-NO" dirty="0" err="1"/>
              <a:t>misguided</a:t>
            </a:r>
            <a:r>
              <a:rPr lang="nb-NO" dirty="0"/>
              <a:t>, or as </a:t>
            </a:r>
            <a:r>
              <a:rPr lang="nb-NO" dirty="0" err="1"/>
              <a:t>contingent</a:t>
            </a:r>
            <a:r>
              <a:rPr lang="nb-NO" dirty="0"/>
              <a:t>, or as </a:t>
            </a:r>
            <a:r>
              <a:rPr lang="nb-NO" dirty="0" err="1"/>
              <a:t>insufficient</a:t>
            </a:r>
            <a:r>
              <a:rPr lang="nb-NO" dirty="0"/>
              <a:t> to </a:t>
            </a:r>
            <a:r>
              <a:rPr lang="nb-NO" dirty="0" err="1"/>
              <a:t>tackle</a:t>
            </a:r>
            <a:r>
              <a:rPr lang="nb-NO" dirty="0"/>
              <a:t> problems </a:t>
            </a:r>
            <a:r>
              <a:rPr lang="nb-NO" dirty="0" err="1"/>
              <a:t>of</a:t>
            </a:r>
            <a:r>
              <a:rPr lang="nb-NO" dirty="0"/>
              <a:t> </a:t>
            </a:r>
            <a:r>
              <a:rPr lang="nb-NO" dirty="0" err="1"/>
              <a:t>today</a:t>
            </a:r>
            <a:r>
              <a:rPr lang="nb-NO" dirty="0"/>
              <a:t>. </a:t>
            </a:r>
            <a:r>
              <a:rPr lang="nb-NO" dirty="0" err="1"/>
              <a:t>They</a:t>
            </a:r>
            <a:r>
              <a:rPr lang="nb-NO" dirty="0"/>
              <a:t> </a:t>
            </a:r>
            <a:r>
              <a:rPr lang="nb-NO" dirty="0" err="1"/>
              <a:t>can</a:t>
            </a:r>
            <a:r>
              <a:rPr lang="nb-NO" dirty="0"/>
              <a:t> </a:t>
            </a:r>
            <a:r>
              <a:rPr lang="nb-NO" dirty="0" err="1"/>
              <a:t>also</a:t>
            </a:r>
            <a:r>
              <a:rPr lang="nb-NO" dirty="0"/>
              <a:t> be </a:t>
            </a:r>
            <a:r>
              <a:rPr lang="nb-NO" dirty="0" err="1"/>
              <a:t>seen</a:t>
            </a:r>
            <a:r>
              <a:rPr lang="nb-NO" dirty="0"/>
              <a:t> as </a:t>
            </a:r>
            <a:r>
              <a:rPr lang="nb-NO" dirty="0" err="1"/>
              <a:t>thereby</a:t>
            </a:r>
            <a:r>
              <a:rPr lang="nb-NO" dirty="0"/>
              <a:t> </a:t>
            </a:r>
            <a:r>
              <a:rPr lang="nb-NO" dirty="0" err="1"/>
              <a:t>arguing</a:t>
            </a:r>
            <a:r>
              <a:rPr lang="nb-NO" dirty="0"/>
              <a:t> for a </a:t>
            </a:r>
            <a:r>
              <a:rPr lang="nb-NO" dirty="0" err="1"/>
              <a:t>distinctive</a:t>
            </a:r>
            <a:r>
              <a:rPr lang="nb-NO" dirty="0"/>
              <a:t> </a:t>
            </a:r>
            <a:r>
              <a:rPr lang="nb-NO" dirty="0" err="1"/>
              <a:t>role</a:t>
            </a:r>
            <a:r>
              <a:rPr lang="nb-NO" dirty="0"/>
              <a:t> for </a:t>
            </a:r>
            <a:r>
              <a:rPr lang="nb-NO" dirty="0" err="1"/>
              <a:t>humanities</a:t>
            </a:r>
            <a:r>
              <a:rPr lang="nb-NO" dirty="0"/>
              <a:t> and/or </a:t>
            </a:r>
            <a:r>
              <a:rPr lang="nb-NO" dirty="0" err="1"/>
              <a:t>social</a:t>
            </a:r>
            <a:r>
              <a:rPr lang="nb-NO" dirty="0"/>
              <a:t> science </a:t>
            </a:r>
            <a:r>
              <a:rPr lang="nb-NO" dirty="0" err="1"/>
              <a:t>other</a:t>
            </a:r>
            <a:r>
              <a:rPr lang="nb-NO" dirty="0"/>
              <a:t> </a:t>
            </a:r>
            <a:r>
              <a:rPr lang="nb-NO" dirty="0" err="1"/>
              <a:t>than</a:t>
            </a:r>
            <a:r>
              <a:rPr lang="nb-NO" dirty="0"/>
              <a:t> just a </a:t>
            </a:r>
            <a:r>
              <a:rPr lang="nb-NO" dirty="0" err="1"/>
              <a:t>kind</a:t>
            </a:r>
            <a:r>
              <a:rPr lang="nb-NO" dirty="0"/>
              <a:t> </a:t>
            </a:r>
            <a:r>
              <a:rPr lang="nb-NO" dirty="0" err="1"/>
              <a:t>of</a:t>
            </a:r>
            <a:r>
              <a:rPr lang="nb-NO" dirty="0"/>
              <a:t> science (or </a:t>
            </a:r>
            <a:r>
              <a:rPr lang="nb-NO" dirty="0" err="1"/>
              <a:t>else</a:t>
            </a:r>
            <a:r>
              <a:rPr lang="nb-NO" dirty="0"/>
              <a:t> a </a:t>
            </a:r>
            <a:r>
              <a:rPr lang="nb-NO" dirty="0" err="1"/>
              <a:t>kind</a:t>
            </a:r>
            <a:r>
              <a:rPr lang="nb-NO" dirty="0"/>
              <a:t> </a:t>
            </a:r>
            <a:r>
              <a:rPr lang="nb-NO" dirty="0" err="1"/>
              <a:t>of</a:t>
            </a:r>
            <a:r>
              <a:rPr lang="nb-NO" dirty="0"/>
              <a:t> </a:t>
            </a:r>
            <a:r>
              <a:rPr lang="nb-NO" dirty="0" err="1"/>
              <a:t>ethical</a:t>
            </a:r>
            <a:r>
              <a:rPr lang="nb-NO" dirty="0"/>
              <a:t> </a:t>
            </a:r>
            <a:r>
              <a:rPr lang="nb-NO" dirty="0" err="1"/>
              <a:t>watch</a:t>
            </a:r>
            <a:r>
              <a:rPr lang="nb-NO" dirty="0"/>
              <a:t> dog, cf May Thorseths </a:t>
            </a:r>
            <a:r>
              <a:rPr lang="nb-NO" dirty="0" err="1"/>
              <a:t>lectures</a:t>
            </a:r>
            <a:r>
              <a:rPr lang="nb-NO"/>
              <a:t>.)</a:t>
            </a:r>
          </a:p>
        </p:txBody>
      </p:sp>
      <p:sp>
        <p:nvSpPr>
          <p:cNvPr id="4" name="Plassholder for lysbildenummer 3"/>
          <p:cNvSpPr>
            <a:spLocks noGrp="1"/>
          </p:cNvSpPr>
          <p:nvPr>
            <p:ph type="sldNum" sz="quarter" idx="5"/>
          </p:nvPr>
        </p:nvSpPr>
        <p:spPr/>
        <p:txBody>
          <a:bodyPr/>
          <a:lstStyle/>
          <a:p>
            <a:fld id="{20C87DAC-CD0D-4563-B889-82EEDEBA59AB}" type="slidenum">
              <a:rPr lang="nb-NO" smtClean="0"/>
              <a:t>31</a:t>
            </a:fld>
            <a:endParaRPr lang="nb-NO"/>
          </a:p>
        </p:txBody>
      </p:sp>
    </p:spTree>
    <p:extLst>
      <p:ext uri="{BB962C8B-B14F-4D97-AF65-F5344CB8AC3E}">
        <p14:creationId xmlns:p14="http://schemas.microsoft.com/office/powerpoint/2010/main" val="1059012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Main book: </a:t>
            </a:r>
            <a:r>
              <a:rPr lang="nb-NO" dirty="0" err="1"/>
              <a:t>Truth</a:t>
            </a:r>
            <a:r>
              <a:rPr lang="nb-NO" dirty="0"/>
              <a:t> and Method (</a:t>
            </a:r>
            <a:r>
              <a:rPr lang="nb-NO" dirty="0" err="1"/>
              <a:t>Wahrheit</a:t>
            </a:r>
            <a:r>
              <a:rPr lang="nb-NO" dirty="0"/>
              <a:t> </a:t>
            </a:r>
            <a:r>
              <a:rPr lang="nb-NO" dirty="0" err="1"/>
              <a:t>und</a:t>
            </a:r>
            <a:r>
              <a:rPr lang="nb-NO" dirty="0"/>
              <a:t> Metode). In </a:t>
            </a:r>
            <a:r>
              <a:rPr lang="nb-NO" dirty="0" err="1"/>
              <a:t>this</a:t>
            </a:r>
            <a:r>
              <a:rPr lang="nb-NO" dirty="0"/>
              <a:t> </a:t>
            </a:r>
            <a:r>
              <a:rPr lang="nb-NO" dirty="0" err="1"/>
              <a:t>he</a:t>
            </a:r>
            <a:r>
              <a:rPr lang="nb-NO" dirty="0"/>
              <a:t> </a:t>
            </a:r>
            <a:r>
              <a:rPr lang="nb-NO" dirty="0" err="1"/>
              <a:t>argues</a:t>
            </a:r>
            <a:r>
              <a:rPr lang="nb-NO" dirty="0"/>
              <a:t> </a:t>
            </a:r>
            <a:r>
              <a:rPr lang="nb-NO" dirty="0" err="1"/>
              <a:t>that</a:t>
            </a:r>
            <a:r>
              <a:rPr lang="nb-NO" dirty="0"/>
              <a:t> </a:t>
            </a:r>
            <a:r>
              <a:rPr lang="nb-NO" dirty="0" err="1"/>
              <a:t>hermeneutics</a:t>
            </a:r>
            <a:r>
              <a:rPr lang="nb-NO" dirty="0"/>
              <a:t> is not a </a:t>
            </a:r>
            <a:r>
              <a:rPr lang="nb-NO" dirty="0" err="1"/>
              <a:t>method</a:t>
            </a:r>
            <a:r>
              <a:rPr lang="nb-NO" dirty="0"/>
              <a:t> </a:t>
            </a:r>
            <a:r>
              <a:rPr lang="nb-NO" dirty="0" err="1"/>
              <a:t>but</a:t>
            </a:r>
            <a:r>
              <a:rPr lang="nb-NO" dirty="0"/>
              <a:t> </a:t>
            </a:r>
            <a:r>
              <a:rPr lang="nb-NO" dirty="0" err="1"/>
              <a:t>our</a:t>
            </a:r>
            <a:r>
              <a:rPr lang="nb-NO" dirty="0"/>
              <a:t> fundamental </a:t>
            </a:r>
            <a:r>
              <a:rPr lang="nb-NO" dirty="0" err="1"/>
              <a:t>way</a:t>
            </a:r>
            <a:r>
              <a:rPr lang="nb-NO" dirty="0"/>
              <a:t> </a:t>
            </a:r>
            <a:r>
              <a:rPr lang="nb-NO" dirty="0" err="1"/>
              <a:t>of</a:t>
            </a:r>
            <a:r>
              <a:rPr lang="nb-NO" dirty="0"/>
              <a:t> ‘</a:t>
            </a:r>
            <a:r>
              <a:rPr lang="nb-NO" dirty="0" err="1"/>
              <a:t>being</a:t>
            </a:r>
            <a:r>
              <a:rPr lang="nb-NO" dirty="0"/>
              <a:t> in </a:t>
            </a:r>
            <a:r>
              <a:rPr lang="nb-NO" dirty="0" err="1"/>
              <a:t>the</a:t>
            </a:r>
            <a:r>
              <a:rPr lang="nb-NO" dirty="0"/>
              <a:t> </a:t>
            </a:r>
            <a:r>
              <a:rPr lang="nb-NO" dirty="0" err="1"/>
              <a:t>world</a:t>
            </a:r>
            <a:r>
              <a:rPr lang="nb-NO" dirty="0"/>
              <a:t>’. He is a </a:t>
            </a:r>
            <a:r>
              <a:rPr lang="nb-NO" dirty="0" err="1"/>
              <a:t>kind</a:t>
            </a:r>
            <a:r>
              <a:rPr lang="nb-NO" dirty="0"/>
              <a:t> </a:t>
            </a:r>
            <a:r>
              <a:rPr lang="nb-NO" dirty="0" err="1"/>
              <a:t>of</a:t>
            </a:r>
            <a:r>
              <a:rPr lang="nb-NO" dirty="0"/>
              <a:t> </a:t>
            </a:r>
            <a:r>
              <a:rPr lang="nb-NO" dirty="0" err="1"/>
              <a:t>romantic</a:t>
            </a:r>
            <a:r>
              <a:rPr lang="nb-NO" dirty="0"/>
              <a:t> in </a:t>
            </a:r>
            <a:r>
              <a:rPr lang="nb-NO" dirty="0" err="1"/>
              <a:t>the</a:t>
            </a:r>
            <a:r>
              <a:rPr lang="nb-NO" dirty="0"/>
              <a:t> </a:t>
            </a:r>
            <a:r>
              <a:rPr lang="nb-NO" dirty="0" err="1"/>
              <a:t>sense</a:t>
            </a:r>
            <a:r>
              <a:rPr lang="nb-NO" dirty="0"/>
              <a:t> </a:t>
            </a:r>
            <a:r>
              <a:rPr lang="nb-NO" dirty="0" err="1"/>
              <a:t>that</a:t>
            </a:r>
            <a:r>
              <a:rPr lang="nb-NO" dirty="0"/>
              <a:t> </a:t>
            </a:r>
            <a:r>
              <a:rPr lang="nb-NO" dirty="0" err="1"/>
              <a:t>opposed</a:t>
            </a:r>
            <a:r>
              <a:rPr lang="nb-NO" dirty="0"/>
              <a:t> </a:t>
            </a:r>
            <a:r>
              <a:rPr lang="nb-NO" dirty="0" err="1"/>
              <a:t>enlighttenment</a:t>
            </a:r>
            <a:r>
              <a:rPr lang="nb-NO" dirty="0"/>
              <a:t> </a:t>
            </a:r>
            <a:r>
              <a:rPr lang="nb-NO" dirty="0" err="1"/>
              <a:t>thinking</a:t>
            </a:r>
            <a:r>
              <a:rPr lang="nb-NO" dirty="0"/>
              <a:t>, </a:t>
            </a:r>
            <a:r>
              <a:rPr lang="nb-NO" dirty="0" err="1"/>
              <a:t>that</a:t>
            </a:r>
            <a:r>
              <a:rPr lang="nb-NO" dirty="0"/>
              <a:t> </a:t>
            </a:r>
            <a:r>
              <a:rPr lang="nb-NO" dirty="0" err="1"/>
              <a:t>tradition</a:t>
            </a:r>
            <a:r>
              <a:rPr lang="nb-NO" dirty="0"/>
              <a:t> and </a:t>
            </a:r>
            <a:r>
              <a:rPr lang="nb-NO" dirty="0" err="1"/>
              <a:t>belonging</a:t>
            </a:r>
            <a:r>
              <a:rPr lang="nb-NO" dirty="0"/>
              <a:t> </a:t>
            </a:r>
            <a:r>
              <a:rPr lang="nb-NO" dirty="0" err="1"/>
              <a:t>are</a:t>
            </a:r>
            <a:r>
              <a:rPr lang="nb-NO" dirty="0"/>
              <a:t> </a:t>
            </a:r>
            <a:r>
              <a:rPr lang="nb-NO" dirty="0" err="1"/>
              <a:t>essential</a:t>
            </a:r>
            <a:r>
              <a:rPr lang="nb-NO" dirty="0"/>
              <a:t> to us. Science and </a:t>
            </a:r>
            <a:r>
              <a:rPr lang="nb-NO" dirty="0" err="1"/>
              <a:t>technology</a:t>
            </a:r>
            <a:r>
              <a:rPr lang="nb-NO" dirty="0"/>
              <a:t> </a:t>
            </a:r>
            <a:r>
              <a:rPr lang="nb-NO" dirty="0" err="1"/>
              <a:t>are</a:t>
            </a:r>
            <a:r>
              <a:rPr lang="nb-NO" dirty="0"/>
              <a:t> </a:t>
            </a:r>
            <a:r>
              <a:rPr lang="nb-NO" dirty="0" err="1"/>
              <a:t>ailenating</a:t>
            </a:r>
            <a:r>
              <a:rPr lang="nb-NO" dirty="0"/>
              <a:t>. He has </a:t>
            </a:r>
            <a:r>
              <a:rPr lang="nb-NO" dirty="0" err="1"/>
              <a:t>been</a:t>
            </a:r>
            <a:r>
              <a:rPr lang="nb-NO" dirty="0"/>
              <a:t> </a:t>
            </a:r>
            <a:r>
              <a:rPr lang="nb-NO" dirty="0" err="1"/>
              <a:t>criticized</a:t>
            </a:r>
            <a:r>
              <a:rPr lang="nb-NO" dirty="0"/>
              <a:t> by </a:t>
            </a:r>
            <a:r>
              <a:rPr lang="nb-NO" dirty="0" err="1"/>
              <a:t>critical</a:t>
            </a:r>
            <a:r>
              <a:rPr lang="nb-NO" dirty="0"/>
              <a:t> </a:t>
            </a:r>
            <a:r>
              <a:rPr lang="nb-NO" dirty="0" err="1"/>
              <a:t>theorists</a:t>
            </a:r>
            <a:r>
              <a:rPr lang="nb-NO" dirty="0"/>
              <a:t> like </a:t>
            </a:r>
            <a:r>
              <a:rPr lang="nb-NO" dirty="0" err="1"/>
              <a:t>Haberemas</a:t>
            </a:r>
            <a:r>
              <a:rPr lang="nb-NO" dirty="0"/>
              <a:t> for </a:t>
            </a:r>
            <a:r>
              <a:rPr lang="nb-NO" dirty="0" err="1"/>
              <a:t>being</a:t>
            </a:r>
            <a:r>
              <a:rPr lang="nb-NO" dirty="0"/>
              <a:t> </a:t>
            </a:r>
            <a:r>
              <a:rPr lang="nb-NO" dirty="0" err="1"/>
              <a:t>too</a:t>
            </a:r>
            <a:r>
              <a:rPr lang="nb-NO" dirty="0"/>
              <a:t> </a:t>
            </a:r>
            <a:r>
              <a:rPr lang="nb-NO" dirty="0" err="1"/>
              <a:t>concerned</a:t>
            </a:r>
            <a:r>
              <a:rPr lang="nb-NO" dirty="0"/>
              <a:t> </a:t>
            </a:r>
            <a:r>
              <a:rPr lang="nb-NO" dirty="0" err="1"/>
              <a:t>with</a:t>
            </a:r>
            <a:r>
              <a:rPr lang="nb-NO" dirty="0"/>
              <a:t> </a:t>
            </a:r>
            <a:r>
              <a:rPr lang="nb-NO" dirty="0" err="1"/>
              <a:t>tradition</a:t>
            </a:r>
            <a:r>
              <a:rPr lang="nb-NO" dirty="0"/>
              <a:t> and </a:t>
            </a:r>
            <a:r>
              <a:rPr lang="nb-NO" dirty="0" err="1"/>
              <a:t>with</a:t>
            </a:r>
            <a:r>
              <a:rPr lang="nb-NO" dirty="0"/>
              <a:t> not taking </a:t>
            </a:r>
            <a:r>
              <a:rPr lang="nb-NO" dirty="0" err="1"/>
              <a:t>on</a:t>
            </a:r>
            <a:r>
              <a:rPr lang="nb-NO" dirty="0"/>
              <a:t> </a:t>
            </a:r>
            <a:r>
              <a:rPr lang="nb-NO" dirty="0" err="1"/>
              <a:t>board</a:t>
            </a:r>
            <a:r>
              <a:rPr lang="nb-NO" dirty="0"/>
              <a:t> </a:t>
            </a:r>
            <a:r>
              <a:rPr lang="nb-NO" dirty="0" err="1"/>
              <a:t>the</a:t>
            </a:r>
            <a:r>
              <a:rPr lang="nb-NO" dirty="0"/>
              <a:t> </a:t>
            </a:r>
            <a:r>
              <a:rPr lang="nb-NO" dirty="0" err="1"/>
              <a:t>perspective</a:t>
            </a:r>
            <a:r>
              <a:rPr lang="nb-NO" dirty="0"/>
              <a:t> </a:t>
            </a:r>
            <a:r>
              <a:rPr lang="nb-NO" dirty="0" err="1"/>
              <a:t>of</a:t>
            </a:r>
            <a:r>
              <a:rPr lang="nb-NO" dirty="0"/>
              <a:t> </a:t>
            </a:r>
            <a:r>
              <a:rPr lang="nb-NO" dirty="0" err="1"/>
              <a:t>emancipatory</a:t>
            </a:r>
            <a:r>
              <a:rPr lang="nb-NO" dirty="0"/>
              <a:t> </a:t>
            </a:r>
            <a:r>
              <a:rPr lang="nb-NO" dirty="0" err="1"/>
              <a:t>projects</a:t>
            </a:r>
            <a:r>
              <a:rPr lang="nb-NO" dirty="0"/>
              <a:t>. </a:t>
            </a:r>
            <a:r>
              <a:rPr lang="nb-NO" dirty="0" err="1"/>
              <a:t>We</a:t>
            </a:r>
            <a:r>
              <a:rPr lang="nb-NO" dirty="0"/>
              <a:t> </a:t>
            </a:r>
            <a:r>
              <a:rPr lang="nb-NO" dirty="0" err="1"/>
              <a:t>won’t</a:t>
            </a:r>
            <a:r>
              <a:rPr lang="nb-NO" dirty="0"/>
              <a:t> be </a:t>
            </a:r>
            <a:r>
              <a:rPr lang="nb-NO" dirty="0" err="1"/>
              <a:t>looking</a:t>
            </a:r>
            <a:r>
              <a:rPr lang="nb-NO" dirty="0"/>
              <a:t> at </a:t>
            </a:r>
            <a:r>
              <a:rPr lang="nb-NO" dirty="0" err="1"/>
              <a:t>that</a:t>
            </a:r>
            <a:r>
              <a:rPr lang="nb-NO" dirty="0"/>
              <a:t> </a:t>
            </a:r>
            <a:r>
              <a:rPr lang="nb-NO" dirty="0" err="1"/>
              <a:t>but</a:t>
            </a:r>
            <a:r>
              <a:rPr lang="nb-NO" dirty="0"/>
              <a:t> </a:t>
            </a:r>
            <a:r>
              <a:rPr lang="nb-NO" dirty="0" err="1"/>
              <a:t>will</a:t>
            </a:r>
            <a:r>
              <a:rPr lang="nb-NO" dirty="0"/>
              <a:t> </a:t>
            </a:r>
            <a:r>
              <a:rPr lang="nb-NO" dirty="0" err="1"/>
              <a:t>look</a:t>
            </a:r>
            <a:r>
              <a:rPr lang="nb-NO" dirty="0"/>
              <a:t> at Harding as a feminist </a:t>
            </a:r>
            <a:r>
              <a:rPr lang="nb-NO" dirty="0" err="1"/>
              <a:t>critical</a:t>
            </a:r>
            <a:r>
              <a:rPr lang="nb-NO" dirty="0"/>
              <a:t> </a:t>
            </a:r>
            <a:r>
              <a:rPr lang="nb-NO" dirty="0" err="1"/>
              <a:t>theorist</a:t>
            </a:r>
            <a:r>
              <a:rPr lang="nb-NO" dirty="0"/>
              <a:t>.</a:t>
            </a:r>
          </a:p>
        </p:txBody>
      </p:sp>
      <p:sp>
        <p:nvSpPr>
          <p:cNvPr id="4" name="Plassholder for lysbildenummer 3"/>
          <p:cNvSpPr>
            <a:spLocks noGrp="1"/>
          </p:cNvSpPr>
          <p:nvPr>
            <p:ph type="sldNum" sz="quarter" idx="5"/>
          </p:nvPr>
        </p:nvSpPr>
        <p:spPr/>
        <p:txBody>
          <a:bodyPr/>
          <a:lstStyle/>
          <a:p>
            <a:fld id="{20C87DAC-CD0D-4563-B889-82EEDEBA59AB}" type="slidenum">
              <a:rPr lang="nb-NO" smtClean="0"/>
              <a:t>32</a:t>
            </a:fld>
            <a:endParaRPr lang="nb-NO"/>
          </a:p>
        </p:txBody>
      </p:sp>
    </p:spTree>
    <p:extLst>
      <p:ext uri="{BB962C8B-B14F-4D97-AF65-F5344CB8AC3E}">
        <p14:creationId xmlns:p14="http://schemas.microsoft.com/office/powerpoint/2010/main" val="395191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33</a:t>
            </a:fld>
            <a:endParaRPr lang="nb-NO"/>
          </a:p>
        </p:txBody>
      </p:sp>
    </p:spTree>
    <p:extLst>
      <p:ext uri="{BB962C8B-B14F-4D97-AF65-F5344CB8AC3E}">
        <p14:creationId xmlns:p14="http://schemas.microsoft.com/office/powerpoint/2010/main" val="37431403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Alienation</a:t>
            </a:r>
            <a:r>
              <a:rPr lang="nb-NO" dirty="0"/>
              <a:t> </a:t>
            </a:r>
            <a:r>
              <a:rPr lang="nb-NO" dirty="0" err="1"/>
              <a:t>involves</a:t>
            </a:r>
            <a:r>
              <a:rPr lang="nb-NO" dirty="0"/>
              <a:t> a </a:t>
            </a:r>
            <a:r>
              <a:rPr lang="nb-NO" dirty="0" err="1"/>
              <a:t>kind</a:t>
            </a:r>
            <a:r>
              <a:rPr lang="nb-NO" dirty="0"/>
              <a:t> </a:t>
            </a:r>
            <a:r>
              <a:rPr lang="nb-NO" dirty="0" err="1"/>
              <a:t>of</a:t>
            </a:r>
            <a:r>
              <a:rPr lang="nb-NO" dirty="0"/>
              <a:t> </a:t>
            </a:r>
            <a:r>
              <a:rPr lang="nb-NO" dirty="0" err="1"/>
              <a:t>objectification</a:t>
            </a:r>
            <a:r>
              <a:rPr lang="nb-NO" dirty="0"/>
              <a:t> </a:t>
            </a:r>
            <a:r>
              <a:rPr lang="nb-NO" dirty="0" err="1"/>
              <a:t>of</a:t>
            </a:r>
            <a:r>
              <a:rPr lang="nb-NO" dirty="0"/>
              <a:t> </a:t>
            </a:r>
            <a:r>
              <a:rPr lang="nb-NO" dirty="0" err="1"/>
              <a:t>something</a:t>
            </a:r>
            <a:r>
              <a:rPr lang="nb-NO" dirty="0"/>
              <a:t> </a:t>
            </a:r>
            <a:r>
              <a:rPr lang="nb-NO" dirty="0" err="1"/>
              <a:t>that</a:t>
            </a:r>
            <a:r>
              <a:rPr lang="nb-NO" dirty="0"/>
              <a:t> is </a:t>
            </a:r>
            <a:r>
              <a:rPr lang="nb-NO" dirty="0" err="1"/>
              <a:t>essentially</a:t>
            </a:r>
            <a:r>
              <a:rPr lang="nb-NO" dirty="0"/>
              <a:t> </a:t>
            </a:r>
            <a:r>
              <a:rPr lang="nb-NO" dirty="0" err="1"/>
              <a:t>familiar</a:t>
            </a:r>
            <a:r>
              <a:rPr lang="nb-NO" dirty="0"/>
              <a:t>.	</a:t>
            </a:r>
          </a:p>
          <a:p>
            <a:r>
              <a:rPr lang="nb-NO" dirty="0"/>
              <a:t>G </a:t>
            </a:r>
            <a:r>
              <a:rPr lang="nb-NO" dirty="0" err="1"/>
              <a:t>came</a:t>
            </a:r>
            <a:r>
              <a:rPr lang="nb-NO" dirty="0"/>
              <a:t> from a </a:t>
            </a:r>
            <a:r>
              <a:rPr lang="nb-NO" dirty="0" err="1"/>
              <a:t>background</a:t>
            </a:r>
            <a:r>
              <a:rPr lang="nb-NO" dirty="0"/>
              <a:t> </a:t>
            </a:r>
            <a:r>
              <a:rPr lang="nb-NO" dirty="0" err="1"/>
              <a:t>of</a:t>
            </a:r>
            <a:r>
              <a:rPr lang="nb-NO" dirty="0"/>
              <a:t> </a:t>
            </a:r>
            <a:r>
              <a:rPr lang="nb-NO" dirty="0" err="1"/>
              <a:t>german</a:t>
            </a:r>
            <a:r>
              <a:rPr lang="nb-NO" dirty="0"/>
              <a:t> </a:t>
            </a:r>
            <a:r>
              <a:rPr lang="nb-NO" dirty="0" err="1"/>
              <a:t>philosophers</a:t>
            </a:r>
            <a:r>
              <a:rPr lang="nb-NO" dirty="0"/>
              <a:t> </a:t>
            </a:r>
            <a:r>
              <a:rPr lang="nb-NO" dirty="0" err="1"/>
              <a:t>concerned</a:t>
            </a:r>
            <a:r>
              <a:rPr lang="nb-NO" dirty="0"/>
              <a:t> </a:t>
            </a:r>
            <a:r>
              <a:rPr lang="nb-NO" dirty="0" err="1"/>
              <a:t>with</a:t>
            </a:r>
            <a:r>
              <a:rPr lang="nb-NO" dirty="0"/>
              <a:t> </a:t>
            </a:r>
            <a:r>
              <a:rPr lang="nb-NO" dirty="0" err="1"/>
              <a:t>geisteswissenshaften</a:t>
            </a:r>
            <a:r>
              <a:rPr lang="nb-NO" dirty="0"/>
              <a:t>, </a:t>
            </a:r>
            <a:r>
              <a:rPr lang="nb-NO" dirty="0" err="1"/>
              <a:t>what</a:t>
            </a:r>
            <a:r>
              <a:rPr lang="nb-NO" dirty="0"/>
              <a:t> </a:t>
            </a:r>
            <a:r>
              <a:rPr lang="nb-NO" dirty="0" err="1"/>
              <a:t>kind</a:t>
            </a:r>
            <a:r>
              <a:rPr lang="nb-NO" dirty="0"/>
              <a:t> </a:t>
            </a:r>
            <a:r>
              <a:rPr lang="nb-NO" dirty="0" err="1"/>
              <a:t>of</a:t>
            </a:r>
            <a:r>
              <a:rPr lang="nb-NO" dirty="0"/>
              <a:t> </a:t>
            </a:r>
            <a:r>
              <a:rPr lang="nb-NO" dirty="0" err="1"/>
              <a:t>method</a:t>
            </a:r>
            <a:r>
              <a:rPr lang="nb-NO" dirty="0"/>
              <a:t> </a:t>
            </a:r>
            <a:r>
              <a:rPr lang="nb-NO" dirty="0" err="1"/>
              <a:t>this</a:t>
            </a:r>
            <a:r>
              <a:rPr lang="nb-NO" dirty="0"/>
              <a:t> </a:t>
            </a:r>
            <a:r>
              <a:rPr lang="nb-NO" dirty="0" err="1"/>
              <a:t>involves</a:t>
            </a:r>
            <a:r>
              <a:rPr lang="nb-NO" dirty="0"/>
              <a:t>. And a lot </a:t>
            </a:r>
            <a:r>
              <a:rPr lang="nb-NO" dirty="0" err="1"/>
              <a:t>of</a:t>
            </a:r>
            <a:r>
              <a:rPr lang="nb-NO" dirty="0"/>
              <a:t> his </a:t>
            </a:r>
            <a:r>
              <a:rPr lang="nb-NO" dirty="0" err="1"/>
              <a:t>thought</a:t>
            </a:r>
            <a:r>
              <a:rPr lang="nb-NO" dirty="0"/>
              <a:t> </a:t>
            </a:r>
            <a:r>
              <a:rPr lang="nb-NO" dirty="0" err="1"/>
              <a:t>revolves</a:t>
            </a:r>
            <a:r>
              <a:rPr lang="nb-NO" dirty="0"/>
              <a:t> </a:t>
            </a:r>
            <a:r>
              <a:rPr lang="nb-NO" dirty="0" err="1"/>
              <a:t>around</a:t>
            </a:r>
            <a:r>
              <a:rPr lang="nb-NO" dirty="0"/>
              <a:t> </a:t>
            </a:r>
            <a:r>
              <a:rPr lang="nb-NO" dirty="0" err="1"/>
              <a:t>the</a:t>
            </a:r>
            <a:r>
              <a:rPr lang="nb-NO" dirty="0"/>
              <a:t> </a:t>
            </a:r>
            <a:r>
              <a:rPr lang="nb-NO" dirty="0" err="1"/>
              <a:t>idea</a:t>
            </a:r>
            <a:r>
              <a:rPr lang="nb-NO" dirty="0"/>
              <a:t> </a:t>
            </a:r>
            <a:r>
              <a:rPr lang="nb-NO" dirty="0" err="1"/>
              <a:t>of</a:t>
            </a:r>
            <a:r>
              <a:rPr lang="nb-NO" dirty="0"/>
              <a:t> </a:t>
            </a:r>
            <a:r>
              <a:rPr lang="nb-NO" dirty="0" err="1"/>
              <a:t>rejecting</a:t>
            </a:r>
            <a:r>
              <a:rPr lang="nb-NO" dirty="0"/>
              <a:t> </a:t>
            </a:r>
            <a:r>
              <a:rPr lang="nb-NO" dirty="0" err="1"/>
              <a:t>this</a:t>
            </a:r>
            <a:r>
              <a:rPr lang="nb-NO" dirty="0"/>
              <a:t> </a:t>
            </a:r>
            <a:r>
              <a:rPr lang="nb-NO" dirty="0" err="1"/>
              <a:t>idea</a:t>
            </a:r>
            <a:r>
              <a:rPr lang="nb-NO" dirty="0"/>
              <a:t> </a:t>
            </a:r>
            <a:r>
              <a:rPr lang="nb-NO" dirty="0" err="1"/>
              <a:t>of</a:t>
            </a:r>
            <a:r>
              <a:rPr lang="nb-NO" dirty="0"/>
              <a:t> </a:t>
            </a:r>
            <a:r>
              <a:rPr lang="nb-NO" dirty="0" err="1"/>
              <a:t>what</a:t>
            </a:r>
            <a:r>
              <a:rPr lang="nb-NO" dirty="0"/>
              <a:t> </a:t>
            </a:r>
            <a:r>
              <a:rPr lang="nb-NO" dirty="0" err="1"/>
              <a:t>humanities</a:t>
            </a:r>
            <a:r>
              <a:rPr lang="nb-NO" dirty="0"/>
              <a:t> </a:t>
            </a:r>
            <a:r>
              <a:rPr lang="nb-NO" dirty="0" err="1"/>
              <a:t>reesearch</a:t>
            </a:r>
            <a:r>
              <a:rPr lang="nb-NO" dirty="0"/>
              <a:t> is, </a:t>
            </a:r>
            <a:r>
              <a:rPr lang="nb-NO" dirty="0" err="1"/>
              <a:t>which</a:t>
            </a:r>
            <a:r>
              <a:rPr lang="nb-NO" dirty="0"/>
              <a:t> </a:t>
            </a:r>
            <a:r>
              <a:rPr lang="nb-NO" dirty="0" err="1"/>
              <a:t>you</a:t>
            </a:r>
            <a:r>
              <a:rPr lang="nb-NO" dirty="0"/>
              <a:t> </a:t>
            </a:r>
            <a:r>
              <a:rPr lang="nb-NO" dirty="0" err="1"/>
              <a:t>also</a:t>
            </a:r>
            <a:r>
              <a:rPr lang="nb-NO" dirty="0"/>
              <a:t> </a:t>
            </a:r>
            <a:r>
              <a:rPr lang="nb-NO" dirty="0" err="1"/>
              <a:t>find</a:t>
            </a:r>
            <a:r>
              <a:rPr lang="nb-NO" dirty="0"/>
              <a:t> in </a:t>
            </a:r>
            <a:r>
              <a:rPr lang="nb-NO" dirty="0" err="1"/>
              <a:t>othhers</a:t>
            </a:r>
            <a:r>
              <a:rPr lang="nb-NO" dirty="0"/>
              <a:t> like </a:t>
            </a:r>
            <a:r>
              <a:rPr lang="nb-NO" dirty="0" err="1"/>
              <a:t>Dewey</a:t>
            </a:r>
            <a:r>
              <a:rPr lang="nb-NO" dirty="0"/>
              <a:t>, Williams. </a:t>
            </a:r>
            <a:r>
              <a:rPr lang="nb-NO" dirty="0" err="1"/>
              <a:t>But</a:t>
            </a:r>
            <a:r>
              <a:rPr lang="nb-NO" dirty="0"/>
              <a:t> </a:t>
            </a:r>
            <a:r>
              <a:rPr lang="nb-NO" dirty="0" err="1"/>
              <a:t>it’s</a:t>
            </a:r>
            <a:r>
              <a:rPr lang="nb-NO" dirty="0"/>
              <a:t> </a:t>
            </a:r>
            <a:r>
              <a:rPr lang="nb-NO" dirty="0" err="1"/>
              <a:t>rather</a:t>
            </a:r>
            <a:r>
              <a:rPr lang="nb-NO" dirty="0"/>
              <a:t> under </a:t>
            </a:r>
            <a:r>
              <a:rPr lang="nb-NO" dirty="0" err="1"/>
              <a:t>pressure</a:t>
            </a:r>
            <a:r>
              <a:rPr lang="nb-NO" dirty="0"/>
              <a:t> </a:t>
            </a:r>
            <a:r>
              <a:rPr lang="nb-NO" dirty="0" err="1"/>
              <a:t>ttoday</a:t>
            </a:r>
            <a:r>
              <a:rPr lang="nb-NO" dirty="0"/>
              <a:t> </a:t>
            </a:r>
            <a:r>
              <a:rPr lang="nb-NO" dirty="0" err="1"/>
              <a:t>becausee</a:t>
            </a:r>
            <a:r>
              <a:rPr lang="nb-NO" dirty="0"/>
              <a:t> </a:t>
            </a:r>
            <a:r>
              <a:rPr lang="nb-NO" dirty="0" err="1"/>
              <a:t>of</a:t>
            </a:r>
            <a:r>
              <a:rPr lang="nb-NO" dirty="0"/>
              <a:t> </a:t>
            </a:r>
            <a:r>
              <a:rPr lang="nb-NO" dirty="0" err="1"/>
              <a:t>its</a:t>
            </a:r>
            <a:r>
              <a:rPr lang="nb-NO" dirty="0"/>
              <a:t> </a:t>
            </a:r>
            <a:r>
              <a:rPr lang="nb-NO" dirty="0" err="1"/>
              <a:t>emphasis</a:t>
            </a:r>
            <a:r>
              <a:rPr lang="nb-NO" dirty="0"/>
              <a:t> </a:t>
            </a:r>
            <a:r>
              <a:rPr lang="nb-NO" dirty="0" err="1"/>
              <a:t>on</a:t>
            </a:r>
            <a:r>
              <a:rPr lang="nb-NO" dirty="0"/>
              <a:t> </a:t>
            </a:r>
            <a:r>
              <a:rPr lang="nb-NO" dirty="0" err="1"/>
              <a:t>tradition</a:t>
            </a:r>
            <a:r>
              <a:rPr lang="nb-NO" dirty="0"/>
              <a:t>. Mattias </a:t>
            </a:r>
            <a:r>
              <a:rPr lang="nb-NO" dirty="0" err="1"/>
              <a:t>will</a:t>
            </a:r>
            <a:r>
              <a:rPr lang="nb-NO" dirty="0"/>
              <a:t> talk more </a:t>
            </a:r>
            <a:r>
              <a:rPr lang="nb-NO" dirty="0" err="1"/>
              <a:t>about</a:t>
            </a:r>
            <a:r>
              <a:rPr lang="nb-NO" dirty="0"/>
              <a:t> </a:t>
            </a:r>
            <a:r>
              <a:rPr lang="nb-NO" dirty="0" err="1"/>
              <a:t>this</a:t>
            </a:r>
            <a:r>
              <a:rPr lang="nb-NO" dirty="0"/>
              <a:t> </a:t>
            </a:r>
            <a:r>
              <a:rPr lang="nb-NO" dirty="0" err="1"/>
              <a:t>tomoorw</a:t>
            </a:r>
            <a:r>
              <a:rPr lang="nb-NO" dirty="0"/>
              <a:t>.</a:t>
            </a:r>
          </a:p>
        </p:txBody>
      </p:sp>
      <p:sp>
        <p:nvSpPr>
          <p:cNvPr id="4" name="Slide Number Placeholder 3"/>
          <p:cNvSpPr>
            <a:spLocks noGrp="1"/>
          </p:cNvSpPr>
          <p:nvPr>
            <p:ph type="sldNum" sz="quarter" idx="5"/>
          </p:nvPr>
        </p:nvSpPr>
        <p:spPr/>
        <p:txBody>
          <a:bodyPr/>
          <a:lstStyle/>
          <a:p>
            <a:fld id="{20C87DAC-CD0D-4563-B889-82EEDEBA59AB}" type="slidenum">
              <a:rPr lang="nb-NO" smtClean="0"/>
              <a:t>34</a:t>
            </a:fld>
            <a:endParaRPr lang="nb-NO"/>
          </a:p>
        </p:txBody>
      </p:sp>
    </p:spTree>
    <p:extLst>
      <p:ext uri="{BB962C8B-B14F-4D97-AF65-F5344CB8AC3E}">
        <p14:creationId xmlns:p14="http://schemas.microsoft.com/office/powerpoint/2010/main" val="124191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Alienation</a:t>
            </a:r>
            <a:r>
              <a:rPr lang="nb-NO" dirty="0"/>
              <a:t> </a:t>
            </a:r>
            <a:r>
              <a:rPr lang="nb-NO" dirty="0" err="1"/>
              <a:t>involves</a:t>
            </a:r>
            <a:r>
              <a:rPr lang="nb-NO" dirty="0"/>
              <a:t> a </a:t>
            </a:r>
            <a:r>
              <a:rPr lang="nb-NO" dirty="0" err="1"/>
              <a:t>kind</a:t>
            </a:r>
            <a:r>
              <a:rPr lang="nb-NO" dirty="0"/>
              <a:t> </a:t>
            </a:r>
            <a:r>
              <a:rPr lang="nb-NO" dirty="0" err="1"/>
              <a:t>of</a:t>
            </a:r>
            <a:r>
              <a:rPr lang="nb-NO" dirty="0"/>
              <a:t> </a:t>
            </a:r>
            <a:r>
              <a:rPr lang="nb-NO" dirty="0" err="1"/>
              <a:t>objectification</a:t>
            </a:r>
            <a:r>
              <a:rPr lang="nb-NO" dirty="0"/>
              <a:t> </a:t>
            </a:r>
            <a:r>
              <a:rPr lang="nb-NO" dirty="0" err="1"/>
              <a:t>of</a:t>
            </a:r>
            <a:r>
              <a:rPr lang="nb-NO" dirty="0"/>
              <a:t> </a:t>
            </a:r>
            <a:r>
              <a:rPr lang="nb-NO" dirty="0" err="1"/>
              <a:t>something</a:t>
            </a:r>
            <a:r>
              <a:rPr lang="nb-NO" dirty="0"/>
              <a:t> </a:t>
            </a:r>
            <a:r>
              <a:rPr lang="nb-NO" dirty="0" err="1"/>
              <a:t>that</a:t>
            </a:r>
            <a:r>
              <a:rPr lang="nb-NO" dirty="0"/>
              <a:t> is </a:t>
            </a:r>
            <a:r>
              <a:rPr lang="nb-NO" dirty="0" err="1"/>
              <a:t>essentially</a:t>
            </a:r>
            <a:r>
              <a:rPr lang="nb-NO" dirty="0"/>
              <a:t> </a:t>
            </a:r>
            <a:r>
              <a:rPr lang="nb-NO" dirty="0" err="1"/>
              <a:t>familiar</a:t>
            </a:r>
            <a:r>
              <a:rPr lang="nb-NO" dirty="0"/>
              <a:t>.</a:t>
            </a:r>
          </a:p>
        </p:txBody>
      </p:sp>
      <p:sp>
        <p:nvSpPr>
          <p:cNvPr id="4" name="Slide Number Placeholder 3"/>
          <p:cNvSpPr>
            <a:spLocks noGrp="1"/>
          </p:cNvSpPr>
          <p:nvPr>
            <p:ph type="sldNum" sz="quarter" idx="5"/>
          </p:nvPr>
        </p:nvSpPr>
        <p:spPr/>
        <p:txBody>
          <a:bodyPr/>
          <a:lstStyle/>
          <a:p>
            <a:fld id="{20C87DAC-CD0D-4563-B889-82EEDEBA59AB}" type="slidenum">
              <a:rPr lang="nb-NO" smtClean="0"/>
              <a:t>35</a:t>
            </a:fld>
            <a:endParaRPr lang="nb-NO"/>
          </a:p>
        </p:txBody>
      </p:sp>
    </p:spTree>
    <p:extLst>
      <p:ext uri="{BB962C8B-B14F-4D97-AF65-F5344CB8AC3E}">
        <p14:creationId xmlns:p14="http://schemas.microsoft.com/office/powerpoint/2010/main" val="754620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36</a:t>
            </a:fld>
            <a:endParaRPr lang="nb-NO"/>
          </a:p>
        </p:txBody>
      </p:sp>
    </p:spTree>
    <p:extLst>
      <p:ext uri="{BB962C8B-B14F-4D97-AF65-F5344CB8AC3E}">
        <p14:creationId xmlns:p14="http://schemas.microsoft.com/office/powerpoint/2010/main" val="3170340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Science </a:t>
            </a:r>
            <a:r>
              <a:rPr lang="nb-NO" dirty="0" err="1"/>
              <a:t>seen</a:t>
            </a:r>
            <a:r>
              <a:rPr lang="nb-NO" dirty="0"/>
              <a:t> by Gadamer as a </a:t>
            </a:r>
            <a:r>
              <a:rPr lang="nb-NO" dirty="0" err="1"/>
              <a:t>kind</a:t>
            </a:r>
            <a:r>
              <a:rPr lang="nb-NO" dirty="0"/>
              <a:t> </a:t>
            </a:r>
            <a:r>
              <a:rPr lang="nb-NO" dirty="0" err="1"/>
              <a:t>of</a:t>
            </a:r>
            <a:r>
              <a:rPr lang="nb-NO" dirty="0"/>
              <a:t> </a:t>
            </a:r>
            <a:r>
              <a:rPr lang="nb-NO" dirty="0" err="1"/>
              <a:t>technological</a:t>
            </a:r>
            <a:r>
              <a:rPr lang="nb-NO" dirty="0"/>
              <a:t> force </a:t>
            </a:r>
            <a:r>
              <a:rPr lang="nb-NO" dirty="0" err="1"/>
              <a:t>out</a:t>
            </a:r>
            <a:r>
              <a:rPr lang="nb-NO" dirty="0"/>
              <a:t> </a:t>
            </a:r>
            <a:r>
              <a:rPr lang="nb-NO" dirty="0" err="1"/>
              <a:t>of</a:t>
            </a:r>
            <a:r>
              <a:rPr lang="nb-NO" dirty="0"/>
              <a:t> </a:t>
            </a:r>
            <a:r>
              <a:rPr lang="nb-NO" dirty="0" err="1"/>
              <a:t>its</a:t>
            </a:r>
            <a:r>
              <a:rPr lang="nb-NO" dirty="0"/>
              <a:t> (i.e. </a:t>
            </a:r>
            <a:r>
              <a:rPr lang="nb-NO" dirty="0" err="1"/>
              <a:t>our</a:t>
            </a:r>
            <a:r>
              <a:rPr lang="nb-NO" dirty="0"/>
              <a:t>) </a:t>
            </a:r>
            <a:r>
              <a:rPr lang="nb-NO" dirty="0" err="1"/>
              <a:t>control</a:t>
            </a:r>
            <a:r>
              <a:rPr lang="nb-NO" dirty="0"/>
              <a:t>, at </a:t>
            </a:r>
            <a:r>
              <a:rPr lang="nb-NO" dirty="0" err="1"/>
              <a:t>the</a:t>
            </a:r>
            <a:r>
              <a:rPr lang="nb-NO" dirty="0"/>
              <a:t> same time as it </a:t>
            </a:r>
            <a:r>
              <a:rPr lang="nb-NO" dirty="0" err="1"/>
              <a:t>allegedly</a:t>
            </a:r>
            <a:r>
              <a:rPr lang="nb-NO" dirty="0"/>
              <a:t> stands for an ideal </a:t>
            </a:r>
            <a:r>
              <a:rPr lang="nb-NO" dirty="0" err="1"/>
              <a:t>of</a:t>
            </a:r>
            <a:r>
              <a:rPr lang="nb-NO" dirty="0"/>
              <a:t> </a:t>
            </a:r>
            <a:r>
              <a:rPr lang="nb-NO" dirty="0" err="1"/>
              <a:t>unprejudiced</a:t>
            </a:r>
            <a:r>
              <a:rPr lang="nb-NO" dirty="0"/>
              <a:t> </a:t>
            </a:r>
            <a:r>
              <a:rPr lang="nb-NO" dirty="0" err="1"/>
              <a:t>objectivity</a:t>
            </a:r>
            <a:r>
              <a:rPr lang="nb-NO" dirty="0"/>
              <a:t>. BUT:</a:t>
            </a:r>
          </a:p>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37</a:t>
            </a:fld>
            <a:endParaRPr lang="nb-NO"/>
          </a:p>
        </p:txBody>
      </p:sp>
    </p:spTree>
    <p:extLst>
      <p:ext uri="{BB962C8B-B14F-4D97-AF65-F5344CB8AC3E}">
        <p14:creationId xmlns:p14="http://schemas.microsoft.com/office/powerpoint/2010/main" val="1274709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This </a:t>
            </a:r>
            <a:r>
              <a:rPr lang="nb-NO" dirty="0" err="1"/>
              <a:t>was</a:t>
            </a:r>
            <a:r>
              <a:rPr lang="nb-NO" dirty="0"/>
              <a:t> </a:t>
            </a:r>
            <a:r>
              <a:rPr lang="nb-NO" dirty="0" err="1"/>
              <a:t>written</a:t>
            </a:r>
            <a:r>
              <a:rPr lang="nb-NO" dirty="0"/>
              <a:t> in 1960!!!!</a:t>
            </a:r>
          </a:p>
        </p:txBody>
      </p:sp>
      <p:sp>
        <p:nvSpPr>
          <p:cNvPr id="4" name="Plassholder for lysbildenummer 3"/>
          <p:cNvSpPr>
            <a:spLocks noGrp="1"/>
          </p:cNvSpPr>
          <p:nvPr>
            <p:ph type="sldNum" sz="quarter" idx="5"/>
          </p:nvPr>
        </p:nvSpPr>
        <p:spPr/>
        <p:txBody>
          <a:bodyPr/>
          <a:lstStyle/>
          <a:p>
            <a:fld id="{20C87DAC-CD0D-4563-B889-82EEDEBA59AB}" type="slidenum">
              <a:rPr lang="nb-NO" smtClean="0"/>
              <a:t>38</a:t>
            </a:fld>
            <a:endParaRPr lang="nb-NO"/>
          </a:p>
        </p:txBody>
      </p:sp>
    </p:spTree>
    <p:extLst>
      <p:ext uri="{BB962C8B-B14F-4D97-AF65-F5344CB8AC3E}">
        <p14:creationId xmlns:p14="http://schemas.microsoft.com/office/powerpoint/2010/main" val="1053937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Foucault calling </a:t>
            </a:r>
            <a:r>
              <a:rPr lang="nb-NO" dirty="0" err="1"/>
              <a:t>something</a:t>
            </a:r>
            <a:r>
              <a:rPr lang="nb-NO" dirty="0"/>
              <a:t> true is </a:t>
            </a:r>
            <a:r>
              <a:rPr lang="nb-NO" dirty="0" err="1"/>
              <a:t>the</a:t>
            </a:r>
            <a:r>
              <a:rPr lang="nb-NO" dirty="0"/>
              <a:t> ultimate </a:t>
            </a:r>
            <a:r>
              <a:rPr lang="nb-NO" dirty="0" err="1"/>
              <a:t>bluff</a:t>
            </a:r>
            <a:r>
              <a:rPr lang="nb-NO" dirty="0"/>
              <a:t>. At </a:t>
            </a:r>
            <a:r>
              <a:rPr lang="nb-NO" dirty="0" err="1"/>
              <a:t>the</a:t>
            </a:r>
            <a:r>
              <a:rPr lang="nb-NO" dirty="0"/>
              <a:t> same time as </a:t>
            </a:r>
            <a:r>
              <a:rPr lang="nb-NO" dirty="0" err="1"/>
              <a:t>he</a:t>
            </a:r>
            <a:r>
              <a:rPr lang="nb-NO" dirty="0"/>
              <a:t> is driven by a </a:t>
            </a:r>
            <a:r>
              <a:rPr lang="nb-NO" dirty="0" err="1"/>
              <a:t>trruthfulness</a:t>
            </a:r>
            <a:r>
              <a:rPr lang="nb-NO" dirty="0"/>
              <a:t>.</a:t>
            </a:r>
          </a:p>
        </p:txBody>
      </p:sp>
      <p:sp>
        <p:nvSpPr>
          <p:cNvPr id="4" name="Plassholder for lysbildenummer 3"/>
          <p:cNvSpPr>
            <a:spLocks noGrp="1"/>
          </p:cNvSpPr>
          <p:nvPr>
            <p:ph type="sldNum" sz="quarter" idx="5"/>
          </p:nvPr>
        </p:nvSpPr>
        <p:spPr/>
        <p:txBody>
          <a:bodyPr/>
          <a:lstStyle/>
          <a:p>
            <a:fld id="{20C87DAC-CD0D-4563-B889-82EEDEBA59AB}" type="slidenum">
              <a:rPr lang="nb-NO" smtClean="0"/>
              <a:t>39</a:t>
            </a:fld>
            <a:endParaRPr lang="nb-NO"/>
          </a:p>
        </p:txBody>
      </p:sp>
    </p:spTree>
    <p:extLst>
      <p:ext uri="{BB962C8B-B14F-4D97-AF65-F5344CB8AC3E}">
        <p14:creationId xmlns:p14="http://schemas.microsoft.com/office/powerpoint/2010/main" val="1457030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0C87DAC-CD0D-4563-B889-82EEDEBA59AB}" type="slidenum">
              <a:rPr lang="nb-NO" smtClean="0"/>
              <a:t>40</a:t>
            </a:fld>
            <a:endParaRPr lang="nb-NO"/>
          </a:p>
        </p:txBody>
      </p:sp>
    </p:spTree>
    <p:extLst>
      <p:ext uri="{BB962C8B-B14F-4D97-AF65-F5344CB8AC3E}">
        <p14:creationId xmlns:p14="http://schemas.microsoft.com/office/powerpoint/2010/main" val="26419665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Harding first to </a:t>
            </a:r>
            <a:r>
              <a:rPr lang="nb-NO" dirty="0" err="1"/>
              <a:t>use</a:t>
            </a:r>
            <a:r>
              <a:rPr lang="nb-NO" dirty="0"/>
              <a:t> </a:t>
            </a:r>
            <a:r>
              <a:rPr lang="nb-NO" dirty="0" err="1"/>
              <a:t>the</a:t>
            </a:r>
            <a:r>
              <a:rPr lang="nb-NO" dirty="0"/>
              <a:t> </a:t>
            </a:r>
            <a:r>
              <a:rPr lang="nb-NO" dirty="0" err="1"/>
              <a:t>tteerm</a:t>
            </a:r>
            <a:r>
              <a:rPr lang="nb-NO" dirty="0"/>
              <a:t> </a:t>
            </a:r>
            <a:r>
              <a:rPr lang="nb-NO" dirty="0" err="1"/>
              <a:t>but</a:t>
            </a:r>
            <a:r>
              <a:rPr lang="nb-NO" dirty="0"/>
              <a:t> used it to </a:t>
            </a:r>
            <a:r>
              <a:rPr lang="nb-NO" dirty="0" err="1"/>
              <a:t>describe</a:t>
            </a:r>
            <a:r>
              <a:rPr lang="nb-NO" dirty="0"/>
              <a:t> </a:t>
            </a:r>
            <a:r>
              <a:rPr lang="nb-NO" dirty="0" err="1"/>
              <a:t>work</a:t>
            </a:r>
            <a:r>
              <a:rPr lang="nb-NO" dirty="0"/>
              <a:t> </a:t>
            </a:r>
            <a:r>
              <a:rPr lang="nb-NO" dirty="0" err="1"/>
              <a:t>of</a:t>
            </a:r>
            <a:r>
              <a:rPr lang="nb-NO" dirty="0"/>
              <a:t> </a:t>
            </a:r>
            <a:r>
              <a:rPr lang="nb-NO" dirty="0" err="1"/>
              <a:t>othres</a:t>
            </a:r>
            <a:r>
              <a:rPr lang="nb-NO" dirty="0"/>
              <a:t> like </a:t>
            </a:r>
            <a:r>
              <a:rPr lang="nb-NO" dirty="0" err="1"/>
              <a:t>Hartsock</a:t>
            </a:r>
            <a:r>
              <a:rPr lang="nb-NO" dirty="0"/>
              <a:t>.</a:t>
            </a:r>
          </a:p>
        </p:txBody>
      </p:sp>
      <p:sp>
        <p:nvSpPr>
          <p:cNvPr id="4" name="Plassholder for lysbildenummer 3"/>
          <p:cNvSpPr>
            <a:spLocks noGrp="1"/>
          </p:cNvSpPr>
          <p:nvPr>
            <p:ph type="sldNum" sz="quarter" idx="5"/>
          </p:nvPr>
        </p:nvSpPr>
        <p:spPr/>
        <p:txBody>
          <a:bodyPr/>
          <a:lstStyle/>
          <a:p>
            <a:fld id="{20C87DAC-CD0D-4563-B889-82EEDEBA59AB}" type="slidenum">
              <a:rPr lang="nb-NO" smtClean="0"/>
              <a:t>41</a:t>
            </a:fld>
            <a:endParaRPr lang="nb-NO"/>
          </a:p>
        </p:txBody>
      </p:sp>
    </p:spTree>
    <p:extLst>
      <p:ext uri="{BB962C8B-B14F-4D97-AF65-F5344CB8AC3E}">
        <p14:creationId xmlns:p14="http://schemas.microsoft.com/office/powerpoint/2010/main" val="38713487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42</a:t>
            </a:fld>
            <a:endParaRPr lang="nb-NO"/>
          </a:p>
        </p:txBody>
      </p:sp>
    </p:spTree>
    <p:extLst>
      <p:ext uri="{BB962C8B-B14F-4D97-AF65-F5344CB8AC3E}">
        <p14:creationId xmlns:p14="http://schemas.microsoft.com/office/powerpoint/2010/main" val="2930813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43</a:t>
            </a:fld>
            <a:endParaRPr lang="nb-NO"/>
          </a:p>
        </p:txBody>
      </p:sp>
    </p:spTree>
    <p:extLst>
      <p:ext uri="{BB962C8B-B14F-4D97-AF65-F5344CB8AC3E}">
        <p14:creationId xmlns:p14="http://schemas.microsoft.com/office/powerpoint/2010/main" val="68787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44</a:t>
            </a:fld>
            <a:endParaRPr lang="nb-NO"/>
          </a:p>
        </p:txBody>
      </p:sp>
    </p:spTree>
    <p:extLst>
      <p:ext uri="{BB962C8B-B14F-4D97-AF65-F5344CB8AC3E}">
        <p14:creationId xmlns:p14="http://schemas.microsoft.com/office/powerpoint/2010/main" val="2816667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C87DAC-CD0D-4563-B889-82EEDEBA59AB}" type="slidenum">
              <a:rPr lang="nb-NO" smtClean="0"/>
              <a:t>45</a:t>
            </a:fld>
            <a:endParaRPr lang="nb-NO"/>
          </a:p>
        </p:txBody>
      </p:sp>
    </p:spTree>
    <p:extLst>
      <p:ext uri="{BB962C8B-B14F-4D97-AF65-F5344CB8AC3E}">
        <p14:creationId xmlns:p14="http://schemas.microsoft.com/office/powerpoint/2010/main" val="2977672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STP/SO </a:t>
            </a:r>
            <a:r>
              <a:rPr lang="nb-NO" dirty="0" err="1"/>
              <a:t>seems</a:t>
            </a:r>
            <a:r>
              <a:rPr lang="nb-NO" dirty="0"/>
              <a:t> to </a:t>
            </a:r>
            <a:r>
              <a:rPr lang="nb-NO" dirty="0" err="1"/>
              <a:t>presuppose</a:t>
            </a:r>
            <a:r>
              <a:rPr lang="nb-NO" dirty="0"/>
              <a:t> </a:t>
            </a:r>
            <a:r>
              <a:rPr lang="nb-NO" dirty="0" err="1"/>
              <a:t>certain</a:t>
            </a:r>
            <a:r>
              <a:rPr lang="nb-NO" dirty="0"/>
              <a:t> normative or </a:t>
            </a:r>
            <a:r>
              <a:rPr lang="nb-NO" dirty="0" err="1"/>
              <a:t>ethical</a:t>
            </a:r>
            <a:r>
              <a:rPr lang="nb-NO" dirty="0"/>
              <a:t> </a:t>
            </a:r>
            <a:r>
              <a:rPr lang="nb-NO" dirty="0" err="1"/>
              <a:t>ideas</a:t>
            </a:r>
            <a:r>
              <a:rPr lang="nb-NO" dirty="0"/>
              <a:t>. How </a:t>
            </a:r>
            <a:r>
              <a:rPr lang="nb-NO" dirty="0" err="1"/>
              <a:t>should</a:t>
            </a:r>
            <a:r>
              <a:rPr lang="nb-NO" dirty="0"/>
              <a:t> </a:t>
            </a:r>
            <a:r>
              <a:rPr lang="nb-NO" dirty="0" err="1"/>
              <a:t>these</a:t>
            </a:r>
            <a:r>
              <a:rPr lang="nb-NO" dirty="0"/>
              <a:t> be </a:t>
            </a:r>
            <a:r>
              <a:rPr lang="nb-NO" dirty="0" err="1"/>
              <a:t>understood</a:t>
            </a:r>
            <a:r>
              <a:rPr lang="nb-NO" dirty="0"/>
              <a:t> in </a:t>
            </a:r>
            <a:r>
              <a:rPr lang="nb-NO" dirty="0" err="1"/>
              <a:t>relation</a:t>
            </a:r>
            <a:r>
              <a:rPr lang="nb-NO" dirty="0"/>
              <a:t> to </a:t>
            </a:r>
            <a:r>
              <a:rPr lang="nb-NO" dirty="0" err="1"/>
              <a:t>the</a:t>
            </a:r>
            <a:r>
              <a:rPr lang="nb-NO" dirty="0"/>
              <a:t> </a:t>
            </a:r>
            <a:r>
              <a:rPr lang="nb-NO" dirty="0" err="1"/>
              <a:t>idea</a:t>
            </a:r>
            <a:r>
              <a:rPr lang="nb-NO" dirty="0"/>
              <a:t> </a:t>
            </a:r>
            <a:r>
              <a:rPr lang="nb-NO" dirty="0" err="1"/>
              <a:t>of</a:t>
            </a:r>
            <a:r>
              <a:rPr lang="nb-NO" dirty="0"/>
              <a:t> </a:t>
            </a:r>
            <a:r>
              <a:rPr lang="nb-NO" dirty="0" err="1"/>
              <a:t>objectivity</a:t>
            </a:r>
            <a:r>
              <a:rPr lang="nb-NO"/>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Can</a:t>
            </a:r>
            <a:r>
              <a:rPr lang="nb-NO" dirty="0"/>
              <a:t> </a:t>
            </a:r>
            <a:r>
              <a:rPr lang="nb-NO" dirty="0" err="1"/>
              <a:t>standpoint</a:t>
            </a:r>
            <a:r>
              <a:rPr lang="nb-NO" dirty="0"/>
              <a:t> </a:t>
            </a:r>
            <a:r>
              <a:rPr lang="nb-NO" dirty="0" err="1"/>
              <a:t>theory</a:t>
            </a:r>
            <a:r>
              <a:rPr lang="nb-NO" dirty="0"/>
              <a:t> </a:t>
            </a:r>
            <a:r>
              <a:rPr lang="nb-NO" dirty="0" err="1"/>
              <a:t>really</a:t>
            </a:r>
            <a:r>
              <a:rPr lang="nb-NO" dirty="0"/>
              <a:t> </a:t>
            </a:r>
            <a:r>
              <a:rPr lang="nb-NO" dirty="0" err="1"/>
              <a:t>avoid</a:t>
            </a:r>
            <a:r>
              <a:rPr lang="nb-NO" dirty="0"/>
              <a:t> </a:t>
            </a:r>
            <a:r>
              <a:rPr lang="nb-NO" dirty="0" err="1"/>
              <a:t>judgemental</a:t>
            </a:r>
            <a:r>
              <a:rPr lang="nb-NO" dirty="0"/>
              <a:t> </a:t>
            </a:r>
            <a:r>
              <a:rPr lang="nb-NO" dirty="0" err="1"/>
              <a:t>relativism</a:t>
            </a:r>
            <a:r>
              <a:rPr lang="nb-NO" dirty="0"/>
              <a:t> and/or science as a </a:t>
            </a:r>
            <a:r>
              <a:rPr lang="nb-NO" dirty="0" err="1"/>
              <a:t>power</a:t>
            </a:r>
            <a:r>
              <a:rPr lang="nb-NO" dirty="0"/>
              <a:t> </a:t>
            </a:r>
            <a:r>
              <a:rPr lang="nb-NO" dirty="0" err="1"/>
              <a:t>struggle</a:t>
            </a:r>
            <a:r>
              <a:rPr lang="nb-NO" dirty="0"/>
              <a:t>?</a:t>
            </a:r>
          </a:p>
          <a:p>
            <a:r>
              <a:rPr lang="nb-NO" dirty="0"/>
              <a:t>Do </a:t>
            </a:r>
            <a:r>
              <a:rPr lang="nb-NO" dirty="0" err="1"/>
              <a:t>we</a:t>
            </a:r>
            <a:r>
              <a:rPr lang="nb-NO" dirty="0"/>
              <a:t> ever </a:t>
            </a:r>
            <a:r>
              <a:rPr lang="nb-NO" dirty="0" err="1"/>
              <a:t>achieve</a:t>
            </a:r>
            <a:r>
              <a:rPr lang="nb-NO" dirty="0"/>
              <a:t> a </a:t>
            </a:r>
            <a:r>
              <a:rPr lang="nb-NO" dirty="0" err="1"/>
              <a:t>view</a:t>
            </a:r>
            <a:r>
              <a:rPr lang="nb-NO" dirty="0"/>
              <a:t> </a:t>
            </a:r>
            <a:r>
              <a:rPr lang="nb-NO" dirty="0" err="1"/>
              <a:t>of</a:t>
            </a:r>
            <a:r>
              <a:rPr lang="nb-NO" dirty="0"/>
              <a:t> ‘</a:t>
            </a:r>
            <a:r>
              <a:rPr lang="nb-NO" dirty="0" err="1"/>
              <a:t>how</a:t>
            </a:r>
            <a:r>
              <a:rPr lang="nb-NO" dirty="0"/>
              <a:t> </a:t>
            </a:r>
            <a:r>
              <a:rPr lang="nb-NO" dirty="0" err="1"/>
              <a:t>things</a:t>
            </a:r>
            <a:r>
              <a:rPr lang="nb-NO" dirty="0"/>
              <a:t> </a:t>
            </a:r>
            <a:r>
              <a:rPr lang="nb-NO" dirty="0" err="1"/>
              <a:t>are</a:t>
            </a:r>
            <a:r>
              <a:rPr lang="nb-NO" dirty="0"/>
              <a:t>’ (a </a:t>
            </a:r>
            <a:r>
              <a:rPr lang="nb-NO" dirty="0" err="1"/>
              <a:t>view</a:t>
            </a:r>
            <a:r>
              <a:rPr lang="nb-NO" dirty="0"/>
              <a:t> </a:t>
            </a:r>
            <a:r>
              <a:rPr lang="nb-NO" dirty="0" err="1"/>
              <a:t>of</a:t>
            </a:r>
            <a:r>
              <a:rPr lang="nb-NO" dirty="0"/>
              <a:t> </a:t>
            </a:r>
            <a:r>
              <a:rPr lang="nb-NO" i="1" dirty="0" err="1"/>
              <a:t>reality</a:t>
            </a:r>
            <a:r>
              <a:rPr lang="nb-NO" dirty="0"/>
              <a:t>)? Is it just a matter </a:t>
            </a:r>
            <a:r>
              <a:rPr lang="nb-NO" dirty="0" err="1"/>
              <a:t>of</a:t>
            </a:r>
            <a:r>
              <a:rPr lang="nb-NO" dirty="0"/>
              <a:t> </a:t>
            </a:r>
            <a:r>
              <a:rPr lang="nb-NO" dirty="0" err="1"/>
              <a:t>getting</a:t>
            </a:r>
            <a:r>
              <a:rPr lang="nb-NO" dirty="0"/>
              <a:t> to </a:t>
            </a:r>
            <a:r>
              <a:rPr lang="nb-NO" dirty="0" err="1"/>
              <a:t>know</a:t>
            </a:r>
            <a:r>
              <a:rPr lang="nb-NO" dirty="0"/>
              <a:t> more and more?</a:t>
            </a:r>
          </a:p>
        </p:txBody>
      </p:sp>
      <p:sp>
        <p:nvSpPr>
          <p:cNvPr id="4" name="Plassholder for lysbildenummer 3"/>
          <p:cNvSpPr>
            <a:spLocks noGrp="1"/>
          </p:cNvSpPr>
          <p:nvPr>
            <p:ph type="sldNum" sz="quarter" idx="5"/>
          </p:nvPr>
        </p:nvSpPr>
        <p:spPr/>
        <p:txBody>
          <a:bodyPr/>
          <a:lstStyle/>
          <a:p>
            <a:fld id="{D5F92F99-B61D-9E4E-A859-DA78D978F7B9}" type="slidenum">
              <a:rPr lang="nb-NO" smtClean="0"/>
              <a:t>46</a:t>
            </a:fld>
            <a:endParaRPr lang="nb-NO"/>
          </a:p>
        </p:txBody>
      </p:sp>
    </p:spTree>
    <p:extLst>
      <p:ext uri="{BB962C8B-B14F-4D97-AF65-F5344CB8AC3E}">
        <p14:creationId xmlns:p14="http://schemas.microsoft.com/office/powerpoint/2010/main" val="14928981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20C87DAC-CD0D-4563-B889-82EEDEBA59AB}" type="slidenum">
              <a:rPr lang="nb-NO" smtClean="0"/>
              <a:t>47</a:t>
            </a:fld>
            <a:endParaRPr lang="nb-NO"/>
          </a:p>
        </p:txBody>
      </p:sp>
    </p:spTree>
    <p:extLst>
      <p:ext uri="{BB962C8B-B14F-4D97-AF65-F5344CB8AC3E}">
        <p14:creationId xmlns:p14="http://schemas.microsoft.com/office/powerpoint/2010/main" val="316561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3F7B12A-7602-4A07-9B0C-2C04DDE95C7D}" type="datetimeFigureOut">
              <a:rPr lang="nb-NO" smtClean="0"/>
              <a:t>07.02.2024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232020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3F7B12A-7602-4A07-9B0C-2C04DDE95C7D}" type="datetimeFigureOut">
              <a:rPr lang="nb-NO" smtClean="0"/>
              <a:t>07.02.2024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2439291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3F7B12A-7602-4A07-9B0C-2C04DDE95C7D}" type="datetimeFigureOut">
              <a:rPr lang="nb-NO" smtClean="0"/>
              <a:t>07.02.2024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3429076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3F7B12A-7602-4A07-9B0C-2C04DDE95C7D}" type="datetimeFigureOut">
              <a:rPr lang="nb-NO" smtClean="0"/>
              <a:t>07.02.2024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657134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3F7B12A-7602-4A07-9B0C-2C04DDE95C7D}" type="datetimeFigureOut">
              <a:rPr lang="nb-NO" smtClean="0"/>
              <a:t>07.02.2024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262136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3F7B12A-7602-4A07-9B0C-2C04DDE95C7D}" type="datetimeFigureOut">
              <a:rPr lang="nb-NO" smtClean="0"/>
              <a:t>07.02.2024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247277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B12A-7602-4A07-9B0C-2C04DDE95C7D}" type="datetimeFigureOut">
              <a:rPr lang="nb-NO" smtClean="0"/>
              <a:t>07.02.2024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3287206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3F7B12A-7602-4A07-9B0C-2C04DDE95C7D}" type="datetimeFigureOut">
              <a:rPr lang="nb-NO" smtClean="0"/>
              <a:t>07.02.2024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310389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3F7B12A-7602-4A07-9B0C-2C04DDE95C7D}" type="datetimeFigureOut">
              <a:rPr lang="nb-NO" smtClean="0"/>
              <a:t>07.02.2024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305352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3F7B12A-7602-4A07-9B0C-2C04DDE95C7D}" type="datetimeFigureOut">
              <a:rPr lang="nb-NO" smtClean="0"/>
              <a:t>07.02.2024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530751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3F7B12A-7602-4A07-9B0C-2C04DDE95C7D}" type="datetimeFigureOut">
              <a:rPr lang="nb-NO" smtClean="0"/>
              <a:t>07.02.2024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3A449F-6DA1-40E3-B31F-83C778AD6DC0}" type="slidenum">
              <a:rPr lang="nb-NO" smtClean="0"/>
              <a:t>‹#›</a:t>
            </a:fld>
            <a:endParaRPr lang="nb-NO"/>
          </a:p>
        </p:txBody>
      </p:sp>
    </p:spTree>
    <p:extLst>
      <p:ext uri="{BB962C8B-B14F-4D97-AF65-F5344CB8AC3E}">
        <p14:creationId xmlns:p14="http://schemas.microsoft.com/office/powerpoint/2010/main" val="261587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7B12A-7602-4A07-9B0C-2C04DDE95C7D}" type="datetimeFigureOut">
              <a:rPr lang="nb-NO" smtClean="0"/>
              <a:t>07.02.2024</a:t>
            </a:fld>
            <a:endParaRPr lang="nb-N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A449F-6DA1-40E3-B31F-83C778AD6DC0}" type="slidenum">
              <a:rPr lang="nb-NO" smtClean="0"/>
              <a:t>‹#›</a:t>
            </a:fld>
            <a:endParaRPr lang="nb-NO"/>
          </a:p>
        </p:txBody>
      </p:sp>
    </p:spTree>
    <p:extLst>
      <p:ext uri="{BB962C8B-B14F-4D97-AF65-F5344CB8AC3E}">
        <p14:creationId xmlns:p14="http://schemas.microsoft.com/office/powerpoint/2010/main" val="1447658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p:cNvSpPr/>
          <p:nvPr/>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2" name="Tittel 1"/>
          <p:cNvSpPr>
            <a:spLocks noGrp="1"/>
          </p:cNvSpPr>
          <p:nvPr>
            <p:ph type="ctrTitle"/>
          </p:nvPr>
        </p:nvSpPr>
        <p:spPr>
          <a:xfrm>
            <a:off x="366291" y="1802248"/>
            <a:ext cx="7772400" cy="2931433"/>
          </a:xfrm>
        </p:spPr>
        <p:txBody>
          <a:bodyPr>
            <a:noAutofit/>
          </a:bodyPr>
          <a:lstStyle/>
          <a:p>
            <a:pPr algn="l"/>
            <a:br>
              <a:rPr lang="nb-NO" sz="4000" dirty="0"/>
            </a:br>
            <a:br>
              <a:rPr lang="nb-NO" sz="4000" dirty="0"/>
            </a:br>
            <a:r>
              <a:rPr lang="nb-NO" sz="4000" dirty="0"/>
              <a:t>KULT8850/8851</a:t>
            </a:r>
            <a:br>
              <a:rPr lang="nb-NO" sz="4000" dirty="0"/>
            </a:br>
            <a:br>
              <a:rPr lang="nb-NO" sz="4000" dirty="0"/>
            </a:br>
            <a:r>
              <a:rPr lang="nb-NO" sz="4000" b="1" dirty="0"/>
              <a:t>Method, </a:t>
            </a:r>
            <a:r>
              <a:rPr lang="nb-NO" sz="4000" b="1" dirty="0" err="1"/>
              <a:t>objectivity</a:t>
            </a:r>
            <a:r>
              <a:rPr lang="nb-NO" sz="4000" b="1" dirty="0"/>
              <a:t>, and </a:t>
            </a:r>
            <a:r>
              <a:rPr lang="nb-NO" sz="4000" b="1" dirty="0" err="1"/>
              <a:t>demarcation</a:t>
            </a:r>
            <a:r>
              <a:rPr lang="nb-NO" sz="4000" b="1" dirty="0"/>
              <a:t> </a:t>
            </a:r>
            <a:br>
              <a:rPr lang="nb-NO" sz="4000" b="1" dirty="0"/>
            </a:br>
            <a:br>
              <a:rPr lang="nb-NO" sz="4000" b="1" dirty="0"/>
            </a:br>
            <a:r>
              <a:rPr lang="nb-NO" sz="3600" b="1" dirty="0"/>
              <a:t>(</a:t>
            </a:r>
            <a:r>
              <a:rPr lang="nb-NO" sz="3600" b="1" dirty="0" err="1"/>
              <a:t>Through</a:t>
            </a:r>
            <a:r>
              <a:rPr lang="nb-NO" sz="3600" b="1" dirty="0"/>
              <a:t> </a:t>
            </a:r>
            <a:r>
              <a:rPr lang="nb-NO" sz="3600" b="1" dirty="0" err="1"/>
              <a:t>the</a:t>
            </a:r>
            <a:r>
              <a:rPr lang="nb-NO" sz="3600" b="1" dirty="0"/>
              <a:t> lens </a:t>
            </a:r>
            <a:r>
              <a:rPr lang="nb-NO" sz="3600" b="1" dirty="0" err="1"/>
              <a:t>of</a:t>
            </a:r>
            <a:r>
              <a:rPr lang="nb-NO" sz="3600" b="1" dirty="0"/>
              <a:t> </a:t>
            </a:r>
            <a:r>
              <a:rPr lang="nb-NO" sz="3600" b="1" dirty="0" err="1"/>
              <a:t>some</a:t>
            </a:r>
            <a:r>
              <a:rPr lang="nb-NO" sz="3600" b="1" dirty="0"/>
              <a:t> </a:t>
            </a:r>
            <a:r>
              <a:rPr lang="nb-NO" sz="3600" b="1" dirty="0" err="1"/>
              <a:t>positions</a:t>
            </a:r>
            <a:r>
              <a:rPr lang="nb-NO" sz="3600" b="1" dirty="0"/>
              <a:t> and </a:t>
            </a:r>
            <a:r>
              <a:rPr lang="nb-NO" sz="3600" b="1" dirty="0" err="1"/>
              <a:t>issues</a:t>
            </a:r>
            <a:r>
              <a:rPr lang="nb-NO" sz="3600" b="1" dirty="0"/>
              <a:t> in </a:t>
            </a:r>
            <a:r>
              <a:rPr lang="nb-NO" sz="3600" b="1" dirty="0" err="1"/>
              <a:t>classical</a:t>
            </a:r>
            <a:r>
              <a:rPr lang="nb-NO" sz="3600" b="1" dirty="0"/>
              <a:t> </a:t>
            </a:r>
            <a:r>
              <a:rPr lang="nb-NO" sz="3600" b="1" dirty="0" err="1"/>
              <a:t>philosophy</a:t>
            </a:r>
            <a:r>
              <a:rPr lang="nb-NO" sz="3600" b="1" dirty="0"/>
              <a:t> </a:t>
            </a:r>
            <a:r>
              <a:rPr lang="nb-NO" sz="3600" b="1" dirty="0" err="1"/>
              <a:t>of</a:t>
            </a:r>
            <a:r>
              <a:rPr lang="nb-NO" sz="3600" b="1" dirty="0"/>
              <a:t> science)</a:t>
            </a:r>
            <a:br>
              <a:rPr lang="nb-NO" sz="3600" b="1" dirty="0"/>
            </a:br>
            <a:endParaRPr lang="nb-NO" sz="3600" b="1" dirty="0"/>
          </a:p>
        </p:txBody>
      </p:sp>
      <p:sp>
        <p:nvSpPr>
          <p:cNvPr id="3" name="Undertittel 2"/>
          <p:cNvSpPr>
            <a:spLocks noGrp="1"/>
          </p:cNvSpPr>
          <p:nvPr>
            <p:ph type="subTitle" idx="1"/>
          </p:nvPr>
        </p:nvSpPr>
        <p:spPr>
          <a:xfrm>
            <a:off x="405638" y="5496116"/>
            <a:ext cx="7772400" cy="1168820"/>
          </a:xfrm>
        </p:spPr>
        <p:txBody>
          <a:bodyPr>
            <a:normAutofit/>
          </a:bodyPr>
          <a:lstStyle/>
          <a:p>
            <a:pPr algn="l"/>
            <a:r>
              <a:rPr lang="nb-NO" sz="2000" dirty="0"/>
              <a:t>Jonathan Knowles</a:t>
            </a:r>
          </a:p>
          <a:p>
            <a:pPr algn="l"/>
            <a:r>
              <a:rPr lang="nb-NO" sz="2000" dirty="0"/>
              <a:t>Department </a:t>
            </a:r>
            <a:r>
              <a:rPr lang="nb-NO" sz="2000" dirty="0" err="1"/>
              <a:t>of</a:t>
            </a:r>
            <a:r>
              <a:rPr lang="nb-NO" sz="2000" dirty="0"/>
              <a:t> </a:t>
            </a:r>
            <a:r>
              <a:rPr lang="nb-NO" sz="2000" dirty="0" err="1"/>
              <a:t>Philosophy</a:t>
            </a:r>
            <a:r>
              <a:rPr lang="nb-NO" sz="2000" dirty="0"/>
              <a:t> and </a:t>
            </a:r>
            <a:r>
              <a:rPr lang="nb-NO" sz="2000" dirty="0" err="1"/>
              <a:t>Religious</a:t>
            </a:r>
            <a:r>
              <a:rPr lang="nb-NO" sz="2000" dirty="0"/>
              <a:t> Studies</a:t>
            </a:r>
          </a:p>
          <a:p>
            <a:pPr algn="l"/>
            <a:r>
              <a:rPr lang="nb-NO" sz="2000" dirty="0" err="1"/>
              <a:t>February</a:t>
            </a:r>
            <a:r>
              <a:rPr lang="nb-NO" sz="2000" dirty="0"/>
              <a:t> 2024</a:t>
            </a:r>
          </a:p>
        </p:txBody>
      </p:sp>
      <p:grpSp>
        <p:nvGrpSpPr>
          <p:cNvPr id="13" name="Gruppe 12"/>
          <p:cNvGrpSpPr/>
          <p:nvPr/>
        </p:nvGrpSpPr>
        <p:grpSpPr>
          <a:xfrm>
            <a:off x="6517094" y="359678"/>
            <a:ext cx="2155389" cy="1751325"/>
            <a:chOff x="6429510" y="337780"/>
            <a:chExt cx="2155389" cy="1751325"/>
          </a:xfrm>
        </p:grpSpPr>
        <p:sp>
          <p:nvSpPr>
            <p:cNvPr id="16" name="Ellipse 15"/>
            <p:cNvSpPr/>
            <p:nvPr/>
          </p:nvSpPr>
          <p:spPr>
            <a:xfrm>
              <a:off x="7596009" y="337780"/>
              <a:ext cx="988890" cy="988890"/>
            </a:xfrm>
            <a:prstGeom prst="ellipse">
              <a:avLst/>
            </a:prstGeom>
            <a:solidFill>
              <a:srgbClr val="0D3475">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7" name="Ellipse 16"/>
            <p:cNvSpPr/>
            <p:nvPr/>
          </p:nvSpPr>
          <p:spPr>
            <a:xfrm>
              <a:off x="6815720" y="641606"/>
              <a:ext cx="475240" cy="475240"/>
            </a:xfrm>
            <a:prstGeom prst="ellipse">
              <a:avLst/>
            </a:prstGeom>
            <a:solidFill>
              <a:srgbClr val="0D34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Ellipse 17"/>
            <p:cNvSpPr/>
            <p:nvPr/>
          </p:nvSpPr>
          <p:spPr>
            <a:xfrm>
              <a:off x="6995176" y="1326670"/>
              <a:ext cx="762435" cy="762435"/>
            </a:xfrm>
            <a:prstGeom prst="ellipse">
              <a:avLst/>
            </a:prstGeom>
            <a:solidFill>
              <a:srgbClr val="BBAC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9" name="Ellipse 18"/>
            <p:cNvSpPr/>
            <p:nvPr/>
          </p:nvSpPr>
          <p:spPr>
            <a:xfrm>
              <a:off x="6429510" y="1339986"/>
              <a:ext cx="218266" cy="218266"/>
            </a:xfrm>
            <a:prstGeom prst="ellipse">
              <a:avLst/>
            </a:prstGeom>
            <a:solidFill>
              <a:srgbClr val="BBAC7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159781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7F2601-AB3F-2043-8883-B2DF89E25A37}"/>
              </a:ext>
            </a:extLst>
          </p:cNvPr>
          <p:cNvSpPr>
            <a:spLocks noGrp="1"/>
          </p:cNvSpPr>
          <p:nvPr>
            <p:ph type="title"/>
          </p:nvPr>
        </p:nvSpPr>
        <p:spPr/>
        <p:txBody>
          <a:bodyPr/>
          <a:lstStyle/>
          <a:p>
            <a:r>
              <a:rPr lang="nb-NO" dirty="0"/>
              <a:t>(</a:t>
            </a:r>
            <a:r>
              <a:rPr lang="nb-NO" dirty="0" err="1"/>
              <a:t>Some</a:t>
            </a:r>
            <a:r>
              <a:rPr lang="nb-NO" dirty="0"/>
              <a:t> </a:t>
            </a:r>
            <a:r>
              <a:rPr lang="nb-NO" dirty="0" err="1"/>
              <a:t>of</a:t>
            </a:r>
            <a:r>
              <a:rPr lang="nb-NO" dirty="0"/>
              <a:t>) </a:t>
            </a:r>
            <a:r>
              <a:rPr lang="nb-NO" dirty="0" err="1"/>
              <a:t>the</a:t>
            </a:r>
            <a:r>
              <a:rPr lang="nb-NO" dirty="0"/>
              <a:t> </a:t>
            </a:r>
            <a:r>
              <a:rPr lang="nb-NO" dirty="0" err="1"/>
              <a:t>classical</a:t>
            </a:r>
            <a:r>
              <a:rPr lang="nb-NO" dirty="0"/>
              <a:t> questions </a:t>
            </a:r>
            <a:r>
              <a:rPr lang="nb-NO" dirty="0" err="1"/>
              <a:t>of</a:t>
            </a:r>
            <a:r>
              <a:rPr lang="nb-NO" dirty="0"/>
              <a:t> </a:t>
            </a:r>
            <a:r>
              <a:rPr lang="nb-NO" dirty="0" err="1"/>
              <a:t>philosophy</a:t>
            </a:r>
            <a:r>
              <a:rPr lang="nb-NO" dirty="0"/>
              <a:t> </a:t>
            </a:r>
            <a:r>
              <a:rPr lang="nb-NO" dirty="0" err="1"/>
              <a:t>of</a:t>
            </a:r>
            <a:r>
              <a:rPr lang="nb-NO" dirty="0"/>
              <a:t> science</a:t>
            </a:r>
          </a:p>
        </p:txBody>
      </p:sp>
      <p:sp>
        <p:nvSpPr>
          <p:cNvPr id="3" name="Plassholder for innhold 2">
            <a:extLst>
              <a:ext uri="{FF2B5EF4-FFF2-40B4-BE49-F238E27FC236}">
                <a16:creationId xmlns:a16="http://schemas.microsoft.com/office/drawing/2014/main" id="{DE05D433-CDD8-E344-8CE6-1490A1606A43}"/>
              </a:ext>
            </a:extLst>
          </p:cNvPr>
          <p:cNvSpPr>
            <a:spLocks noGrp="1"/>
          </p:cNvSpPr>
          <p:nvPr>
            <p:ph idx="1"/>
          </p:nvPr>
        </p:nvSpPr>
        <p:spPr/>
        <p:txBody>
          <a:bodyPr>
            <a:normAutofit fontScale="85000" lnSpcReduction="20000"/>
          </a:bodyPr>
          <a:lstStyle/>
          <a:p>
            <a:r>
              <a:rPr lang="nb-NO" dirty="0" err="1"/>
              <a:t>What</a:t>
            </a:r>
            <a:r>
              <a:rPr lang="nb-NO" dirty="0"/>
              <a:t> is ‘science’, or ‘a science’? </a:t>
            </a:r>
          </a:p>
          <a:p>
            <a:r>
              <a:rPr lang="nb-NO" dirty="0" err="1"/>
              <a:t>What</a:t>
            </a:r>
            <a:r>
              <a:rPr lang="nb-NO" dirty="0"/>
              <a:t> is </a:t>
            </a:r>
            <a:r>
              <a:rPr lang="nb-NO" dirty="0" err="1"/>
              <a:t>scientific</a:t>
            </a:r>
            <a:r>
              <a:rPr lang="nb-NO" dirty="0"/>
              <a:t> </a:t>
            </a:r>
            <a:r>
              <a:rPr lang="nb-NO" dirty="0" err="1"/>
              <a:t>method</a:t>
            </a:r>
            <a:r>
              <a:rPr lang="nb-NO" dirty="0"/>
              <a:t> and </a:t>
            </a:r>
            <a:r>
              <a:rPr lang="nb-NO" dirty="0" err="1"/>
              <a:t>why</a:t>
            </a:r>
            <a:r>
              <a:rPr lang="nb-NO" dirty="0"/>
              <a:t> is it </a:t>
            </a:r>
            <a:r>
              <a:rPr lang="nb-NO" dirty="0" err="1"/>
              <a:t>successful</a:t>
            </a:r>
            <a:r>
              <a:rPr lang="nb-NO" dirty="0"/>
              <a:t> (to </a:t>
            </a:r>
            <a:r>
              <a:rPr lang="nb-NO" dirty="0" err="1"/>
              <a:t>the</a:t>
            </a:r>
            <a:r>
              <a:rPr lang="nb-NO" dirty="0"/>
              <a:t> </a:t>
            </a:r>
            <a:r>
              <a:rPr lang="nb-NO" dirty="0" err="1"/>
              <a:t>extent</a:t>
            </a:r>
            <a:r>
              <a:rPr lang="nb-NO" dirty="0"/>
              <a:t> it is)? Is </a:t>
            </a:r>
            <a:r>
              <a:rPr lang="nb-NO" dirty="0" err="1"/>
              <a:t>there</a:t>
            </a:r>
            <a:r>
              <a:rPr lang="nb-NO" dirty="0"/>
              <a:t> a </a:t>
            </a:r>
            <a:r>
              <a:rPr lang="nb-NO" dirty="0" err="1"/>
              <a:t>unique</a:t>
            </a:r>
            <a:r>
              <a:rPr lang="nb-NO" dirty="0"/>
              <a:t>, </a:t>
            </a:r>
            <a:r>
              <a:rPr lang="nb-NO" dirty="0" err="1"/>
              <a:t>overarching</a:t>
            </a:r>
            <a:r>
              <a:rPr lang="nb-NO" dirty="0"/>
              <a:t> ‘</a:t>
            </a:r>
            <a:r>
              <a:rPr lang="nb-NO" dirty="0" err="1"/>
              <a:t>scientific</a:t>
            </a:r>
            <a:r>
              <a:rPr lang="nb-NO" dirty="0"/>
              <a:t> </a:t>
            </a:r>
            <a:r>
              <a:rPr lang="nb-NO" dirty="0" err="1"/>
              <a:t>method</a:t>
            </a:r>
            <a:r>
              <a:rPr lang="nb-NO" dirty="0"/>
              <a:t>’?</a:t>
            </a:r>
          </a:p>
          <a:p>
            <a:r>
              <a:rPr lang="nb-NO" dirty="0" err="1"/>
              <a:t>Does</a:t>
            </a:r>
            <a:r>
              <a:rPr lang="nb-NO" dirty="0"/>
              <a:t> science </a:t>
            </a:r>
            <a:r>
              <a:rPr lang="nb-NO" dirty="0" err="1"/>
              <a:t>aim</a:t>
            </a:r>
            <a:r>
              <a:rPr lang="nb-NO" dirty="0"/>
              <a:t> to </a:t>
            </a:r>
            <a:r>
              <a:rPr lang="nb-NO" dirty="0" err="1"/>
              <a:t>give</a:t>
            </a:r>
            <a:r>
              <a:rPr lang="nb-NO" dirty="0"/>
              <a:t> </a:t>
            </a:r>
            <a:r>
              <a:rPr lang="nb-NO" dirty="0" err="1"/>
              <a:t>us</a:t>
            </a:r>
            <a:r>
              <a:rPr lang="nb-NO" dirty="0"/>
              <a:t> </a:t>
            </a:r>
            <a:r>
              <a:rPr lang="nb-NO" i="1" dirty="0" err="1"/>
              <a:t>truth</a:t>
            </a:r>
            <a:r>
              <a:rPr lang="nb-NO" dirty="0"/>
              <a:t>/</a:t>
            </a:r>
            <a:r>
              <a:rPr lang="nb-NO" i="1" dirty="0" err="1"/>
              <a:t>knowledge</a:t>
            </a:r>
            <a:r>
              <a:rPr lang="nb-NO" i="1" dirty="0"/>
              <a:t> </a:t>
            </a:r>
            <a:r>
              <a:rPr lang="nb-NO" i="1" dirty="0" err="1"/>
              <a:t>of</a:t>
            </a:r>
            <a:r>
              <a:rPr lang="nb-NO" i="1" dirty="0"/>
              <a:t> </a:t>
            </a:r>
            <a:r>
              <a:rPr lang="nb-NO" i="1" dirty="0" err="1"/>
              <a:t>reality</a:t>
            </a:r>
            <a:r>
              <a:rPr lang="nb-NO" dirty="0"/>
              <a:t>, or is it </a:t>
            </a:r>
            <a:r>
              <a:rPr lang="nb-NO" dirty="0" err="1"/>
              <a:t>primarily</a:t>
            </a:r>
            <a:r>
              <a:rPr lang="nb-NO" dirty="0"/>
              <a:t> just a </a:t>
            </a:r>
            <a:r>
              <a:rPr lang="nb-NO" dirty="0" err="1"/>
              <a:t>useful</a:t>
            </a:r>
            <a:r>
              <a:rPr lang="nb-NO" dirty="0"/>
              <a:t> </a:t>
            </a:r>
            <a:r>
              <a:rPr lang="nb-NO" i="1" dirty="0" err="1"/>
              <a:t>tool</a:t>
            </a:r>
            <a:r>
              <a:rPr lang="nb-NO" i="1" dirty="0"/>
              <a:t> for </a:t>
            </a:r>
            <a:r>
              <a:rPr lang="nb-NO" i="1" dirty="0" err="1"/>
              <a:t>prediction</a:t>
            </a:r>
            <a:r>
              <a:rPr lang="nb-NO" i="1" dirty="0"/>
              <a:t> and </a:t>
            </a:r>
            <a:r>
              <a:rPr lang="nb-NO" i="1" dirty="0" err="1"/>
              <a:t>control</a:t>
            </a:r>
            <a:r>
              <a:rPr lang="nb-NO" dirty="0"/>
              <a:t>?</a:t>
            </a:r>
          </a:p>
          <a:p>
            <a:r>
              <a:rPr lang="nb-NO" dirty="0" err="1"/>
              <a:t>What</a:t>
            </a:r>
            <a:r>
              <a:rPr lang="nb-NO" dirty="0"/>
              <a:t> </a:t>
            </a:r>
            <a:r>
              <a:rPr lang="nb-NO" dirty="0" err="1"/>
              <a:t>does</a:t>
            </a:r>
            <a:r>
              <a:rPr lang="nb-NO" dirty="0"/>
              <a:t> it </a:t>
            </a:r>
            <a:r>
              <a:rPr lang="nb-NO" dirty="0" err="1"/>
              <a:t>mean</a:t>
            </a:r>
            <a:r>
              <a:rPr lang="nb-NO" dirty="0"/>
              <a:t> for science to make progress?</a:t>
            </a:r>
          </a:p>
          <a:p>
            <a:r>
              <a:rPr lang="nb-NO" dirty="0"/>
              <a:t>Is </a:t>
            </a:r>
            <a:r>
              <a:rPr lang="nb-NO" dirty="0" err="1"/>
              <a:t>social</a:t>
            </a:r>
            <a:r>
              <a:rPr lang="nb-NO" dirty="0"/>
              <a:t> and </a:t>
            </a:r>
            <a:r>
              <a:rPr lang="nb-NO" dirty="0" err="1"/>
              <a:t>humanistic</a:t>
            </a:r>
            <a:r>
              <a:rPr lang="nb-NO" dirty="0"/>
              <a:t> </a:t>
            </a:r>
            <a:r>
              <a:rPr lang="nb-NO" dirty="0" err="1"/>
              <a:t>research</a:t>
            </a:r>
            <a:r>
              <a:rPr lang="nb-NO" dirty="0"/>
              <a:t> </a:t>
            </a:r>
            <a:r>
              <a:rPr lang="nb-NO" i="1" dirty="0"/>
              <a:t>science</a:t>
            </a:r>
            <a:r>
              <a:rPr lang="nb-NO" dirty="0"/>
              <a:t> (like </a:t>
            </a:r>
            <a:r>
              <a:rPr lang="nb-NO" dirty="0" err="1"/>
              <a:t>physics</a:t>
            </a:r>
            <a:r>
              <a:rPr lang="nb-NO" dirty="0"/>
              <a:t>, </a:t>
            </a:r>
            <a:r>
              <a:rPr lang="nb-NO" dirty="0" err="1"/>
              <a:t>chemistry</a:t>
            </a:r>
            <a:r>
              <a:rPr lang="nb-NO" dirty="0"/>
              <a:t>, </a:t>
            </a:r>
            <a:r>
              <a:rPr lang="nb-NO" dirty="0" err="1"/>
              <a:t>biology</a:t>
            </a:r>
            <a:r>
              <a:rPr lang="nb-NO" dirty="0"/>
              <a:t> etc.)? If it </a:t>
            </a:r>
            <a:r>
              <a:rPr lang="nb-NO" dirty="0" err="1"/>
              <a:t>isn’t</a:t>
            </a:r>
            <a:r>
              <a:rPr lang="nb-NO" dirty="0"/>
              <a:t>, </a:t>
            </a:r>
            <a:r>
              <a:rPr lang="nb-NO" dirty="0" err="1"/>
              <a:t>what</a:t>
            </a:r>
            <a:r>
              <a:rPr lang="nb-NO" dirty="0"/>
              <a:t> is it, and </a:t>
            </a:r>
            <a:r>
              <a:rPr lang="nb-NO" dirty="0" err="1"/>
              <a:t>why</a:t>
            </a:r>
            <a:r>
              <a:rPr lang="nb-NO" dirty="0"/>
              <a:t> is it </a:t>
            </a:r>
            <a:r>
              <a:rPr lang="nb-NO" dirty="0" err="1"/>
              <a:t>worth</a:t>
            </a:r>
            <a:r>
              <a:rPr lang="nb-NO" dirty="0"/>
              <a:t> </a:t>
            </a:r>
            <a:r>
              <a:rPr lang="nb-NO" dirty="0" err="1"/>
              <a:t>doing</a:t>
            </a:r>
            <a:r>
              <a:rPr lang="nb-NO" dirty="0"/>
              <a:t>? </a:t>
            </a:r>
          </a:p>
          <a:p>
            <a:r>
              <a:rPr lang="nb-NO" dirty="0"/>
              <a:t>To </a:t>
            </a:r>
            <a:r>
              <a:rPr lang="nb-NO" dirty="0" err="1"/>
              <a:t>what</a:t>
            </a:r>
            <a:r>
              <a:rPr lang="nb-NO" dirty="0"/>
              <a:t> </a:t>
            </a:r>
            <a:r>
              <a:rPr lang="nb-NO" dirty="0" err="1"/>
              <a:t>extent</a:t>
            </a:r>
            <a:r>
              <a:rPr lang="nb-NO" dirty="0"/>
              <a:t> </a:t>
            </a:r>
            <a:r>
              <a:rPr lang="nb-NO" dirty="0" err="1"/>
              <a:t>can</a:t>
            </a:r>
            <a:r>
              <a:rPr lang="nb-NO" dirty="0"/>
              <a:t> or </a:t>
            </a:r>
            <a:r>
              <a:rPr lang="nb-NO" dirty="0" err="1"/>
              <a:t>should</a:t>
            </a:r>
            <a:r>
              <a:rPr lang="nb-NO" dirty="0"/>
              <a:t> science or scientists tell </a:t>
            </a:r>
            <a:r>
              <a:rPr lang="nb-NO" dirty="0" err="1"/>
              <a:t>us</a:t>
            </a:r>
            <a:r>
              <a:rPr lang="nb-NO" dirty="0"/>
              <a:t> </a:t>
            </a:r>
            <a:r>
              <a:rPr lang="nb-NO" dirty="0" err="1"/>
              <a:t>how</a:t>
            </a:r>
            <a:r>
              <a:rPr lang="nb-NO" dirty="0"/>
              <a:t> to live? Is science </a:t>
            </a:r>
            <a:r>
              <a:rPr lang="nb-NO" dirty="0" err="1"/>
              <a:t>always</a:t>
            </a:r>
            <a:r>
              <a:rPr lang="nb-NO" dirty="0"/>
              <a:t> a force for </a:t>
            </a:r>
            <a:r>
              <a:rPr lang="nb-NO" dirty="0" err="1"/>
              <a:t>the</a:t>
            </a:r>
            <a:r>
              <a:rPr lang="nb-NO" dirty="0"/>
              <a:t> </a:t>
            </a:r>
            <a:r>
              <a:rPr lang="nb-NO" dirty="0" err="1"/>
              <a:t>good</a:t>
            </a:r>
            <a:r>
              <a:rPr lang="nb-NO" dirty="0"/>
              <a:t>? To </a:t>
            </a:r>
            <a:r>
              <a:rPr lang="nb-NO" dirty="0" err="1"/>
              <a:t>what</a:t>
            </a:r>
            <a:r>
              <a:rPr lang="nb-NO" dirty="0"/>
              <a:t> </a:t>
            </a:r>
            <a:r>
              <a:rPr lang="nb-NO" dirty="0" err="1"/>
              <a:t>extent</a:t>
            </a:r>
            <a:r>
              <a:rPr lang="nb-NO" dirty="0"/>
              <a:t> </a:t>
            </a:r>
            <a:r>
              <a:rPr lang="nb-NO" dirty="0" err="1"/>
              <a:t>are</a:t>
            </a:r>
            <a:r>
              <a:rPr lang="nb-NO" dirty="0"/>
              <a:t> </a:t>
            </a:r>
            <a:r>
              <a:rPr lang="nb-NO" dirty="0" err="1"/>
              <a:t>other</a:t>
            </a:r>
            <a:r>
              <a:rPr lang="nb-NO" dirty="0"/>
              <a:t> </a:t>
            </a:r>
            <a:r>
              <a:rPr lang="nb-NO" dirty="0" err="1"/>
              <a:t>traditions</a:t>
            </a:r>
            <a:r>
              <a:rPr lang="nb-NO" dirty="0"/>
              <a:t> </a:t>
            </a:r>
            <a:r>
              <a:rPr lang="nb-NO" dirty="0" err="1"/>
              <a:t>of</a:t>
            </a:r>
            <a:r>
              <a:rPr lang="nb-NO" dirty="0"/>
              <a:t> </a:t>
            </a:r>
            <a:r>
              <a:rPr lang="nb-NO" dirty="0" err="1"/>
              <a:t>knowledge</a:t>
            </a:r>
            <a:r>
              <a:rPr lang="nb-NO" dirty="0"/>
              <a:t> </a:t>
            </a:r>
            <a:r>
              <a:rPr lang="nb-NO" dirty="0" err="1"/>
              <a:t>valuable</a:t>
            </a:r>
            <a:r>
              <a:rPr lang="nb-NO" dirty="0"/>
              <a:t>?</a:t>
            </a:r>
          </a:p>
          <a:p>
            <a:endParaRPr lang="nb-NO" dirty="0"/>
          </a:p>
          <a:p>
            <a:pPr lvl="1"/>
            <a:endParaRPr lang="nb-NO" dirty="0"/>
          </a:p>
          <a:p>
            <a:pPr marL="0" indent="0">
              <a:buNone/>
            </a:pPr>
            <a:endParaRPr lang="nb-NO" dirty="0"/>
          </a:p>
        </p:txBody>
      </p:sp>
      <p:sp>
        <p:nvSpPr>
          <p:cNvPr id="4" name="Slide Number Placeholder 3">
            <a:extLst>
              <a:ext uri="{FF2B5EF4-FFF2-40B4-BE49-F238E27FC236}">
                <a16:creationId xmlns:a16="http://schemas.microsoft.com/office/drawing/2014/main" id="{DC18792E-6FC8-7F43-A407-2C9EF67C72F2}"/>
              </a:ext>
            </a:extLst>
          </p:cNvPr>
          <p:cNvSpPr>
            <a:spLocks noGrp="1"/>
          </p:cNvSpPr>
          <p:nvPr>
            <p:ph type="sldNum" sz="quarter" idx="12"/>
          </p:nvPr>
        </p:nvSpPr>
        <p:spPr/>
        <p:txBody>
          <a:bodyPr/>
          <a:lstStyle/>
          <a:p>
            <a:fld id="{BF3212D8-474D-4548-B904-7CD1F1A54044}" type="slidenum">
              <a:rPr lang="nb-NO" smtClean="0"/>
              <a:pPr/>
              <a:t>2</a:t>
            </a:fld>
            <a:endParaRPr lang="nb-NO"/>
          </a:p>
        </p:txBody>
      </p:sp>
    </p:spTree>
    <p:extLst>
      <p:ext uri="{BB962C8B-B14F-4D97-AF65-F5344CB8AC3E}">
        <p14:creationId xmlns:p14="http://schemas.microsoft.com/office/powerpoint/2010/main" val="367250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CD69-0652-9241-9BED-AF28AA9D3268}"/>
              </a:ext>
            </a:extLst>
          </p:cNvPr>
          <p:cNvSpPr>
            <a:spLocks noGrp="1"/>
          </p:cNvSpPr>
          <p:nvPr>
            <p:ph type="title"/>
          </p:nvPr>
        </p:nvSpPr>
        <p:spPr/>
        <p:txBody>
          <a:bodyPr/>
          <a:lstStyle/>
          <a:p>
            <a:r>
              <a:rPr lang="nb-NO" dirty="0" err="1"/>
              <a:t>Outline</a:t>
            </a:r>
            <a:r>
              <a:rPr lang="nb-NO" dirty="0"/>
              <a:t> </a:t>
            </a:r>
            <a:r>
              <a:rPr lang="nb-NO" dirty="0" err="1"/>
              <a:t>of</a:t>
            </a:r>
            <a:r>
              <a:rPr lang="nb-NO" dirty="0"/>
              <a:t> </a:t>
            </a:r>
            <a:r>
              <a:rPr lang="nb-NO" dirty="0" err="1"/>
              <a:t>session</a:t>
            </a:r>
            <a:endParaRPr lang="nb-NO" dirty="0"/>
          </a:p>
        </p:txBody>
      </p:sp>
      <p:sp>
        <p:nvSpPr>
          <p:cNvPr id="3" name="Content Placeholder 2">
            <a:extLst>
              <a:ext uri="{FF2B5EF4-FFF2-40B4-BE49-F238E27FC236}">
                <a16:creationId xmlns:a16="http://schemas.microsoft.com/office/drawing/2014/main" id="{F6C5BEB9-4B0B-9449-ACEC-BD98D76A27C1}"/>
              </a:ext>
            </a:extLst>
          </p:cNvPr>
          <p:cNvSpPr>
            <a:spLocks noGrp="1"/>
          </p:cNvSpPr>
          <p:nvPr>
            <p:ph idx="1"/>
          </p:nvPr>
        </p:nvSpPr>
        <p:spPr/>
        <p:txBody>
          <a:bodyPr>
            <a:normAutofit/>
          </a:bodyPr>
          <a:lstStyle/>
          <a:p>
            <a:r>
              <a:rPr lang="nb-NO" dirty="0"/>
              <a:t>Part 1: </a:t>
            </a:r>
            <a:r>
              <a:rPr lang="nb-NO" dirty="0" err="1"/>
              <a:t>Objectivity</a:t>
            </a:r>
            <a:r>
              <a:rPr lang="nb-NO" dirty="0"/>
              <a:t> (</a:t>
            </a:r>
            <a:r>
              <a:rPr lang="nb-NO" dirty="0" err="1"/>
              <a:t>Gaukroger</a:t>
            </a:r>
            <a:r>
              <a:rPr lang="nb-NO" dirty="0"/>
              <a:t>)</a:t>
            </a:r>
          </a:p>
          <a:p>
            <a:r>
              <a:rPr lang="nb-NO" dirty="0"/>
              <a:t>Part 2: </a:t>
            </a:r>
            <a:r>
              <a:rPr lang="nb-NO" dirty="0" err="1"/>
              <a:t>Philosophy</a:t>
            </a:r>
            <a:r>
              <a:rPr lang="nb-NO" dirty="0"/>
              <a:t> </a:t>
            </a:r>
            <a:r>
              <a:rPr lang="nb-NO" dirty="0" err="1"/>
              <a:t>of</a:t>
            </a:r>
            <a:r>
              <a:rPr lang="nb-NO" dirty="0"/>
              <a:t> </a:t>
            </a:r>
            <a:r>
              <a:rPr lang="nb-NO" dirty="0" err="1"/>
              <a:t>natural</a:t>
            </a:r>
            <a:r>
              <a:rPr lang="nb-NO" dirty="0"/>
              <a:t> science: </a:t>
            </a:r>
            <a:r>
              <a:rPr lang="nb-NO" dirty="0" err="1"/>
              <a:t>Logical</a:t>
            </a:r>
            <a:r>
              <a:rPr lang="nb-NO" dirty="0"/>
              <a:t> </a:t>
            </a:r>
            <a:r>
              <a:rPr lang="nb-NO" dirty="0" err="1"/>
              <a:t>positivism</a:t>
            </a:r>
            <a:r>
              <a:rPr lang="nb-NO" dirty="0"/>
              <a:t>, Popper, </a:t>
            </a:r>
            <a:r>
              <a:rPr lang="nb-NO" dirty="0" err="1"/>
              <a:t>Kuhn</a:t>
            </a:r>
            <a:r>
              <a:rPr lang="nb-NO" dirty="0"/>
              <a:t> (+ </a:t>
            </a:r>
            <a:r>
              <a:rPr lang="nb-NO" dirty="0" err="1"/>
              <a:t>further</a:t>
            </a:r>
            <a:r>
              <a:rPr lang="nb-NO" dirty="0"/>
              <a:t> </a:t>
            </a:r>
            <a:r>
              <a:rPr lang="nb-NO" dirty="0" err="1"/>
              <a:t>developments</a:t>
            </a:r>
            <a:r>
              <a:rPr lang="nb-NO" dirty="0"/>
              <a:t>)</a:t>
            </a:r>
          </a:p>
          <a:p>
            <a:r>
              <a:rPr lang="nb-NO" dirty="0"/>
              <a:t>Part 3: </a:t>
            </a:r>
            <a:r>
              <a:rPr lang="nb-NO" dirty="0" err="1"/>
              <a:t>Philosophy</a:t>
            </a:r>
            <a:r>
              <a:rPr lang="nb-NO" dirty="0"/>
              <a:t> </a:t>
            </a:r>
            <a:r>
              <a:rPr lang="nb-NO" dirty="0" err="1"/>
              <a:t>of</a:t>
            </a:r>
            <a:r>
              <a:rPr lang="nb-NO" dirty="0"/>
              <a:t> </a:t>
            </a:r>
            <a:r>
              <a:rPr lang="nb-NO" dirty="0" err="1"/>
              <a:t>humanities</a:t>
            </a:r>
            <a:r>
              <a:rPr lang="nb-NO" dirty="0"/>
              <a:t> and </a:t>
            </a:r>
            <a:r>
              <a:rPr lang="nb-NO" dirty="0" err="1"/>
              <a:t>social</a:t>
            </a:r>
            <a:r>
              <a:rPr lang="nb-NO" dirty="0"/>
              <a:t> science: Gadamer, Harding (Foucault)</a:t>
            </a:r>
          </a:p>
          <a:p>
            <a:r>
              <a:rPr lang="nb-NO" dirty="0"/>
              <a:t>Group </a:t>
            </a:r>
            <a:r>
              <a:rPr lang="nb-NO" dirty="0" err="1"/>
              <a:t>discussions</a:t>
            </a:r>
            <a:r>
              <a:rPr lang="nb-NO" dirty="0"/>
              <a:t> </a:t>
            </a:r>
            <a:r>
              <a:rPr lang="nb-NO" dirty="0" err="1"/>
              <a:t>along</a:t>
            </a:r>
            <a:r>
              <a:rPr lang="nb-NO" dirty="0"/>
              <a:t> </a:t>
            </a:r>
            <a:r>
              <a:rPr lang="nb-NO" dirty="0" err="1"/>
              <a:t>the</a:t>
            </a:r>
            <a:r>
              <a:rPr lang="nb-NO" dirty="0"/>
              <a:t> </a:t>
            </a:r>
            <a:r>
              <a:rPr lang="nb-NO" dirty="0" err="1"/>
              <a:t>way</a:t>
            </a:r>
            <a:endParaRPr lang="nb-NO" dirty="0"/>
          </a:p>
          <a:p>
            <a:endParaRPr lang="nb-NO" dirty="0"/>
          </a:p>
          <a:p>
            <a:pPr marL="0" indent="0">
              <a:buNone/>
            </a:pPr>
            <a:endParaRPr lang="nb-NO" dirty="0"/>
          </a:p>
        </p:txBody>
      </p:sp>
    </p:spTree>
    <p:extLst>
      <p:ext uri="{BB962C8B-B14F-4D97-AF65-F5344CB8AC3E}">
        <p14:creationId xmlns:p14="http://schemas.microsoft.com/office/powerpoint/2010/main" val="351041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Question mark on green pastel background">
            <a:extLst>
              <a:ext uri="{FF2B5EF4-FFF2-40B4-BE49-F238E27FC236}">
                <a16:creationId xmlns:a16="http://schemas.microsoft.com/office/drawing/2014/main" id="{AB8EB3F1-2406-160F-A8FB-B4B720DB95FA}"/>
              </a:ext>
            </a:extLst>
          </p:cNvPr>
          <p:cNvPicPr>
            <a:picLocks noChangeAspect="1"/>
          </p:cNvPicPr>
          <p:nvPr/>
        </p:nvPicPr>
        <p:blipFill rotWithShape="1">
          <a:blip r:embed="rId3"/>
          <a:srcRect l="45025" r="5033"/>
          <a:stretch/>
        </p:blipFill>
        <p:spPr>
          <a:xfrm>
            <a:off x="4577270" y="10"/>
            <a:ext cx="4566728" cy="68579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328512"/>
            <a:ext cx="3583791" cy="1628970"/>
          </a:xfrm>
        </p:spPr>
        <p:txBody>
          <a:bodyPr anchor="ctr">
            <a:normAutofit/>
          </a:bodyPr>
          <a:lstStyle/>
          <a:p>
            <a:r>
              <a:rPr lang="nb-NO" sz="2700"/>
              <a:t>PART 1:</a:t>
            </a:r>
            <a:br>
              <a:rPr lang="nb-NO" sz="2700"/>
            </a:br>
            <a:r>
              <a:rPr lang="nb-NO" sz="2700"/>
              <a:t>Objectivity: What is it? Is it possible to achieve? Should we seek it?</a:t>
            </a:r>
          </a:p>
        </p:txBody>
      </p:sp>
      <p:sp>
        <p:nvSpPr>
          <p:cNvPr id="3" name="Content Placeholder 2"/>
          <p:cNvSpPr>
            <a:spLocks noGrp="1"/>
          </p:cNvSpPr>
          <p:nvPr>
            <p:ph idx="1"/>
          </p:nvPr>
        </p:nvSpPr>
        <p:spPr>
          <a:xfrm>
            <a:off x="571350" y="2461846"/>
            <a:ext cx="3845740" cy="3894504"/>
          </a:xfrm>
        </p:spPr>
        <p:txBody>
          <a:bodyPr anchor="ctr">
            <a:normAutofit/>
          </a:bodyPr>
          <a:lstStyle/>
          <a:p>
            <a:pPr lvl="0"/>
            <a:r>
              <a:rPr lang="en-US" sz="1600" dirty="0"/>
              <a:t>The ‘common sense’ view (A. Chalmers </a:t>
            </a:r>
            <a:r>
              <a:rPr lang="en-US" sz="1600" i="1" dirty="0"/>
              <a:t>What is this thing call science?’ </a:t>
            </a:r>
            <a:r>
              <a:rPr lang="en-US" sz="1600" dirty="0"/>
              <a:t>3</a:t>
            </a:r>
            <a:r>
              <a:rPr lang="en-US" sz="1600" baseline="30000" dirty="0"/>
              <a:t>rd</a:t>
            </a:r>
            <a:r>
              <a:rPr lang="en-US" sz="1600" dirty="0"/>
              <a:t> ed, p. 4): Mind-independent facts are given to us through careful, unprejudiced observation, constituting an independent and reliable foundation for theoretical knowledge about same mind-independent reality.</a:t>
            </a:r>
            <a:endParaRPr lang="nb-NO" sz="1600" dirty="0"/>
          </a:p>
          <a:p>
            <a:r>
              <a:rPr lang="nb-NO" sz="1600" dirty="0"/>
              <a:t>If </a:t>
            </a:r>
            <a:r>
              <a:rPr lang="nb-NO" sz="1600" dirty="0" err="1"/>
              <a:t>this</a:t>
            </a:r>
            <a:r>
              <a:rPr lang="nb-NO" sz="1600" dirty="0"/>
              <a:t> ideal is </a:t>
            </a:r>
            <a:r>
              <a:rPr lang="nb-NO" sz="1600" dirty="0" err="1"/>
              <a:t>rejected</a:t>
            </a:r>
            <a:r>
              <a:rPr lang="nb-NO" sz="1600" dirty="0"/>
              <a:t> – do all </a:t>
            </a:r>
            <a:r>
              <a:rPr lang="nb-NO" sz="1600" dirty="0" err="1"/>
              <a:t>claims</a:t>
            </a:r>
            <a:r>
              <a:rPr lang="nb-NO" sz="1600" dirty="0"/>
              <a:t> to ‘</a:t>
            </a:r>
            <a:r>
              <a:rPr lang="nb-NO" sz="1600" dirty="0" err="1"/>
              <a:t>objective</a:t>
            </a:r>
            <a:r>
              <a:rPr lang="nb-NO" sz="1600" dirty="0"/>
              <a:t>’ </a:t>
            </a:r>
            <a:r>
              <a:rPr lang="nb-NO" sz="1600" dirty="0" err="1"/>
              <a:t>knowledge</a:t>
            </a:r>
            <a:r>
              <a:rPr lang="nb-NO" sz="1600" dirty="0"/>
              <a:t> or ‘</a:t>
            </a:r>
            <a:r>
              <a:rPr lang="nb-NO" sz="1600" dirty="0" err="1"/>
              <a:t>truth</a:t>
            </a:r>
            <a:r>
              <a:rPr lang="nb-NO" sz="1600" dirty="0"/>
              <a:t>’ </a:t>
            </a:r>
            <a:r>
              <a:rPr lang="nb-NO" sz="1600" dirty="0" err="1"/>
              <a:t>become</a:t>
            </a:r>
            <a:r>
              <a:rPr lang="nb-NO" sz="1600" dirty="0"/>
              <a:t> veiled </a:t>
            </a:r>
            <a:r>
              <a:rPr lang="nb-NO" sz="1600" dirty="0" err="1"/>
              <a:t>attempts</a:t>
            </a:r>
            <a:r>
              <a:rPr lang="nb-NO" sz="1600" dirty="0"/>
              <a:t> to </a:t>
            </a:r>
            <a:r>
              <a:rPr lang="nb-NO" sz="1600" dirty="0" err="1"/>
              <a:t>establish</a:t>
            </a:r>
            <a:r>
              <a:rPr lang="nb-NO" sz="1600" dirty="0"/>
              <a:t> or </a:t>
            </a:r>
            <a:r>
              <a:rPr lang="nb-NO" sz="1600" dirty="0" err="1"/>
              <a:t>cement</a:t>
            </a:r>
            <a:r>
              <a:rPr lang="nb-NO" sz="1600" dirty="0"/>
              <a:t> a </a:t>
            </a:r>
            <a:r>
              <a:rPr lang="nb-NO" sz="1600" dirty="0" err="1"/>
              <a:t>position</a:t>
            </a:r>
            <a:r>
              <a:rPr lang="nb-NO" sz="1600" dirty="0"/>
              <a:t> </a:t>
            </a:r>
            <a:r>
              <a:rPr lang="nb-NO" sz="1600" dirty="0" err="1"/>
              <a:t>of</a:t>
            </a:r>
            <a:r>
              <a:rPr lang="nb-NO" sz="1600" dirty="0"/>
              <a:t> </a:t>
            </a:r>
            <a:r>
              <a:rPr lang="nb-NO" sz="1600" dirty="0" err="1"/>
              <a:t>power</a:t>
            </a:r>
            <a:r>
              <a:rPr lang="nb-NO" sz="1600" dirty="0"/>
              <a:t>? </a:t>
            </a:r>
            <a:r>
              <a:rPr lang="nb-NO" sz="1600" dirty="0" err="1"/>
              <a:t>What</a:t>
            </a:r>
            <a:r>
              <a:rPr lang="nb-NO" sz="1600" dirty="0"/>
              <a:t> </a:t>
            </a:r>
            <a:r>
              <a:rPr lang="nb-NO" sz="1600" dirty="0" err="1"/>
              <a:t>intermediate</a:t>
            </a:r>
            <a:r>
              <a:rPr lang="nb-NO" sz="1600" dirty="0"/>
              <a:t> </a:t>
            </a:r>
            <a:r>
              <a:rPr lang="nb-NO" sz="1600" dirty="0" err="1"/>
              <a:t>positions</a:t>
            </a:r>
            <a:r>
              <a:rPr lang="nb-NO" sz="1600" dirty="0"/>
              <a:t> </a:t>
            </a:r>
            <a:r>
              <a:rPr lang="nb-NO" sz="1600" dirty="0" err="1"/>
              <a:t>are</a:t>
            </a:r>
            <a:r>
              <a:rPr lang="nb-NO" sz="1600" dirty="0"/>
              <a:t> </a:t>
            </a:r>
            <a:r>
              <a:rPr lang="nb-NO" sz="1600" dirty="0" err="1"/>
              <a:t>possible</a:t>
            </a:r>
            <a:r>
              <a:rPr lang="nb-NO" sz="1600" dirty="0"/>
              <a:t>?</a:t>
            </a:r>
          </a:p>
          <a:p>
            <a:r>
              <a:rPr lang="nb-NO" sz="1600" dirty="0" err="1"/>
              <a:t>objectivism</a:t>
            </a:r>
            <a:r>
              <a:rPr lang="nb-NO" sz="1600" dirty="0"/>
              <a:t> &lt;-</a:t>
            </a:r>
            <a:r>
              <a:rPr lang="nb-NO" sz="1600" dirty="0">
                <a:sym typeface="Wingdings" pitchFamily="2" charset="2"/>
              </a:rPr>
              <a:t>------&gt;</a:t>
            </a:r>
            <a:r>
              <a:rPr lang="nb-NO" sz="1600" dirty="0"/>
              <a:t> </a:t>
            </a:r>
            <a:r>
              <a:rPr lang="nb-NO" sz="1600" dirty="0" err="1"/>
              <a:t>constructivism</a:t>
            </a:r>
            <a:r>
              <a:rPr lang="nb-NO" sz="1600" dirty="0"/>
              <a:t>.</a:t>
            </a:r>
          </a:p>
        </p:txBody>
      </p:sp>
      <p:sp>
        <p:nvSpPr>
          <p:cNvPr id="4" name="Slide Number Placeholder 3">
            <a:extLst>
              <a:ext uri="{FF2B5EF4-FFF2-40B4-BE49-F238E27FC236}">
                <a16:creationId xmlns:a16="http://schemas.microsoft.com/office/drawing/2014/main" id="{18391B95-59EE-9D44-9BBB-8BDC92FC39AC}"/>
              </a:ext>
            </a:extLst>
          </p:cNvPr>
          <p:cNvSpPr>
            <a:spLocks noGrp="1"/>
          </p:cNvSpPr>
          <p:nvPr>
            <p:ph type="sldNum" sz="quarter" idx="12"/>
          </p:nvPr>
        </p:nvSpPr>
        <p:spPr>
          <a:xfrm>
            <a:off x="7886700" y="6356350"/>
            <a:ext cx="1097118" cy="365125"/>
          </a:xfrm>
        </p:spPr>
        <p:txBody>
          <a:bodyPr>
            <a:normAutofit/>
          </a:bodyPr>
          <a:lstStyle/>
          <a:p>
            <a:pPr>
              <a:spcAft>
                <a:spcPts val="600"/>
              </a:spcAft>
            </a:pPr>
            <a:fld id="{BF3212D8-474D-4548-B904-7CD1F1A54044}" type="slidenum">
              <a:rPr lang="nb-NO">
                <a:solidFill>
                  <a:srgbClr val="FFFFFF"/>
                </a:solidFill>
              </a:rPr>
              <a:pPr>
                <a:spcAft>
                  <a:spcPts val="600"/>
                </a:spcAft>
              </a:pPr>
              <a:t>4</a:t>
            </a:fld>
            <a:endParaRPr lang="nb-NO">
              <a:solidFill>
                <a:srgbClr val="FFFFFF"/>
              </a:solidFill>
            </a:endParaRPr>
          </a:p>
        </p:txBody>
      </p:sp>
    </p:spTree>
    <p:extLst>
      <p:ext uri="{BB962C8B-B14F-4D97-AF65-F5344CB8AC3E}">
        <p14:creationId xmlns:p14="http://schemas.microsoft.com/office/powerpoint/2010/main" val="218875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B4F4A2-B965-7D49-BB97-7E7EBACAE2AB}"/>
              </a:ext>
            </a:extLst>
          </p:cNvPr>
          <p:cNvSpPr>
            <a:spLocks noGrp="1"/>
          </p:cNvSpPr>
          <p:nvPr>
            <p:ph type="title"/>
          </p:nvPr>
        </p:nvSpPr>
        <p:spPr>
          <a:xfrm>
            <a:off x="852321" y="627564"/>
            <a:ext cx="5605629" cy="1325563"/>
          </a:xfrm>
        </p:spPr>
        <p:txBody>
          <a:bodyPr>
            <a:normAutofit/>
          </a:bodyPr>
          <a:lstStyle/>
          <a:p>
            <a:r>
              <a:rPr lang="nb-NO" dirty="0"/>
              <a:t>Different </a:t>
            </a:r>
            <a:r>
              <a:rPr lang="nb-NO" dirty="0" err="1"/>
              <a:t>senses</a:t>
            </a:r>
            <a:r>
              <a:rPr lang="nb-NO" dirty="0"/>
              <a:t> </a:t>
            </a:r>
            <a:r>
              <a:rPr lang="nb-NO" dirty="0" err="1"/>
              <a:t>of</a:t>
            </a:r>
            <a:r>
              <a:rPr lang="nb-NO" dirty="0"/>
              <a:t> </a:t>
            </a:r>
            <a:r>
              <a:rPr lang="nb-NO" dirty="0" err="1"/>
              <a:t>objectivity</a:t>
            </a:r>
            <a:r>
              <a:rPr lang="nb-NO" dirty="0"/>
              <a:t> (</a:t>
            </a:r>
            <a:r>
              <a:rPr lang="nb-NO" dirty="0" err="1"/>
              <a:t>Gaukroger</a:t>
            </a:r>
            <a:r>
              <a:rPr lang="nb-NO" dirty="0"/>
              <a:t>)</a:t>
            </a:r>
          </a:p>
        </p:txBody>
      </p:sp>
      <p:sp>
        <p:nvSpPr>
          <p:cNvPr id="3" name="Plassholder for innhold 2">
            <a:extLst>
              <a:ext uri="{FF2B5EF4-FFF2-40B4-BE49-F238E27FC236}">
                <a16:creationId xmlns:a16="http://schemas.microsoft.com/office/drawing/2014/main" id="{A07EA981-1BAB-C847-8CA5-2757F91CB782}"/>
              </a:ext>
            </a:extLst>
          </p:cNvPr>
          <p:cNvSpPr>
            <a:spLocks noGrp="1"/>
          </p:cNvSpPr>
          <p:nvPr>
            <p:ph idx="1"/>
          </p:nvPr>
        </p:nvSpPr>
        <p:spPr>
          <a:xfrm>
            <a:off x="852321" y="2111829"/>
            <a:ext cx="4850901" cy="3616957"/>
          </a:xfrm>
        </p:spPr>
        <p:txBody>
          <a:bodyPr anchor="ctr">
            <a:normAutofit/>
          </a:bodyPr>
          <a:lstStyle/>
          <a:p>
            <a:r>
              <a:rPr lang="nb-NO" sz="1600" dirty="0" err="1"/>
              <a:t>Sense</a:t>
            </a:r>
            <a:r>
              <a:rPr lang="nb-NO" sz="1600" dirty="0"/>
              <a:t> 1: An </a:t>
            </a:r>
            <a:r>
              <a:rPr lang="nb-NO" sz="1600" dirty="0" err="1"/>
              <a:t>objective</a:t>
            </a:r>
            <a:r>
              <a:rPr lang="nb-NO" sz="1600" dirty="0"/>
              <a:t> </a:t>
            </a:r>
            <a:r>
              <a:rPr lang="nb-NO" sz="1600" dirty="0" err="1"/>
              <a:t>theory</a:t>
            </a:r>
            <a:r>
              <a:rPr lang="nb-NO" sz="1600" dirty="0"/>
              <a:t> (or </a:t>
            </a:r>
            <a:r>
              <a:rPr lang="nb-NO" sz="1600" dirty="0" err="1"/>
              <a:t>view</a:t>
            </a:r>
            <a:r>
              <a:rPr lang="nb-NO" sz="1600" dirty="0"/>
              <a:t>) is </a:t>
            </a:r>
            <a:r>
              <a:rPr lang="nb-NO" sz="1600" dirty="0" err="1"/>
              <a:t>one</a:t>
            </a:r>
            <a:r>
              <a:rPr lang="nb-NO" sz="1600" dirty="0"/>
              <a:t> </a:t>
            </a:r>
            <a:r>
              <a:rPr lang="nb-NO" sz="1600" dirty="0" err="1"/>
              <a:t>free</a:t>
            </a:r>
            <a:r>
              <a:rPr lang="nb-NO" sz="1600" dirty="0"/>
              <a:t> from </a:t>
            </a:r>
            <a:r>
              <a:rPr lang="nb-NO" sz="1600" i="1" dirty="0"/>
              <a:t>bias and </a:t>
            </a:r>
            <a:r>
              <a:rPr lang="nb-NO" sz="1600" i="1" dirty="0" err="1"/>
              <a:t>prejudice</a:t>
            </a:r>
            <a:endParaRPr lang="nb-NO" sz="1600" i="1" dirty="0"/>
          </a:p>
          <a:p>
            <a:r>
              <a:rPr lang="nb-NO" sz="1600" dirty="0" err="1"/>
              <a:t>Sense</a:t>
            </a:r>
            <a:r>
              <a:rPr lang="nb-NO" sz="1600" dirty="0"/>
              <a:t> 2: An </a:t>
            </a:r>
            <a:r>
              <a:rPr lang="nb-NO" sz="1600" dirty="0" err="1"/>
              <a:t>objective</a:t>
            </a:r>
            <a:r>
              <a:rPr lang="nb-NO" sz="1600" dirty="0"/>
              <a:t> </a:t>
            </a:r>
            <a:r>
              <a:rPr lang="nb-NO" sz="1600" dirty="0" err="1"/>
              <a:t>theory</a:t>
            </a:r>
            <a:r>
              <a:rPr lang="nb-NO" sz="1600" dirty="0"/>
              <a:t> is </a:t>
            </a:r>
            <a:r>
              <a:rPr lang="nb-NO" sz="1600" dirty="0" err="1"/>
              <a:t>one</a:t>
            </a:r>
            <a:r>
              <a:rPr lang="nb-NO" sz="1600" dirty="0"/>
              <a:t> </a:t>
            </a:r>
            <a:r>
              <a:rPr lang="nb-NO" sz="1600" dirty="0" err="1"/>
              <a:t>free</a:t>
            </a:r>
            <a:r>
              <a:rPr lang="nb-NO" sz="1600" dirty="0"/>
              <a:t> </a:t>
            </a:r>
            <a:r>
              <a:rPr lang="nb-NO" sz="1600" dirty="0" err="1"/>
              <a:t>of</a:t>
            </a:r>
            <a:r>
              <a:rPr lang="nb-NO" sz="1600" dirty="0"/>
              <a:t> </a:t>
            </a:r>
            <a:r>
              <a:rPr lang="nb-NO" sz="1600" i="1" dirty="0"/>
              <a:t>all </a:t>
            </a:r>
            <a:r>
              <a:rPr lang="nb-NO" sz="1600" i="1" dirty="0" err="1"/>
              <a:t>assumptions</a:t>
            </a:r>
            <a:r>
              <a:rPr lang="nb-NO" sz="1600" i="1" dirty="0"/>
              <a:t> and </a:t>
            </a:r>
            <a:r>
              <a:rPr lang="nb-NO" sz="1600" i="1" dirty="0" err="1"/>
              <a:t>values</a:t>
            </a:r>
            <a:endParaRPr lang="nb-NO" sz="1600" i="1" dirty="0"/>
          </a:p>
          <a:p>
            <a:r>
              <a:rPr lang="nb-NO" sz="1600" dirty="0" err="1"/>
              <a:t>Sense</a:t>
            </a:r>
            <a:r>
              <a:rPr lang="nb-NO" sz="1600" dirty="0"/>
              <a:t> 3: An </a:t>
            </a:r>
            <a:r>
              <a:rPr lang="nb-NO" sz="1600" dirty="0" err="1"/>
              <a:t>objective</a:t>
            </a:r>
            <a:r>
              <a:rPr lang="nb-NO" sz="1600" dirty="0"/>
              <a:t> </a:t>
            </a:r>
            <a:r>
              <a:rPr lang="nb-NO" sz="1600" dirty="0" err="1"/>
              <a:t>theory</a:t>
            </a:r>
            <a:r>
              <a:rPr lang="nb-NO" sz="1600" dirty="0"/>
              <a:t> is </a:t>
            </a:r>
            <a:r>
              <a:rPr lang="nb-NO" sz="1600" dirty="0" err="1"/>
              <a:t>one</a:t>
            </a:r>
            <a:r>
              <a:rPr lang="nb-NO" sz="1600" dirty="0"/>
              <a:t> </a:t>
            </a:r>
            <a:r>
              <a:rPr lang="nb-NO" sz="1600" dirty="0" err="1"/>
              <a:t>formed</a:t>
            </a:r>
            <a:r>
              <a:rPr lang="nb-NO" sz="1600" dirty="0"/>
              <a:t> in </a:t>
            </a:r>
            <a:r>
              <a:rPr lang="nb-NO" sz="1600" dirty="0" err="1"/>
              <a:t>accord</a:t>
            </a:r>
            <a:r>
              <a:rPr lang="nb-NO" sz="1600" dirty="0"/>
              <a:t> </a:t>
            </a:r>
            <a:r>
              <a:rPr lang="nb-NO" sz="1600" dirty="0" err="1"/>
              <a:t>with</a:t>
            </a:r>
            <a:r>
              <a:rPr lang="nb-NO" sz="1600" dirty="0"/>
              <a:t> </a:t>
            </a:r>
            <a:r>
              <a:rPr lang="nb-NO" sz="1600" i="1" dirty="0"/>
              <a:t>a </a:t>
            </a:r>
            <a:r>
              <a:rPr lang="nb-NO" sz="1600" i="1" dirty="0" err="1"/>
              <a:t>certain</a:t>
            </a:r>
            <a:r>
              <a:rPr lang="nb-NO" sz="1600" i="1" dirty="0"/>
              <a:t> </a:t>
            </a:r>
            <a:r>
              <a:rPr lang="nb-NO" sz="1600" i="1" dirty="0" err="1"/>
              <a:t>method</a:t>
            </a:r>
            <a:r>
              <a:rPr lang="nb-NO" sz="1600" dirty="0"/>
              <a:t> </a:t>
            </a:r>
            <a:r>
              <a:rPr lang="nb-NO" sz="1600" dirty="0" err="1"/>
              <a:t>that</a:t>
            </a:r>
            <a:r>
              <a:rPr lang="nb-NO" sz="1600" dirty="0"/>
              <a:t> </a:t>
            </a:r>
            <a:r>
              <a:rPr lang="nb-NO" sz="1600" dirty="0" err="1"/>
              <a:t>can</a:t>
            </a:r>
            <a:r>
              <a:rPr lang="nb-NO" sz="1600" dirty="0"/>
              <a:t> </a:t>
            </a:r>
            <a:r>
              <a:rPr lang="nb-NO" sz="1600" dirty="0" err="1"/>
              <a:t>decide</a:t>
            </a:r>
            <a:r>
              <a:rPr lang="nb-NO" sz="1600" dirty="0"/>
              <a:t> </a:t>
            </a:r>
            <a:r>
              <a:rPr lang="nb-NO" sz="1600" dirty="0" err="1"/>
              <a:t>between</a:t>
            </a:r>
            <a:r>
              <a:rPr lang="nb-NO" sz="1600" dirty="0"/>
              <a:t> </a:t>
            </a:r>
            <a:r>
              <a:rPr lang="nb-NO" sz="1600" dirty="0" err="1"/>
              <a:t>conflicting</a:t>
            </a:r>
            <a:r>
              <a:rPr lang="nb-NO" sz="1600" dirty="0"/>
              <a:t> </a:t>
            </a:r>
            <a:r>
              <a:rPr lang="nb-NO" sz="1600" dirty="0" err="1"/>
              <a:t>views</a:t>
            </a:r>
            <a:endParaRPr lang="nb-NO" sz="1600" dirty="0"/>
          </a:p>
          <a:p>
            <a:r>
              <a:rPr lang="nb-NO" sz="1600" dirty="0" err="1"/>
              <a:t>Sense</a:t>
            </a:r>
            <a:r>
              <a:rPr lang="nb-NO" sz="1600" dirty="0"/>
              <a:t> 4: An </a:t>
            </a:r>
            <a:r>
              <a:rPr lang="nb-NO" sz="1600" dirty="0" err="1"/>
              <a:t>objective</a:t>
            </a:r>
            <a:r>
              <a:rPr lang="nb-NO" sz="1600" dirty="0"/>
              <a:t> </a:t>
            </a:r>
            <a:r>
              <a:rPr lang="nb-NO" sz="1600" dirty="0" err="1"/>
              <a:t>theory</a:t>
            </a:r>
            <a:r>
              <a:rPr lang="nb-NO" sz="1600" dirty="0"/>
              <a:t> is </a:t>
            </a:r>
            <a:r>
              <a:rPr lang="nb-NO" sz="1600" dirty="0" err="1"/>
              <a:t>one</a:t>
            </a:r>
            <a:r>
              <a:rPr lang="nb-NO" sz="1600" dirty="0"/>
              <a:t> </a:t>
            </a:r>
            <a:r>
              <a:rPr lang="nb-NO" sz="1600" dirty="0" err="1"/>
              <a:t>that</a:t>
            </a:r>
            <a:r>
              <a:rPr lang="nb-NO" sz="1600" dirty="0"/>
              <a:t> </a:t>
            </a:r>
            <a:r>
              <a:rPr lang="nb-NO" sz="1600" i="1" dirty="0" err="1"/>
              <a:t>accurately</a:t>
            </a:r>
            <a:r>
              <a:rPr lang="nb-NO" sz="1600" i="1" dirty="0"/>
              <a:t> </a:t>
            </a:r>
            <a:r>
              <a:rPr lang="nb-NO" sz="1600" i="1" dirty="0" err="1"/>
              <a:t>represents</a:t>
            </a:r>
            <a:r>
              <a:rPr lang="nb-NO" sz="1600" i="1" dirty="0"/>
              <a:t> </a:t>
            </a:r>
            <a:r>
              <a:rPr lang="nb-NO" sz="1600" i="1" dirty="0" err="1"/>
              <a:t>reality</a:t>
            </a:r>
            <a:r>
              <a:rPr lang="nb-NO" sz="1600" i="1" dirty="0"/>
              <a:t> </a:t>
            </a:r>
          </a:p>
          <a:p>
            <a:r>
              <a:rPr lang="nb-NO" sz="1600" dirty="0" err="1"/>
              <a:t>Sense</a:t>
            </a:r>
            <a:r>
              <a:rPr lang="nb-NO" sz="1600" dirty="0"/>
              <a:t> 5: An </a:t>
            </a:r>
            <a:r>
              <a:rPr lang="nb-NO" sz="1600" dirty="0" err="1"/>
              <a:t>objective</a:t>
            </a:r>
            <a:r>
              <a:rPr lang="nb-NO" sz="1600" dirty="0"/>
              <a:t> </a:t>
            </a:r>
            <a:r>
              <a:rPr lang="nb-NO" sz="1600" dirty="0" err="1"/>
              <a:t>theory</a:t>
            </a:r>
            <a:r>
              <a:rPr lang="nb-NO" sz="1600" dirty="0"/>
              <a:t> is </a:t>
            </a:r>
            <a:r>
              <a:rPr lang="nb-NO" sz="1600" dirty="0" err="1"/>
              <a:t>one</a:t>
            </a:r>
            <a:r>
              <a:rPr lang="nb-NO" sz="1600" dirty="0"/>
              <a:t> </a:t>
            </a:r>
            <a:r>
              <a:rPr lang="nb-NO" sz="1600" dirty="0" err="1"/>
              <a:t>that</a:t>
            </a:r>
            <a:r>
              <a:rPr lang="nb-NO" sz="1600" dirty="0"/>
              <a:t> </a:t>
            </a:r>
            <a:r>
              <a:rPr lang="nb-NO" sz="1600" i="1" dirty="0"/>
              <a:t>is </a:t>
            </a:r>
            <a:r>
              <a:rPr lang="nb-NO" sz="1600" i="1" dirty="0" err="1"/>
              <a:t>universally</a:t>
            </a:r>
            <a:r>
              <a:rPr lang="nb-NO" sz="1600" i="1" dirty="0"/>
              <a:t> </a:t>
            </a:r>
            <a:r>
              <a:rPr lang="nb-NO" sz="1600" i="1" dirty="0" err="1"/>
              <a:t>accepted</a:t>
            </a:r>
            <a:endParaRPr lang="nb-NO" sz="1600" i="1" dirty="0"/>
          </a:p>
          <a:p>
            <a:r>
              <a:rPr lang="nb-NO" sz="1600" dirty="0"/>
              <a:t>(Are </a:t>
            </a:r>
            <a:r>
              <a:rPr lang="nb-NO" sz="1600" dirty="0" err="1"/>
              <a:t>there</a:t>
            </a:r>
            <a:r>
              <a:rPr lang="nb-NO" sz="1600" dirty="0"/>
              <a:t> more </a:t>
            </a:r>
            <a:r>
              <a:rPr lang="nb-NO" sz="1600" dirty="0" err="1"/>
              <a:t>senses</a:t>
            </a:r>
            <a:r>
              <a:rPr lang="nb-NO" sz="1600" dirty="0"/>
              <a:t>?)</a:t>
            </a:r>
          </a:p>
          <a:p>
            <a:endParaRPr lang="nb-NO" sz="16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660" y="0"/>
            <a:ext cx="1577340" cy="6858000"/>
          </a:xfrm>
          <a:prstGeom prst="rect">
            <a:avLst/>
          </a:prstGeom>
          <a:solidFill>
            <a:srgbClr val="A47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6550" y="2358913"/>
            <a:ext cx="1605129" cy="2140172"/>
          </a:xfrm>
          <a:prstGeom prst="ellipse">
            <a:avLst/>
          </a:prstGeom>
          <a:solidFill>
            <a:srgbClr val="FFFFFF"/>
          </a:solidFill>
          <a:ln w="22225">
            <a:solidFill>
              <a:srgbClr val="E29C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459210-4FED-414B-AE5F-2F35B08BE54D}"/>
              </a:ext>
            </a:extLst>
          </p:cNvPr>
          <p:cNvPicPr>
            <a:picLocks noChangeAspect="1"/>
          </p:cNvPicPr>
          <p:nvPr/>
        </p:nvPicPr>
        <p:blipFill rotWithShape="1">
          <a:blip r:embed="rId3">
            <a:alphaModFix/>
          </a:blip>
          <a:srcRect l="4392" r="-2" b="-2"/>
          <a:stretch/>
        </p:blipFill>
        <p:spPr>
          <a:xfrm>
            <a:off x="6773057" y="2474254"/>
            <a:ext cx="143442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4" name="Slide Number Placeholder 3">
            <a:extLst>
              <a:ext uri="{FF2B5EF4-FFF2-40B4-BE49-F238E27FC236}">
                <a16:creationId xmlns:a16="http://schemas.microsoft.com/office/drawing/2014/main" id="{2894E522-50F4-2140-9B54-4B653CDD8FA1}"/>
              </a:ext>
            </a:extLst>
          </p:cNvPr>
          <p:cNvSpPr>
            <a:spLocks noGrp="1"/>
          </p:cNvSpPr>
          <p:nvPr>
            <p:ph type="sldNum" sz="quarter" idx="12"/>
          </p:nvPr>
        </p:nvSpPr>
        <p:spPr>
          <a:xfrm>
            <a:off x="7756071" y="6356350"/>
            <a:ext cx="759278" cy="365125"/>
          </a:xfrm>
        </p:spPr>
        <p:txBody>
          <a:bodyPr>
            <a:normAutofit/>
          </a:bodyPr>
          <a:lstStyle/>
          <a:p>
            <a:pPr>
              <a:spcAft>
                <a:spcPts val="600"/>
              </a:spcAft>
            </a:pPr>
            <a:fld id="{BF3212D8-474D-4548-B904-7CD1F1A54044}" type="slidenum">
              <a:rPr lang="nb-NO">
                <a:solidFill>
                  <a:srgbClr val="FFFFFF"/>
                </a:solidFill>
              </a:rPr>
              <a:pPr>
                <a:spcAft>
                  <a:spcPts val="600"/>
                </a:spcAft>
              </a:pPr>
              <a:t>5</a:t>
            </a:fld>
            <a:endParaRPr lang="nb-NO">
              <a:solidFill>
                <a:srgbClr val="FFFFFF"/>
              </a:solidFill>
            </a:endParaRPr>
          </a:p>
        </p:txBody>
      </p:sp>
    </p:spTree>
    <p:extLst>
      <p:ext uri="{BB962C8B-B14F-4D97-AF65-F5344CB8AC3E}">
        <p14:creationId xmlns:p14="http://schemas.microsoft.com/office/powerpoint/2010/main" val="164163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6D331041-8CF3-436A-320B-F76726A6B3E2}"/>
              </a:ext>
            </a:extLst>
          </p:cNvPr>
          <p:cNvSpPr>
            <a:spLocks noGrp="1"/>
          </p:cNvSpPr>
          <p:nvPr>
            <p:ph type="title"/>
          </p:nvPr>
        </p:nvSpPr>
        <p:spPr>
          <a:xfrm>
            <a:off x="4421221" y="479493"/>
            <a:ext cx="4094129" cy="1325563"/>
          </a:xfrm>
        </p:spPr>
        <p:txBody>
          <a:bodyPr>
            <a:normAutofit/>
          </a:bodyPr>
          <a:lstStyle/>
          <a:p>
            <a:r>
              <a:rPr lang="nb-NO" sz="2400" i="1"/>
              <a:t>How </a:t>
            </a:r>
            <a:r>
              <a:rPr lang="nb-NO" sz="2400" i="1" err="1"/>
              <a:t>important</a:t>
            </a:r>
            <a:r>
              <a:rPr lang="nb-NO" sz="2400" i="1"/>
              <a:t> is </a:t>
            </a:r>
            <a:r>
              <a:rPr lang="nb-NO" sz="2400" i="1" err="1"/>
              <a:t>objectivity</a:t>
            </a:r>
            <a:r>
              <a:rPr lang="nb-NO" sz="2400" i="1"/>
              <a:t> in </a:t>
            </a:r>
            <a:r>
              <a:rPr lang="nb-NO" sz="2400" i="1" err="1"/>
              <a:t>your</a:t>
            </a:r>
            <a:r>
              <a:rPr lang="nb-NO" sz="2400" i="1"/>
              <a:t> </a:t>
            </a:r>
            <a:r>
              <a:rPr lang="nb-NO" sz="2400" i="1" err="1"/>
              <a:t>research</a:t>
            </a:r>
            <a:r>
              <a:rPr lang="nb-NO" sz="2400" i="1"/>
              <a:t>?</a:t>
            </a:r>
            <a:br>
              <a:rPr lang="nb-NO" sz="2400" i="1"/>
            </a:br>
            <a:endParaRPr lang="nb-NO" sz="2400" i="1"/>
          </a:p>
        </p:txBody>
      </p:sp>
      <p:sp>
        <p:nvSpPr>
          <p:cNvPr id="22"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12DD9FA-C187-75DA-C45F-AEDD1B89A2E1}"/>
              </a:ext>
            </a:extLst>
          </p:cNvPr>
          <p:cNvPicPr>
            <a:picLocks noChangeAspect="1"/>
          </p:cNvPicPr>
          <p:nvPr/>
        </p:nvPicPr>
        <p:blipFill>
          <a:blip r:embed="rId3"/>
          <a:stretch>
            <a:fillRect/>
          </a:stretch>
        </p:blipFill>
        <p:spPr>
          <a:xfrm>
            <a:off x="527386" y="2064472"/>
            <a:ext cx="3583036" cy="255931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Plassholder for innhold 2">
            <a:extLst>
              <a:ext uri="{FF2B5EF4-FFF2-40B4-BE49-F238E27FC236}">
                <a16:creationId xmlns:a16="http://schemas.microsoft.com/office/drawing/2014/main" id="{D42412E3-9C15-DC39-F741-81B0F7E22722}"/>
              </a:ext>
            </a:extLst>
          </p:cNvPr>
          <p:cNvSpPr>
            <a:spLocks noGrp="1"/>
          </p:cNvSpPr>
          <p:nvPr>
            <p:ph idx="1"/>
          </p:nvPr>
        </p:nvSpPr>
        <p:spPr>
          <a:xfrm>
            <a:off x="4421221" y="1984443"/>
            <a:ext cx="4094129" cy="4192520"/>
          </a:xfrm>
        </p:spPr>
        <p:txBody>
          <a:bodyPr>
            <a:normAutofit/>
          </a:bodyPr>
          <a:lstStyle/>
          <a:p>
            <a:r>
              <a:rPr lang="nb-NO" dirty="0" err="1"/>
              <a:t>What</a:t>
            </a:r>
            <a:r>
              <a:rPr lang="nb-NO" dirty="0"/>
              <a:t> </a:t>
            </a:r>
            <a:r>
              <a:rPr lang="nb-NO" dirty="0" err="1"/>
              <a:t>kind</a:t>
            </a:r>
            <a:r>
              <a:rPr lang="nb-NO" dirty="0"/>
              <a:t> </a:t>
            </a:r>
            <a:r>
              <a:rPr lang="nb-NO" dirty="0" err="1"/>
              <a:t>of</a:t>
            </a:r>
            <a:r>
              <a:rPr lang="nb-NO" dirty="0"/>
              <a:t> </a:t>
            </a:r>
            <a:r>
              <a:rPr lang="nb-NO" dirty="0" err="1"/>
              <a:t>objectivity</a:t>
            </a:r>
            <a:r>
              <a:rPr lang="nb-NO" dirty="0"/>
              <a:t> is at stake?</a:t>
            </a:r>
          </a:p>
          <a:p>
            <a:r>
              <a:rPr lang="nb-NO" dirty="0"/>
              <a:t>Is it </a:t>
            </a:r>
            <a:r>
              <a:rPr lang="nb-NO" dirty="0" err="1"/>
              <a:t>on</a:t>
            </a:r>
            <a:r>
              <a:rPr lang="nb-NO" dirty="0"/>
              <a:t> </a:t>
            </a:r>
            <a:r>
              <a:rPr lang="nb-NO" dirty="0" err="1"/>
              <a:t>Gaukroger’s</a:t>
            </a:r>
            <a:r>
              <a:rPr lang="nb-NO" dirty="0"/>
              <a:t> list or </a:t>
            </a:r>
            <a:r>
              <a:rPr lang="nb-NO" dirty="0" err="1"/>
              <a:t>something</a:t>
            </a:r>
            <a:r>
              <a:rPr lang="nb-NO" dirty="0"/>
              <a:t> different from </a:t>
            </a:r>
            <a:r>
              <a:rPr lang="nb-NO" dirty="0" err="1"/>
              <a:t>these</a:t>
            </a:r>
            <a:r>
              <a:rPr lang="nb-NO" dirty="0"/>
              <a:t>?</a:t>
            </a:r>
          </a:p>
          <a:p>
            <a:r>
              <a:rPr lang="nb-NO" dirty="0"/>
              <a:t>Is </a:t>
            </a:r>
            <a:r>
              <a:rPr lang="nb-NO" dirty="0" err="1"/>
              <a:t>objectivity</a:t>
            </a:r>
            <a:r>
              <a:rPr lang="nb-NO" dirty="0"/>
              <a:t> </a:t>
            </a:r>
            <a:r>
              <a:rPr lang="nb-NO" dirty="0" err="1"/>
              <a:t>possible</a:t>
            </a:r>
            <a:r>
              <a:rPr lang="nb-NO" dirty="0"/>
              <a:t> or desirable in </a:t>
            </a:r>
            <a:r>
              <a:rPr lang="nb-NO" dirty="0" err="1"/>
              <a:t>research</a:t>
            </a:r>
            <a:r>
              <a:rPr lang="nb-NO" dirty="0"/>
              <a:t> (or more </a:t>
            </a:r>
            <a:r>
              <a:rPr lang="nb-NO" dirty="0" err="1"/>
              <a:t>generally</a:t>
            </a:r>
            <a:r>
              <a:rPr lang="nb-NO" dirty="0"/>
              <a:t>)?</a:t>
            </a:r>
          </a:p>
        </p:txBody>
      </p:sp>
    </p:spTree>
    <p:extLst>
      <p:ext uri="{BB962C8B-B14F-4D97-AF65-F5344CB8AC3E}">
        <p14:creationId xmlns:p14="http://schemas.microsoft.com/office/powerpoint/2010/main" val="346684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molecular model">
            <a:extLst>
              <a:ext uri="{FF2B5EF4-FFF2-40B4-BE49-F238E27FC236}">
                <a16:creationId xmlns:a16="http://schemas.microsoft.com/office/drawing/2014/main" id="{604CCBD7-09BF-3DED-C0BD-E3972F693832}"/>
              </a:ext>
            </a:extLst>
          </p:cNvPr>
          <p:cNvPicPr>
            <a:picLocks noChangeAspect="1"/>
          </p:cNvPicPr>
          <p:nvPr/>
        </p:nvPicPr>
        <p:blipFill rotWithShape="1">
          <a:blip r:embed="rId3">
            <a:alphaModFix amt="50000"/>
          </a:blip>
          <a:srcRect r="10999" b="-2"/>
          <a:stretch/>
        </p:blipFill>
        <p:spPr>
          <a:xfrm>
            <a:off x="20" y="1"/>
            <a:ext cx="9143980" cy="6857999"/>
          </a:xfrm>
          <a:prstGeom prst="rect">
            <a:avLst/>
          </a:prstGeom>
        </p:spPr>
      </p:pic>
      <p:sp>
        <p:nvSpPr>
          <p:cNvPr id="2" name="Title 1">
            <a:extLst>
              <a:ext uri="{FF2B5EF4-FFF2-40B4-BE49-F238E27FC236}">
                <a16:creationId xmlns:a16="http://schemas.microsoft.com/office/drawing/2014/main" id="{401FEE05-E0FD-67FD-4CD6-3A78C53BF461}"/>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sz="2800" dirty="0">
                <a:solidFill>
                  <a:srgbClr val="FFFFFF"/>
                </a:solidFill>
              </a:rPr>
              <a:t>PART 2:</a:t>
            </a:r>
          </a:p>
        </p:txBody>
      </p:sp>
      <p:sp>
        <p:nvSpPr>
          <p:cNvPr id="4" name="Text Placeholder 3">
            <a:extLst>
              <a:ext uri="{FF2B5EF4-FFF2-40B4-BE49-F238E27FC236}">
                <a16:creationId xmlns:a16="http://schemas.microsoft.com/office/drawing/2014/main" id="{7C322D34-2620-1410-1B0C-79CB5427C972}"/>
              </a:ext>
            </a:extLst>
          </p:cNvPr>
          <p:cNvSpPr>
            <a:spLocks noGrp="1"/>
          </p:cNvSpPr>
          <p:nvPr>
            <p:ph type="body" idx="1"/>
          </p:nvPr>
        </p:nvSpPr>
        <p:spPr>
          <a:xfrm>
            <a:off x="1143000" y="4159404"/>
            <a:ext cx="6858000" cy="1098395"/>
          </a:xfrm>
        </p:spPr>
        <p:txBody>
          <a:bodyPr vert="horz" lIns="91440" tIns="45720" rIns="91440" bIns="45720" rtlCol="0">
            <a:normAutofit fontScale="85000" lnSpcReduction="10000"/>
          </a:bodyPr>
          <a:lstStyle/>
          <a:p>
            <a:pPr algn="ctr"/>
            <a:r>
              <a:rPr lang="en-US" sz="4800" dirty="0">
                <a:solidFill>
                  <a:srgbClr val="FFFFFF"/>
                </a:solidFill>
              </a:rPr>
              <a:t>Philosophy of Natural Science</a:t>
            </a:r>
            <a:br>
              <a:rPr lang="en-US" dirty="0">
                <a:solidFill>
                  <a:srgbClr val="FFFFFF"/>
                </a:solidFill>
              </a:rPr>
            </a:br>
            <a:endParaRPr lang="en-US" dirty="0">
              <a:solidFill>
                <a:srgbClr val="FFFFFF"/>
              </a:solidFill>
            </a:endParaRPr>
          </a:p>
        </p:txBody>
      </p:sp>
    </p:spTree>
    <p:extLst>
      <p:ext uri="{BB962C8B-B14F-4D97-AF65-F5344CB8AC3E}">
        <p14:creationId xmlns:p14="http://schemas.microsoft.com/office/powerpoint/2010/main" val="253707803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Positivism</a:t>
            </a:r>
          </a:p>
        </p:txBody>
      </p:sp>
      <p:sp>
        <p:nvSpPr>
          <p:cNvPr id="3" name="Content Placeholder 2"/>
          <p:cNvSpPr>
            <a:spLocks noGrp="1"/>
          </p:cNvSpPr>
          <p:nvPr>
            <p:ph idx="1"/>
          </p:nvPr>
        </p:nvSpPr>
        <p:spPr>
          <a:xfrm>
            <a:off x="521970" y="1551305"/>
            <a:ext cx="7886700" cy="4351338"/>
          </a:xfrm>
        </p:spPr>
        <p:txBody>
          <a:bodyPr>
            <a:noAutofit/>
          </a:bodyPr>
          <a:lstStyle/>
          <a:p>
            <a:pPr lvl="0"/>
            <a:r>
              <a:rPr lang="en-US" sz="3200" dirty="0"/>
              <a:t>Science and rational belief </a:t>
            </a:r>
            <a:r>
              <a:rPr lang="en-US" sz="3200" i="1" dirty="0"/>
              <a:t>coextensive</a:t>
            </a:r>
            <a:r>
              <a:rPr lang="en-US" sz="3200" dirty="0"/>
              <a:t>. </a:t>
            </a:r>
          </a:p>
          <a:p>
            <a:pPr lvl="0"/>
            <a:r>
              <a:rPr lang="en-US" sz="3200" i="1" dirty="0"/>
              <a:t>Unity of science</a:t>
            </a:r>
            <a:r>
              <a:rPr lang="en-US" sz="3200" dirty="0"/>
              <a:t>: All rational beliefs (i.e. all science) can be incorporated into one overarching system.</a:t>
            </a:r>
          </a:p>
          <a:p>
            <a:r>
              <a:rPr lang="en-US" sz="3200" i="1" dirty="0"/>
              <a:t>The principle of verification</a:t>
            </a:r>
            <a:r>
              <a:rPr lang="en-US" sz="3200" dirty="0"/>
              <a:t>: All meaningful statements must be possible to </a:t>
            </a:r>
            <a:r>
              <a:rPr lang="en-US" sz="3200" i="1" dirty="0"/>
              <a:t>verify</a:t>
            </a:r>
            <a:r>
              <a:rPr lang="en-US" sz="3200" dirty="0"/>
              <a:t>, in principle (i.e. be such that one can </a:t>
            </a:r>
            <a:r>
              <a:rPr lang="en-US" sz="3200" i="1" dirty="0"/>
              <a:t>determine whether they are true or not through observation).</a:t>
            </a:r>
          </a:p>
        </p:txBody>
      </p:sp>
    </p:spTree>
    <p:extLst>
      <p:ext uri="{BB962C8B-B14F-4D97-AF65-F5344CB8AC3E}">
        <p14:creationId xmlns:p14="http://schemas.microsoft.com/office/powerpoint/2010/main" val="50417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Karl Popper (1902-1994)</a:t>
            </a:r>
          </a:p>
        </p:txBody>
      </p:sp>
      <p:sp>
        <p:nvSpPr>
          <p:cNvPr id="4" name="Plassholder for innhold 3"/>
          <p:cNvSpPr>
            <a:spLocks noGrp="1"/>
          </p:cNvSpPr>
          <p:nvPr>
            <p:ph sz="half" idx="1"/>
          </p:nvPr>
        </p:nvSpPr>
        <p:spPr>
          <a:xfrm>
            <a:off x="584060" y="1534223"/>
            <a:ext cx="3886200" cy="4351338"/>
          </a:xfrm>
        </p:spPr>
        <p:txBody>
          <a:bodyPr>
            <a:normAutofit fontScale="92500" lnSpcReduction="20000"/>
          </a:bodyPr>
          <a:lstStyle/>
          <a:p>
            <a:pPr marL="0" indent="0">
              <a:buNone/>
            </a:pPr>
            <a:r>
              <a:rPr lang="en-US" dirty="0"/>
              <a:t>Best known works: </a:t>
            </a:r>
            <a:r>
              <a:rPr lang="en-US" i="1" dirty="0"/>
              <a:t>The Logic of Scientific Discovery </a:t>
            </a:r>
            <a:r>
              <a:rPr lang="en-US" dirty="0"/>
              <a:t>(1936), </a:t>
            </a:r>
            <a:r>
              <a:rPr lang="en-US" i="1" dirty="0"/>
              <a:t>T</a:t>
            </a:r>
            <a:r>
              <a:rPr lang="nb-NO" i="1" dirty="0" err="1"/>
              <a:t>he</a:t>
            </a:r>
            <a:r>
              <a:rPr lang="nb-NO" i="1" dirty="0"/>
              <a:t> Open </a:t>
            </a:r>
            <a:r>
              <a:rPr lang="nb-NO" i="1" dirty="0" err="1"/>
              <a:t>Society</a:t>
            </a:r>
            <a:r>
              <a:rPr lang="nb-NO" i="1" dirty="0"/>
              <a:t> and </a:t>
            </a:r>
            <a:r>
              <a:rPr lang="nb-NO" i="1" dirty="0" err="1"/>
              <a:t>Its</a:t>
            </a:r>
            <a:r>
              <a:rPr lang="nb-NO" i="1" dirty="0"/>
              <a:t> </a:t>
            </a:r>
            <a:r>
              <a:rPr lang="nb-NO" i="1" dirty="0" err="1"/>
              <a:t>Enemies</a:t>
            </a:r>
            <a:r>
              <a:rPr lang="nb-NO" i="1" dirty="0"/>
              <a:t> </a:t>
            </a:r>
            <a:r>
              <a:rPr lang="nb-NO" dirty="0"/>
              <a:t>(1945)</a:t>
            </a:r>
            <a:r>
              <a:rPr lang="nb-NO" i="1" dirty="0"/>
              <a:t>.</a:t>
            </a:r>
            <a:endParaRPr lang="en-US" i="1" dirty="0"/>
          </a:p>
          <a:p>
            <a:pPr marL="0" indent="0">
              <a:buNone/>
            </a:pPr>
            <a:endParaRPr lang="en-US" dirty="0"/>
          </a:p>
          <a:p>
            <a:pPr marL="0" indent="0">
              <a:buNone/>
            </a:pPr>
            <a:r>
              <a:rPr lang="en-US" dirty="0"/>
              <a:t>In 1992 awarded Kyoto Prize in Arts and Philosophy for “symbolizing the open spirit of the 20</a:t>
            </a:r>
            <a:r>
              <a:rPr lang="en-US" baseline="30000" dirty="0"/>
              <a:t>th</a:t>
            </a:r>
            <a:r>
              <a:rPr lang="en-US" dirty="0"/>
              <a:t> century” and for “enormous influence on the formation of the modern intellectual climate”. </a:t>
            </a:r>
            <a:endParaRPr lang="nb-NO" dirty="0"/>
          </a:p>
          <a:p>
            <a:endParaRPr lang="nb-NO" dirty="0"/>
          </a:p>
        </p:txBody>
      </p:sp>
      <p:pic>
        <p:nvPicPr>
          <p:cNvPr id="6" name="Picture 3"/>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175250" y="2210594"/>
            <a:ext cx="2794000" cy="3581400"/>
          </a:xfrm>
          <a:prstGeom prst="rect">
            <a:avLst/>
          </a:prstGeom>
          <a:noFill/>
          <a:ln>
            <a:noFill/>
          </a:ln>
        </p:spPr>
      </p:pic>
    </p:spTree>
    <p:extLst>
      <p:ext uri="{BB962C8B-B14F-4D97-AF65-F5344CB8AC3E}">
        <p14:creationId xmlns:p14="http://schemas.microsoft.com/office/powerpoint/2010/main" val="272265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99124" y="685800"/>
            <a:ext cx="3753046"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7DB0F5-4571-B34B-B56C-0C0EF8D45D8B}"/>
              </a:ext>
            </a:extLst>
          </p:cNvPr>
          <p:cNvSpPr>
            <a:spLocks noGrp="1"/>
          </p:cNvSpPr>
          <p:nvPr>
            <p:ph type="title"/>
          </p:nvPr>
        </p:nvSpPr>
        <p:spPr>
          <a:xfrm>
            <a:off x="3064835" y="1084521"/>
            <a:ext cx="3014330" cy="503119"/>
          </a:xfrm>
        </p:spPr>
        <p:txBody>
          <a:bodyPr vert="horz" lIns="91440" tIns="45720" rIns="91440" bIns="45720" rtlCol="0" anchor="b">
            <a:normAutofit fontScale="90000"/>
          </a:bodyPr>
          <a:lstStyle/>
          <a:p>
            <a:pPr algn="ctr"/>
            <a:r>
              <a:rPr lang="en-US" sz="2400" kern="1200" dirty="0">
                <a:solidFill>
                  <a:schemeClr val="bg1">
                    <a:alpha val="60000"/>
                  </a:schemeClr>
                </a:solidFill>
                <a:latin typeface="+mj-lt"/>
                <a:ea typeface="+mj-ea"/>
                <a:cs typeface="+mj-cs"/>
              </a:rPr>
              <a:t>The Bucket versus </a:t>
            </a:r>
            <a:br>
              <a:rPr lang="en-US" sz="2400" kern="1200" dirty="0">
                <a:solidFill>
                  <a:schemeClr val="bg1">
                    <a:alpha val="60000"/>
                  </a:schemeClr>
                </a:solidFill>
                <a:latin typeface="+mj-lt"/>
                <a:ea typeface="+mj-ea"/>
                <a:cs typeface="+mj-cs"/>
              </a:rPr>
            </a:br>
            <a:r>
              <a:rPr lang="en-US" sz="2400" kern="1200" dirty="0">
                <a:solidFill>
                  <a:schemeClr val="bg1">
                    <a:alpha val="60000"/>
                  </a:schemeClr>
                </a:solidFill>
                <a:latin typeface="+mj-lt"/>
                <a:ea typeface="+mj-ea"/>
                <a:cs typeface="+mj-cs"/>
              </a:rPr>
              <a:t>The Searchlight</a:t>
            </a:r>
          </a:p>
        </p:txBody>
      </p:sp>
      <p:pic>
        <p:nvPicPr>
          <p:cNvPr id="6" name="Content Placeholder 5">
            <a:extLst>
              <a:ext uri="{FF2B5EF4-FFF2-40B4-BE49-F238E27FC236}">
                <a16:creationId xmlns:a16="http://schemas.microsoft.com/office/drawing/2014/main" id="{60EC70CD-DB69-D54B-9511-8F31FA21FB71}"/>
              </a:ext>
            </a:extLst>
          </p:cNvPr>
          <p:cNvPicPr>
            <a:picLocks noGrp="1" noChangeAspect="1"/>
          </p:cNvPicPr>
          <p:nvPr>
            <p:ph sz="half" idx="2"/>
          </p:nvPr>
        </p:nvPicPr>
        <p:blipFill rotWithShape="1">
          <a:blip r:embed="rId3"/>
          <a:srcRect l="21360" r="21518" b="2"/>
          <a:stretch/>
        </p:blipFill>
        <p:spPr>
          <a:xfrm>
            <a:off x="510362" y="685795"/>
            <a:ext cx="2198474" cy="5486400"/>
          </a:xfrm>
          <a:prstGeom prst="rect">
            <a:avLst/>
          </a:prstGeom>
        </p:spPr>
      </p:pic>
      <p:sp>
        <p:nvSpPr>
          <p:cNvPr id="7" name="Rectangle 6">
            <a:extLst>
              <a:ext uri="{FF2B5EF4-FFF2-40B4-BE49-F238E27FC236}">
                <a16:creationId xmlns:a16="http://schemas.microsoft.com/office/drawing/2014/main" id="{722A8B75-FCD5-4B41-A8AC-7F7613697DC3}"/>
              </a:ext>
            </a:extLst>
          </p:cNvPr>
          <p:cNvSpPr/>
          <p:nvPr/>
        </p:nvSpPr>
        <p:spPr>
          <a:xfrm>
            <a:off x="3080784" y="1657978"/>
            <a:ext cx="2982432" cy="4158031"/>
          </a:xfrm>
          <a:prstGeom prst="rect">
            <a:avLst/>
          </a:prstGeom>
        </p:spPr>
        <p:txBody>
          <a:bodyPr vert="horz" lIns="91440" tIns="45720" rIns="91440" bIns="45720" rtlCol="0" anchor="t">
            <a:normAutofit fontScale="92500" lnSpcReduction="10000"/>
          </a:bodyPr>
          <a:lstStyle/>
          <a:p>
            <a:pPr algn="ctr" defTabSz="914400">
              <a:lnSpc>
                <a:spcPct val="90000"/>
              </a:lnSpc>
              <a:spcAft>
                <a:spcPts val="600"/>
              </a:spcAft>
            </a:pPr>
            <a:r>
              <a:rPr lang="en-US" b="1" dirty="0">
                <a:solidFill>
                  <a:schemeClr val="bg1"/>
                </a:solidFill>
              </a:rPr>
              <a:t>The Bucket Theory</a:t>
            </a:r>
          </a:p>
          <a:p>
            <a:pPr indent="-228600" algn="ctr" defTabSz="914400">
              <a:lnSpc>
                <a:spcPct val="90000"/>
              </a:lnSpc>
              <a:spcAft>
                <a:spcPts val="600"/>
              </a:spcAft>
              <a:buFont typeface="Arial" panose="020B0604020202020204" pitchFamily="34" charset="0"/>
              <a:buChar char="•"/>
            </a:pPr>
            <a:r>
              <a:rPr lang="en-US" sz="1600" dirty="0">
                <a:solidFill>
                  <a:schemeClr val="bg1"/>
                </a:solidFill>
              </a:rPr>
              <a:t>Sense experiences prior to any knowledge</a:t>
            </a:r>
          </a:p>
          <a:p>
            <a:pPr indent="-228600" algn="ctr" defTabSz="914400">
              <a:lnSpc>
                <a:spcPct val="90000"/>
              </a:lnSpc>
              <a:buFont typeface="Arial" panose="020B0604020202020204" pitchFamily="34" charset="0"/>
              <a:buChar char="•"/>
            </a:pPr>
            <a:r>
              <a:rPr lang="en-US" sz="1600" dirty="0">
                <a:solidFill>
                  <a:schemeClr val="bg1"/>
                </a:solidFill>
              </a:rPr>
              <a:t>Knowledge consists in the sum of your experiences, the more experiences you accumulate, the more knowledge you have</a:t>
            </a:r>
          </a:p>
          <a:p>
            <a:pPr indent="-228600" algn="ctr" defTabSz="914400">
              <a:lnSpc>
                <a:spcPct val="90000"/>
              </a:lnSpc>
              <a:buFont typeface="Arial" panose="020B0604020202020204" pitchFamily="34" charset="0"/>
              <a:buChar char="•"/>
            </a:pPr>
            <a:endParaRPr lang="en-US" sz="1600" b="1" dirty="0">
              <a:solidFill>
                <a:schemeClr val="bg1"/>
              </a:solidFill>
            </a:endParaRPr>
          </a:p>
          <a:p>
            <a:pPr indent="-228600" algn="ctr" defTabSz="914400">
              <a:lnSpc>
                <a:spcPct val="90000"/>
              </a:lnSpc>
              <a:buFont typeface="Arial" panose="020B0604020202020204" pitchFamily="34" charset="0"/>
              <a:buChar char="•"/>
            </a:pPr>
            <a:endParaRPr lang="en-US" sz="1600" b="1" dirty="0">
              <a:solidFill>
                <a:schemeClr val="bg1"/>
              </a:solidFill>
            </a:endParaRPr>
          </a:p>
          <a:p>
            <a:pPr algn="ctr" defTabSz="914400">
              <a:lnSpc>
                <a:spcPct val="90000"/>
              </a:lnSpc>
            </a:pPr>
            <a:r>
              <a:rPr lang="en-US" b="1" dirty="0">
                <a:solidFill>
                  <a:schemeClr val="bg1"/>
                </a:solidFill>
              </a:rPr>
              <a:t>The Searchlight Theory</a:t>
            </a:r>
          </a:p>
          <a:p>
            <a:pPr indent="-228600" algn="ctr" defTabSz="914400">
              <a:lnSpc>
                <a:spcPct val="90000"/>
              </a:lnSpc>
              <a:buFont typeface="Arial" panose="020B0604020202020204" pitchFamily="34" charset="0"/>
              <a:buChar char="•"/>
            </a:pPr>
            <a:endParaRPr lang="en-US" sz="1600" b="1" dirty="0">
              <a:solidFill>
                <a:schemeClr val="bg1"/>
              </a:solidFill>
            </a:endParaRPr>
          </a:p>
          <a:p>
            <a:pPr indent="-228600" algn="ctr" defTabSz="914400">
              <a:lnSpc>
                <a:spcPct val="90000"/>
              </a:lnSpc>
              <a:buFont typeface="Arial" panose="020B0604020202020204" pitchFamily="34" charset="0"/>
              <a:buChar char="•"/>
            </a:pPr>
            <a:r>
              <a:rPr lang="en-US" sz="1600" dirty="0">
                <a:solidFill>
                  <a:schemeClr val="bg1"/>
                </a:solidFill>
              </a:rPr>
              <a:t>Observations secondary to hypotheses</a:t>
            </a:r>
          </a:p>
          <a:p>
            <a:pPr indent="-228600" algn="ctr" defTabSz="914400">
              <a:lnSpc>
                <a:spcPct val="90000"/>
              </a:lnSpc>
              <a:buFont typeface="Arial" panose="020B0604020202020204" pitchFamily="34" charset="0"/>
              <a:buChar char="•"/>
            </a:pPr>
            <a:r>
              <a:rPr lang="en-US" sz="1600" dirty="0">
                <a:solidFill>
                  <a:schemeClr val="bg1"/>
                </a:solidFill>
              </a:rPr>
              <a:t>‘An observation is a perception, but one which is planned and prepared’ (Popper 1972: 342)</a:t>
            </a:r>
          </a:p>
          <a:p>
            <a:pPr indent="-228600" algn="ctr" defTabSz="914400">
              <a:lnSpc>
                <a:spcPct val="90000"/>
              </a:lnSpc>
              <a:buFont typeface="Arial" panose="020B0604020202020204" pitchFamily="34" charset="0"/>
              <a:buChar char="•"/>
            </a:pPr>
            <a:r>
              <a:rPr lang="en-US" sz="1600" dirty="0">
                <a:solidFill>
                  <a:schemeClr val="bg1"/>
                </a:solidFill>
              </a:rPr>
              <a:t>Observations serve as tests of the hypothesis</a:t>
            </a:r>
          </a:p>
          <a:p>
            <a:pPr indent="-228600" algn="ctr" defTabSz="914400">
              <a:lnSpc>
                <a:spcPct val="90000"/>
              </a:lnSpc>
              <a:buFont typeface="Arial" panose="020B0604020202020204" pitchFamily="34" charset="0"/>
              <a:buChar char="•"/>
            </a:pPr>
            <a:r>
              <a:rPr lang="en-US" sz="1600" dirty="0">
                <a:solidFill>
                  <a:schemeClr val="bg1"/>
                </a:solidFill>
              </a:rPr>
              <a:t>Knowledge as ‘horizon of expectations’</a:t>
            </a:r>
          </a:p>
          <a:p>
            <a:pPr indent="-228600" algn="ctr" defTabSz="914400">
              <a:lnSpc>
                <a:spcPct val="90000"/>
              </a:lnSpc>
              <a:spcAft>
                <a:spcPts val="600"/>
              </a:spcAft>
              <a:buFont typeface="Arial" panose="020B0604020202020204" pitchFamily="34" charset="0"/>
              <a:buChar char="•"/>
            </a:pPr>
            <a:endParaRPr lang="en-US" sz="1200" dirty="0">
              <a:solidFill>
                <a:schemeClr val="bg1"/>
              </a:solidFill>
            </a:endParaRPr>
          </a:p>
        </p:txBody>
      </p:sp>
      <p:pic>
        <p:nvPicPr>
          <p:cNvPr id="5" name="Content Placeholder 4">
            <a:extLst>
              <a:ext uri="{FF2B5EF4-FFF2-40B4-BE49-F238E27FC236}">
                <a16:creationId xmlns:a16="http://schemas.microsoft.com/office/drawing/2014/main" id="{B335DDAD-ADFE-8F4B-B97D-93621486122D}"/>
              </a:ext>
            </a:extLst>
          </p:cNvPr>
          <p:cNvPicPr>
            <a:picLocks noGrp="1" noChangeAspect="1"/>
          </p:cNvPicPr>
          <p:nvPr>
            <p:ph sz="half" idx="1"/>
          </p:nvPr>
        </p:nvPicPr>
        <p:blipFill rotWithShape="1">
          <a:blip r:embed="rId4"/>
          <a:srcRect l="45275" r="28295" b="-1"/>
          <a:stretch/>
        </p:blipFill>
        <p:spPr>
          <a:xfrm>
            <a:off x="6454587" y="685805"/>
            <a:ext cx="2179050" cy="5486399"/>
          </a:xfrm>
          <a:prstGeom prst="rect">
            <a:avLst/>
          </a:prstGeom>
        </p:spPr>
      </p:pic>
    </p:spTree>
    <p:extLst>
      <p:ext uri="{BB962C8B-B14F-4D97-AF65-F5344CB8AC3E}">
        <p14:creationId xmlns:p14="http://schemas.microsoft.com/office/powerpoint/2010/main" val="227831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6E53E8-7884-3844-8EE2-F52EBC1D709D}"/>
              </a:ext>
            </a:extLst>
          </p:cNvPr>
          <p:cNvSpPr>
            <a:spLocks noGrp="1"/>
          </p:cNvSpPr>
          <p:nvPr>
            <p:ph type="title"/>
          </p:nvPr>
        </p:nvSpPr>
        <p:spPr>
          <a:xfrm>
            <a:off x="515125" y="1153572"/>
            <a:ext cx="2400300" cy="4461163"/>
          </a:xfrm>
        </p:spPr>
        <p:txBody>
          <a:bodyPr>
            <a:normAutofit/>
          </a:bodyPr>
          <a:lstStyle/>
          <a:p>
            <a:r>
              <a:rPr lang="nb-NO" dirty="0">
                <a:solidFill>
                  <a:srgbClr val="FFFFFF"/>
                </a:solidFill>
              </a:rPr>
              <a:t>Popper </a:t>
            </a:r>
            <a:r>
              <a:rPr lang="nb-NO" dirty="0" err="1">
                <a:solidFill>
                  <a:srgbClr val="FFFFFF"/>
                </a:solidFill>
              </a:rPr>
              <a:t>on</a:t>
            </a:r>
            <a:r>
              <a:rPr lang="nb-NO" dirty="0">
                <a:solidFill>
                  <a:srgbClr val="FFFFFF"/>
                </a:solidFill>
              </a:rPr>
              <a:t> </a:t>
            </a:r>
            <a:r>
              <a:rPr lang="nb-NO" dirty="0" err="1">
                <a:solidFill>
                  <a:srgbClr val="FFFFFF"/>
                </a:solidFill>
              </a:rPr>
              <a:t>scientific</a:t>
            </a:r>
            <a:r>
              <a:rPr lang="nb-NO" dirty="0">
                <a:solidFill>
                  <a:srgbClr val="FFFFFF"/>
                </a:solidFill>
              </a:rPr>
              <a:t> </a:t>
            </a:r>
            <a:r>
              <a:rPr lang="nb-NO" dirty="0" err="1">
                <a:solidFill>
                  <a:srgbClr val="FFFFFF"/>
                </a:solidFill>
              </a:rPr>
              <a:t>method</a:t>
            </a:r>
            <a:endParaRPr lang="nb-NO"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006782-CFA8-374A-B41B-E1E203093BB3}"/>
              </a:ext>
            </a:extLst>
          </p:cNvPr>
          <p:cNvSpPr>
            <a:spLocks noGrp="1"/>
          </p:cNvSpPr>
          <p:nvPr>
            <p:ph idx="1"/>
          </p:nvPr>
        </p:nvSpPr>
        <p:spPr>
          <a:xfrm>
            <a:off x="3335481" y="591344"/>
            <a:ext cx="5179868" cy="5585619"/>
          </a:xfrm>
        </p:spPr>
        <p:txBody>
          <a:bodyPr anchor="ctr">
            <a:normAutofit/>
          </a:bodyPr>
          <a:lstStyle/>
          <a:p>
            <a:r>
              <a:rPr lang="en-US" sz="2000" dirty="0"/>
              <a:t>Rejects induction as rational inference (cf. Hume) and as method used in actual science (or everyday experience), cf. ‘bucket theory’.</a:t>
            </a:r>
          </a:p>
          <a:p>
            <a:r>
              <a:rPr lang="en-US" sz="2000" dirty="0"/>
              <a:t>’Searchlight theory’: organisms always already understand their environment in relation to a </a:t>
            </a:r>
            <a:r>
              <a:rPr lang="en-US" sz="2000" i="1" dirty="0"/>
              <a:t>horizon of expectations</a:t>
            </a:r>
            <a:r>
              <a:rPr lang="en-US" sz="2000" dirty="0"/>
              <a:t>. Theory precedes observation.</a:t>
            </a:r>
          </a:p>
          <a:p>
            <a:r>
              <a:rPr lang="en-US" sz="2000" dirty="0"/>
              <a:t>‘Science’ </a:t>
            </a:r>
            <a:r>
              <a:rPr lang="en-US" sz="2000" i="1" dirty="0"/>
              <a:t>per se </a:t>
            </a:r>
            <a:r>
              <a:rPr lang="en-US" sz="2000" dirty="0"/>
              <a:t>started with </a:t>
            </a:r>
            <a:r>
              <a:rPr lang="en-US" sz="2000" i="1" dirty="0"/>
              <a:t>conscious</a:t>
            </a:r>
            <a:r>
              <a:rPr lang="en-US" sz="2000" dirty="0"/>
              <a:t> </a:t>
            </a:r>
            <a:r>
              <a:rPr lang="en-US" sz="2000" i="1" dirty="0"/>
              <a:t>critical appraisal</a:t>
            </a:r>
            <a:r>
              <a:rPr lang="en-US" sz="2000" dirty="0"/>
              <a:t> of inherited mythical and then more naturalistic explanations in the Ionian school of philosophy. </a:t>
            </a:r>
          </a:p>
          <a:p>
            <a:pPr lvl="1"/>
            <a:r>
              <a:rPr lang="en-US" sz="1800" dirty="0"/>
              <a:t>Theories critically assessed by being tested against (</a:t>
            </a:r>
            <a:r>
              <a:rPr lang="en-US" sz="1800" i="1" dirty="0"/>
              <a:t>theory-laden</a:t>
            </a:r>
            <a:r>
              <a:rPr lang="en-US" sz="1800" dirty="0"/>
              <a:t>) observational data. </a:t>
            </a:r>
          </a:p>
          <a:p>
            <a:pPr lvl="1"/>
            <a:r>
              <a:rPr lang="en-US" sz="1800" dirty="0"/>
              <a:t>Scientific testing, explanation, prediction and application all have same </a:t>
            </a:r>
            <a:r>
              <a:rPr lang="en-US" sz="1800" i="1" dirty="0"/>
              <a:t>hypothetico-deductive</a:t>
            </a:r>
            <a:r>
              <a:rPr lang="en-US" sz="1800" dirty="0"/>
              <a:t> structure and involve </a:t>
            </a:r>
            <a:r>
              <a:rPr lang="en-US" sz="1800" i="1" dirty="0"/>
              <a:t>laws</a:t>
            </a:r>
            <a:r>
              <a:rPr lang="en-US" sz="1800" dirty="0"/>
              <a:t>.</a:t>
            </a:r>
          </a:p>
          <a:p>
            <a:endParaRPr lang="en-US" sz="2000" dirty="0"/>
          </a:p>
        </p:txBody>
      </p:sp>
    </p:spTree>
    <p:extLst>
      <p:ext uri="{BB962C8B-B14F-4D97-AF65-F5344CB8AC3E}">
        <p14:creationId xmlns:p14="http://schemas.microsoft.com/office/powerpoint/2010/main" val="300013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53E8-7884-3844-8EE2-F52EBC1D709D}"/>
              </a:ext>
            </a:extLst>
          </p:cNvPr>
          <p:cNvSpPr>
            <a:spLocks noGrp="1"/>
          </p:cNvSpPr>
          <p:nvPr>
            <p:ph type="title"/>
          </p:nvPr>
        </p:nvSpPr>
        <p:spPr/>
        <p:txBody>
          <a:bodyPr/>
          <a:lstStyle/>
          <a:p>
            <a:r>
              <a:rPr lang="nb-NO" dirty="0"/>
              <a:t>Popper </a:t>
            </a:r>
            <a:r>
              <a:rPr lang="nb-NO" dirty="0" err="1"/>
              <a:t>on</a:t>
            </a:r>
            <a:r>
              <a:rPr lang="nb-NO" dirty="0"/>
              <a:t> </a:t>
            </a:r>
            <a:r>
              <a:rPr lang="nb-NO" dirty="0" err="1"/>
              <a:t>scientific</a:t>
            </a:r>
            <a:r>
              <a:rPr lang="nb-NO" dirty="0"/>
              <a:t> </a:t>
            </a:r>
            <a:r>
              <a:rPr lang="nb-NO" dirty="0" err="1"/>
              <a:t>method</a:t>
            </a:r>
            <a:r>
              <a:rPr lang="nb-NO" dirty="0"/>
              <a:t> (</a:t>
            </a:r>
            <a:r>
              <a:rPr lang="nb-NO" dirty="0" err="1"/>
              <a:t>contd</a:t>
            </a:r>
            <a:r>
              <a:rPr lang="nb-NO" dirty="0"/>
              <a:t>.)</a:t>
            </a:r>
          </a:p>
        </p:txBody>
      </p:sp>
      <p:sp>
        <p:nvSpPr>
          <p:cNvPr id="3" name="Content Placeholder 2">
            <a:extLst>
              <a:ext uri="{FF2B5EF4-FFF2-40B4-BE49-F238E27FC236}">
                <a16:creationId xmlns:a16="http://schemas.microsoft.com/office/drawing/2014/main" id="{DE006782-CFA8-374A-B41B-E1E203093BB3}"/>
              </a:ext>
            </a:extLst>
          </p:cNvPr>
          <p:cNvSpPr>
            <a:spLocks noGrp="1"/>
          </p:cNvSpPr>
          <p:nvPr>
            <p:ph idx="1"/>
          </p:nvPr>
        </p:nvSpPr>
        <p:spPr/>
        <p:txBody>
          <a:bodyPr>
            <a:normAutofit/>
          </a:bodyPr>
          <a:lstStyle/>
          <a:p>
            <a:r>
              <a:rPr lang="en-US" dirty="0"/>
              <a:t>A confirmation does not prove a law or even make it probable. (Though we are rational to accept claims that have been subjected to (many) </a:t>
            </a:r>
            <a:r>
              <a:rPr lang="en-US" i="1" dirty="0"/>
              <a:t>severe tests</a:t>
            </a:r>
            <a:r>
              <a:rPr lang="en-US" dirty="0"/>
              <a:t> and withstood them, these are (highly) </a:t>
            </a:r>
            <a:r>
              <a:rPr lang="en-US" i="1" dirty="0"/>
              <a:t>corroborated</a:t>
            </a:r>
            <a:r>
              <a:rPr lang="en-US" dirty="0"/>
              <a:t>.)</a:t>
            </a:r>
          </a:p>
          <a:p>
            <a:r>
              <a:rPr lang="en-US" dirty="0"/>
              <a:t>Science makes progress through </a:t>
            </a:r>
            <a:r>
              <a:rPr lang="en-US" i="1" dirty="0"/>
              <a:t>falsifying</a:t>
            </a:r>
            <a:r>
              <a:rPr lang="en-US" dirty="0"/>
              <a:t> existing theories and replacing them with others that avoid the counterexample and explain more phenomena (in part by being more general, more precise, more quantitative etc.). </a:t>
            </a:r>
          </a:p>
        </p:txBody>
      </p:sp>
    </p:spTree>
    <p:extLst>
      <p:ext uri="{BB962C8B-B14F-4D97-AF65-F5344CB8AC3E}">
        <p14:creationId xmlns:p14="http://schemas.microsoft.com/office/powerpoint/2010/main" val="248058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56E8-6202-0943-BE83-98FA06EF2544}"/>
              </a:ext>
            </a:extLst>
          </p:cNvPr>
          <p:cNvSpPr>
            <a:spLocks noGrp="1"/>
          </p:cNvSpPr>
          <p:nvPr>
            <p:ph type="title"/>
          </p:nvPr>
        </p:nvSpPr>
        <p:spPr/>
        <p:txBody>
          <a:bodyPr/>
          <a:lstStyle/>
          <a:p>
            <a:r>
              <a:rPr lang="nb-NO" dirty="0" err="1"/>
              <a:t>Falsifiability</a:t>
            </a:r>
            <a:r>
              <a:rPr lang="nb-NO" dirty="0"/>
              <a:t> as </a:t>
            </a:r>
            <a:r>
              <a:rPr lang="nb-NO" dirty="0" err="1"/>
              <a:t>demarcation</a:t>
            </a:r>
            <a:r>
              <a:rPr lang="nb-NO" dirty="0"/>
              <a:t> </a:t>
            </a:r>
            <a:r>
              <a:rPr lang="nb-NO" dirty="0" err="1"/>
              <a:t>principle</a:t>
            </a:r>
            <a:endParaRPr lang="nb-NO" dirty="0"/>
          </a:p>
        </p:txBody>
      </p:sp>
      <p:sp>
        <p:nvSpPr>
          <p:cNvPr id="3" name="Content Placeholder 2">
            <a:extLst>
              <a:ext uri="{FF2B5EF4-FFF2-40B4-BE49-F238E27FC236}">
                <a16:creationId xmlns:a16="http://schemas.microsoft.com/office/drawing/2014/main" id="{E532C148-C9C3-644C-86E4-0D3EAD7D4F1E}"/>
              </a:ext>
            </a:extLst>
          </p:cNvPr>
          <p:cNvSpPr>
            <a:spLocks noGrp="1"/>
          </p:cNvSpPr>
          <p:nvPr>
            <p:ph idx="1"/>
          </p:nvPr>
        </p:nvSpPr>
        <p:spPr/>
        <p:txBody>
          <a:bodyPr>
            <a:normAutofit lnSpcReduction="10000"/>
          </a:bodyPr>
          <a:lstStyle/>
          <a:p>
            <a:r>
              <a:rPr lang="en-US" dirty="0"/>
              <a:t>Scientific claims must be </a:t>
            </a:r>
            <a:r>
              <a:rPr lang="en-US" i="1" dirty="0"/>
              <a:t>falsifiable </a:t>
            </a:r>
            <a:r>
              <a:rPr lang="en-US" dirty="0"/>
              <a:t>(rather than verifiable):</a:t>
            </a:r>
          </a:p>
          <a:p>
            <a:pPr lvl="1"/>
            <a:r>
              <a:rPr lang="en-US" dirty="0"/>
              <a:t>“</a:t>
            </a:r>
            <a:r>
              <a:rPr lang="en-US" i="1" dirty="0"/>
              <a:t>Every ’good’ scientific theory is a prohibition: it forbids certain things to happen. The more a theory forbids, the better it is…A theory which is not refutable by any conceivable event is non-scientific. Irrefutability is not a virtue of a theory (as people often think) but a vice</a:t>
            </a:r>
            <a:r>
              <a:rPr lang="en-US" dirty="0"/>
              <a:t>.”</a:t>
            </a:r>
            <a:r>
              <a:rPr lang="nb-NO" dirty="0"/>
              <a:t> (</a:t>
            </a:r>
            <a:r>
              <a:rPr lang="nb-NO" i="1" dirty="0" err="1"/>
              <a:t>Conjectures</a:t>
            </a:r>
            <a:r>
              <a:rPr lang="nb-NO" i="1" dirty="0"/>
              <a:t> and </a:t>
            </a:r>
            <a:r>
              <a:rPr lang="nb-NO" i="1" dirty="0" err="1"/>
              <a:t>Refutations</a:t>
            </a:r>
            <a:r>
              <a:rPr lang="nb-NO" i="1" dirty="0"/>
              <a:t>, </a:t>
            </a:r>
            <a:r>
              <a:rPr lang="nb-NO" dirty="0"/>
              <a:t>1962</a:t>
            </a:r>
            <a:r>
              <a:rPr lang="nb-NO" i="1" dirty="0"/>
              <a:t>, </a:t>
            </a:r>
            <a:r>
              <a:rPr lang="nb-NO" dirty="0"/>
              <a:t>p. 46; cp. B&amp;S, p. 360)</a:t>
            </a:r>
          </a:p>
          <a:p>
            <a:pPr lvl="0"/>
            <a:r>
              <a:rPr lang="nb-NO" dirty="0" err="1"/>
              <a:t>Irrefutable</a:t>
            </a:r>
            <a:r>
              <a:rPr lang="nb-NO" dirty="0"/>
              <a:t> </a:t>
            </a:r>
            <a:r>
              <a:rPr lang="nb-NO" dirty="0" err="1"/>
              <a:t>theories</a:t>
            </a:r>
            <a:r>
              <a:rPr lang="nb-NO" dirty="0"/>
              <a:t> </a:t>
            </a:r>
            <a:r>
              <a:rPr lang="nb-NO" dirty="0" err="1"/>
              <a:t>are</a:t>
            </a:r>
            <a:r>
              <a:rPr lang="nb-NO" dirty="0"/>
              <a:t> </a:t>
            </a:r>
            <a:r>
              <a:rPr lang="nb-NO" i="1" dirty="0"/>
              <a:t>pseudo-</a:t>
            </a:r>
            <a:r>
              <a:rPr lang="nb-NO" i="1" dirty="0" err="1"/>
              <a:t>scientific</a:t>
            </a:r>
            <a:r>
              <a:rPr lang="nb-NO" dirty="0"/>
              <a:t>. </a:t>
            </a:r>
            <a:r>
              <a:rPr lang="nb-NO" dirty="0" err="1"/>
              <a:t>Examples</a:t>
            </a:r>
            <a:r>
              <a:rPr lang="nb-NO" dirty="0"/>
              <a:t> for Popper: </a:t>
            </a:r>
            <a:r>
              <a:rPr lang="nb-NO" dirty="0" err="1"/>
              <a:t>psychoanalysis</a:t>
            </a:r>
            <a:r>
              <a:rPr lang="nb-NO" dirty="0"/>
              <a:t> (Freud, Adler), </a:t>
            </a:r>
            <a:r>
              <a:rPr lang="nb-NO" dirty="0" err="1"/>
              <a:t>dialetical</a:t>
            </a:r>
            <a:r>
              <a:rPr lang="nb-NO" dirty="0"/>
              <a:t> </a:t>
            </a:r>
            <a:r>
              <a:rPr lang="nb-NO" dirty="0" err="1"/>
              <a:t>materialism</a:t>
            </a:r>
            <a:r>
              <a:rPr lang="nb-NO" dirty="0"/>
              <a:t> (Marx).</a:t>
            </a:r>
          </a:p>
        </p:txBody>
      </p:sp>
    </p:spTree>
    <p:extLst>
      <p:ext uri="{BB962C8B-B14F-4D97-AF65-F5344CB8AC3E}">
        <p14:creationId xmlns:p14="http://schemas.microsoft.com/office/powerpoint/2010/main" val="165862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0320-B013-7D40-A092-0EDD8DEBC211}"/>
              </a:ext>
            </a:extLst>
          </p:cNvPr>
          <p:cNvSpPr>
            <a:spLocks noGrp="1"/>
          </p:cNvSpPr>
          <p:nvPr>
            <p:ph type="title"/>
          </p:nvPr>
        </p:nvSpPr>
        <p:spPr/>
        <p:txBody>
          <a:bodyPr/>
          <a:lstStyle/>
          <a:p>
            <a:r>
              <a:rPr lang="nb-NO" i="1" dirty="0"/>
              <a:t>Summa </a:t>
            </a:r>
            <a:r>
              <a:rPr lang="nb-NO" i="1" dirty="0" err="1"/>
              <a:t>summarum</a:t>
            </a:r>
            <a:endParaRPr lang="nb-NO" i="1" dirty="0"/>
          </a:p>
        </p:txBody>
      </p:sp>
      <p:sp>
        <p:nvSpPr>
          <p:cNvPr id="3" name="Content Placeholder 2">
            <a:extLst>
              <a:ext uri="{FF2B5EF4-FFF2-40B4-BE49-F238E27FC236}">
                <a16:creationId xmlns:a16="http://schemas.microsoft.com/office/drawing/2014/main" id="{ED38EF5C-04B1-1D47-BF7E-97E3CDEADD1C}"/>
              </a:ext>
            </a:extLst>
          </p:cNvPr>
          <p:cNvSpPr>
            <a:spLocks noGrp="1"/>
          </p:cNvSpPr>
          <p:nvPr>
            <p:ph idx="1"/>
          </p:nvPr>
        </p:nvSpPr>
        <p:spPr/>
        <p:txBody>
          <a:bodyPr/>
          <a:lstStyle/>
          <a:p>
            <a:r>
              <a:rPr lang="en-US" dirty="0"/>
              <a:t>“[</a:t>
            </a:r>
            <a:r>
              <a:rPr lang="en-US" i="1" dirty="0"/>
              <a:t>T]he aim of the scientist is not to discover absolute certainty, but to discover better and better theories [or to invent more and more powerful searchlights] capable of being put to more and more severe tests [and thereby leading us to, and illuminating for us, ever new experiences]. But this means that these theories must be falsifiable: it is through their falsification that science progresses.</a:t>
            </a:r>
            <a:r>
              <a:rPr lang="en-US" dirty="0"/>
              <a:t>” (B&amp;S, p. 361).</a:t>
            </a:r>
          </a:p>
        </p:txBody>
      </p:sp>
    </p:spTree>
    <p:extLst>
      <p:ext uri="{BB962C8B-B14F-4D97-AF65-F5344CB8AC3E}">
        <p14:creationId xmlns:p14="http://schemas.microsoft.com/office/powerpoint/2010/main" val="2776910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9C41A-0DA6-D046-9D00-8DB2FA886248}"/>
              </a:ext>
            </a:extLst>
          </p:cNvPr>
          <p:cNvSpPr>
            <a:spLocks noGrp="1"/>
          </p:cNvSpPr>
          <p:nvPr>
            <p:ph type="title"/>
          </p:nvPr>
        </p:nvSpPr>
        <p:spPr/>
        <p:txBody>
          <a:bodyPr/>
          <a:lstStyle/>
          <a:p>
            <a:r>
              <a:rPr lang="nb-NO" dirty="0"/>
              <a:t>Problems/</a:t>
            </a:r>
            <a:r>
              <a:rPr lang="nb-NO" dirty="0" err="1"/>
              <a:t>challenges</a:t>
            </a:r>
            <a:r>
              <a:rPr lang="nb-NO" dirty="0"/>
              <a:t> for Popper</a:t>
            </a:r>
          </a:p>
        </p:txBody>
      </p:sp>
      <p:sp>
        <p:nvSpPr>
          <p:cNvPr id="3" name="Content Placeholder 2">
            <a:extLst>
              <a:ext uri="{FF2B5EF4-FFF2-40B4-BE49-F238E27FC236}">
                <a16:creationId xmlns:a16="http://schemas.microsoft.com/office/drawing/2014/main" id="{B760A700-9F60-1645-97DB-3272B5D5B75A}"/>
              </a:ext>
            </a:extLst>
          </p:cNvPr>
          <p:cNvSpPr>
            <a:spLocks noGrp="1"/>
          </p:cNvSpPr>
          <p:nvPr>
            <p:ph idx="1"/>
          </p:nvPr>
        </p:nvSpPr>
        <p:spPr/>
        <p:txBody>
          <a:bodyPr>
            <a:normAutofit fontScale="85000" lnSpcReduction="10000"/>
          </a:bodyPr>
          <a:lstStyle/>
          <a:p>
            <a:r>
              <a:rPr lang="nb-NO" dirty="0"/>
              <a:t>Popper </a:t>
            </a:r>
            <a:r>
              <a:rPr lang="nb-NO" dirty="0" err="1"/>
              <a:t>thinks</a:t>
            </a:r>
            <a:r>
              <a:rPr lang="nb-NO" dirty="0"/>
              <a:t> </a:t>
            </a:r>
            <a:r>
              <a:rPr lang="nb-NO" dirty="0" err="1"/>
              <a:t>of</a:t>
            </a:r>
            <a:r>
              <a:rPr lang="nb-NO" dirty="0"/>
              <a:t> </a:t>
            </a:r>
            <a:r>
              <a:rPr lang="nb-NO" dirty="0" err="1"/>
              <a:t>himself</a:t>
            </a:r>
            <a:r>
              <a:rPr lang="nb-NO" dirty="0"/>
              <a:t> as a </a:t>
            </a:r>
            <a:r>
              <a:rPr lang="nb-NO" dirty="0" err="1"/>
              <a:t>scientific</a:t>
            </a:r>
            <a:r>
              <a:rPr lang="nb-NO" dirty="0"/>
              <a:t> realist, </a:t>
            </a:r>
            <a:r>
              <a:rPr lang="nb-NO" dirty="0" err="1"/>
              <a:t>but</a:t>
            </a:r>
            <a:r>
              <a:rPr lang="nb-NO" dirty="0"/>
              <a:t> in </a:t>
            </a:r>
            <a:r>
              <a:rPr lang="nb-NO" dirty="0" err="1"/>
              <a:t>fact</a:t>
            </a:r>
            <a:r>
              <a:rPr lang="nb-NO" dirty="0"/>
              <a:t> it </a:t>
            </a:r>
            <a:r>
              <a:rPr lang="nb-NO" dirty="0" err="1"/>
              <a:t>seems</a:t>
            </a:r>
            <a:r>
              <a:rPr lang="nb-NO" dirty="0"/>
              <a:t> </a:t>
            </a:r>
            <a:r>
              <a:rPr lang="nb-NO" dirty="0" err="1"/>
              <a:t>we</a:t>
            </a:r>
            <a:r>
              <a:rPr lang="nb-NO" dirty="0"/>
              <a:t> have </a:t>
            </a:r>
            <a:r>
              <a:rPr lang="nb-NO" dirty="0" err="1"/>
              <a:t>no</a:t>
            </a:r>
            <a:r>
              <a:rPr lang="nb-NO" dirty="0"/>
              <a:t> </a:t>
            </a:r>
            <a:r>
              <a:rPr lang="nb-NO" dirty="0" err="1"/>
              <a:t>reason</a:t>
            </a:r>
            <a:r>
              <a:rPr lang="nb-NO" dirty="0"/>
              <a:t> </a:t>
            </a:r>
            <a:r>
              <a:rPr lang="nb-NO" dirty="0" err="1"/>
              <a:t>on</a:t>
            </a:r>
            <a:r>
              <a:rPr lang="nb-NO" dirty="0"/>
              <a:t> his </a:t>
            </a:r>
            <a:r>
              <a:rPr lang="nb-NO" dirty="0" err="1"/>
              <a:t>view</a:t>
            </a:r>
            <a:r>
              <a:rPr lang="nb-NO" dirty="0"/>
              <a:t> to </a:t>
            </a:r>
            <a:r>
              <a:rPr lang="nb-NO" dirty="0" err="1"/>
              <a:t>think</a:t>
            </a:r>
            <a:r>
              <a:rPr lang="nb-NO" dirty="0"/>
              <a:t> </a:t>
            </a:r>
            <a:r>
              <a:rPr lang="nb-NO" dirty="0" err="1"/>
              <a:t>our</a:t>
            </a:r>
            <a:r>
              <a:rPr lang="nb-NO" dirty="0"/>
              <a:t> best </a:t>
            </a:r>
            <a:r>
              <a:rPr lang="nb-NO" dirty="0" err="1"/>
              <a:t>theories</a:t>
            </a:r>
            <a:r>
              <a:rPr lang="nb-NO" dirty="0"/>
              <a:t> </a:t>
            </a:r>
            <a:r>
              <a:rPr lang="nb-NO" dirty="0" err="1"/>
              <a:t>are</a:t>
            </a:r>
            <a:r>
              <a:rPr lang="nb-NO" dirty="0"/>
              <a:t> true, </a:t>
            </a:r>
            <a:r>
              <a:rPr lang="nb-NO" dirty="0" err="1"/>
              <a:t>approximately</a:t>
            </a:r>
            <a:r>
              <a:rPr lang="nb-NO" dirty="0"/>
              <a:t> true or </a:t>
            </a:r>
            <a:r>
              <a:rPr lang="nb-NO" dirty="0" err="1"/>
              <a:t>even</a:t>
            </a:r>
            <a:r>
              <a:rPr lang="nb-NO" dirty="0"/>
              <a:t> (in spite </a:t>
            </a:r>
            <a:r>
              <a:rPr lang="nb-NO" dirty="0" err="1"/>
              <a:t>of</a:t>
            </a:r>
            <a:r>
              <a:rPr lang="nb-NO" dirty="0"/>
              <a:t> </a:t>
            </a:r>
            <a:r>
              <a:rPr lang="nb-NO" dirty="0" err="1"/>
              <a:t>what</a:t>
            </a:r>
            <a:r>
              <a:rPr lang="nb-NO" dirty="0"/>
              <a:t> </a:t>
            </a:r>
            <a:r>
              <a:rPr lang="nb-NO" dirty="0" err="1"/>
              <a:t>he</a:t>
            </a:r>
            <a:r>
              <a:rPr lang="nb-NO" dirty="0"/>
              <a:t> </a:t>
            </a:r>
            <a:r>
              <a:rPr lang="nb-NO" dirty="0" err="1"/>
              <a:t>claimed</a:t>
            </a:r>
            <a:r>
              <a:rPr lang="nb-NO" dirty="0"/>
              <a:t>) truer </a:t>
            </a:r>
            <a:r>
              <a:rPr lang="nb-NO" dirty="0" err="1"/>
              <a:t>than</a:t>
            </a:r>
            <a:r>
              <a:rPr lang="nb-NO" dirty="0"/>
              <a:t> </a:t>
            </a:r>
            <a:r>
              <a:rPr lang="nb-NO" dirty="0" err="1"/>
              <a:t>what</a:t>
            </a:r>
            <a:r>
              <a:rPr lang="nb-NO" dirty="0"/>
              <a:t> has </a:t>
            </a:r>
            <a:r>
              <a:rPr lang="nb-NO" dirty="0" err="1"/>
              <a:t>gone</a:t>
            </a:r>
            <a:r>
              <a:rPr lang="nb-NO" dirty="0"/>
              <a:t> </a:t>
            </a:r>
            <a:r>
              <a:rPr lang="nb-NO" dirty="0" err="1"/>
              <a:t>before</a:t>
            </a:r>
            <a:r>
              <a:rPr lang="nb-NO" dirty="0"/>
              <a:t>. </a:t>
            </a:r>
          </a:p>
          <a:p>
            <a:r>
              <a:rPr lang="nb-NO" dirty="0" err="1"/>
              <a:t>Since</a:t>
            </a:r>
            <a:r>
              <a:rPr lang="nb-NO" dirty="0"/>
              <a:t> </a:t>
            </a:r>
            <a:r>
              <a:rPr lang="nb-NO" dirty="0" err="1"/>
              <a:t>predictions</a:t>
            </a:r>
            <a:r>
              <a:rPr lang="nb-NO" dirty="0"/>
              <a:t> </a:t>
            </a:r>
            <a:r>
              <a:rPr lang="nb-NO" dirty="0" err="1"/>
              <a:t>are</a:t>
            </a:r>
            <a:r>
              <a:rPr lang="nb-NO" dirty="0"/>
              <a:t> </a:t>
            </a:r>
            <a:r>
              <a:rPr lang="nb-NO" dirty="0" err="1"/>
              <a:t>derived</a:t>
            </a:r>
            <a:r>
              <a:rPr lang="nb-NO" dirty="0"/>
              <a:t> from </a:t>
            </a:r>
            <a:r>
              <a:rPr lang="nb-NO" dirty="0" err="1"/>
              <a:t>many</a:t>
            </a:r>
            <a:r>
              <a:rPr lang="nb-NO" dirty="0"/>
              <a:t> </a:t>
            </a:r>
            <a:r>
              <a:rPr lang="nb-NO" dirty="0" err="1"/>
              <a:t>assumptions</a:t>
            </a:r>
            <a:r>
              <a:rPr lang="nb-NO" dirty="0"/>
              <a:t>, </a:t>
            </a:r>
            <a:r>
              <a:rPr lang="nb-NO" dirty="0" err="1"/>
              <a:t>we</a:t>
            </a:r>
            <a:r>
              <a:rPr lang="nb-NO" dirty="0"/>
              <a:t> </a:t>
            </a:r>
            <a:r>
              <a:rPr lang="nb-NO" dirty="0" err="1"/>
              <a:t>cannot</a:t>
            </a:r>
            <a:r>
              <a:rPr lang="nb-NO" dirty="0"/>
              <a:t> </a:t>
            </a:r>
            <a:r>
              <a:rPr lang="nb-NO" dirty="0" err="1"/>
              <a:t>know</a:t>
            </a:r>
            <a:r>
              <a:rPr lang="nb-NO" dirty="0"/>
              <a:t> </a:t>
            </a:r>
            <a:r>
              <a:rPr lang="nb-NO" dirty="0" err="1"/>
              <a:t>what</a:t>
            </a:r>
            <a:r>
              <a:rPr lang="nb-NO" dirty="0"/>
              <a:t> is </a:t>
            </a:r>
            <a:r>
              <a:rPr lang="nb-NO" dirty="0" err="1"/>
              <a:t>mistaken</a:t>
            </a:r>
            <a:r>
              <a:rPr lang="nb-NO" dirty="0"/>
              <a:t> </a:t>
            </a:r>
            <a:r>
              <a:rPr lang="nb-NO" dirty="0" err="1"/>
              <a:t>if</a:t>
            </a:r>
            <a:r>
              <a:rPr lang="nb-NO" dirty="0"/>
              <a:t> </a:t>
            </a:r>
            <a:r>
              <a:rPr lang="nb-NO" dirty="0" err="1"/>
              <a:t>our</a:t>
            </a:r>
            <a:r>
              <a:rPr lang="nb-NO" dirty="0"/>
              <a:t> </a:t>
            </a:r>
            <a:r>
              <a:rPr lang="nb-NO" dirty="0" err="1"/>
              <a:t>prediction</a:t>
            </a:r>
            <a:r>
              <a:rPr lang="nb-NO" dirty="0"/>
              <a:t> is </a:t>
            </a:r>
            <a:r>
              <a:rPr lang="nb-NO" dirty="0" err="1"/>
              <a:t>falsified</a:t>
            </a:r>
            <a:r>
              <a:rPr lang="nb-NO" dirty="0"/>
              <a:t>. It </a:t>
            </a:r>
            <a:r>
              <a:rPr lang="nb-NO" dirty="0" err="1"/>
              <a:t>can</a:t>
            </a:r>
            <a:r>
              <a:rPr lang="nb-NO" dirty="0"/>
              <a:t> </a:t>
            </a:r>
            <a:r>
              <a:rPr lang="nb-NO" dirty="0" err="1"/>
              <a:t>seem</a:t>
            </a:r>
            <a:r>
              <a:rPr lang="nb-NO" dirty="0"/>
              <a:t>,  </a:t>
            </a:r>
            <a:r>
              <a:rPr lang="nb-NO" dirty="0" err="1"/>
              <a:t>moreover</a:t>
            </a:r>
            <a:r>
              <a:rPr lang="nb-NO" dirty="0"/>
              <a:t>, </a:t>
            </a:r>
            <a:r>
              <a:rPr lang="nb-NO" dirty="0" err="1"/>
              <a:t>that</a:t>
            </a:r>
            <a:r>
              <a:rPr lang="nb-NO" dirty="0"/>
              <a:t> </a:t>
            </a:r>
            <a:r>
              <a:rPr lang="nb-NO" dirty="0" err="1"/>
              <a:t>Popper’s</a:t>
            </a:r>
            <a:r>
              <a:rPr lang="nb-NO" dirty="0"/>
              <a:t> </a:t>
            </a:r>
            <a:r>
              <a:rPr lang="nb-NO" dirty="0" err="1"/>
              <a:t>strongly</a:t>
            </a:r>
            <a:r>
              <a:rPr lang="nb-NO" dirty="0"/>
              <a:t> anti-</a:t>
            </a:r>
            <a:r>
              <a:rPr lang="nb-NO" dirty="0" err="1"/>
              <a:t>inductivist</a:t>
            </a:r>
            <a:r>
              <a:rPr lang="nb-NO" dirty="0"/>
              <a:t> </a:t>
            </a:r>
            <a:r>
              <a:rPr lang="nb-NO" dirty="0" err="1"/>
              <a:t>philosophy</a:t>
            </a:r>
            <a:r>
              <a:rPr lang="nb-NO" dirty="0"/>
              <a:t> </a:t>
            </a:r>
            <a:r>
              <a:rPr lang="nb-NO" dirty="0" err="1"/>
              <a:t>gives</a:t>
            </a:r>
            <a:r>
              <a:rPr lang="nb-NO" dirty="0"/>
              <a:t> </a:t>
            </a:r>
            <a:r>
              <a:rPr lang="nb-NO" dirty="0" err="1"/>
              <a:t>us</a:t>
            </a:r>
            <a:r>
              <a:rPr lang="nb-NO" dirty="0"/>
              <a:t> </a:t>
            </a:r>
            <a:r>
              <a:rPr lang="nb-NO" dirty="0" err="1"/>
              <a:t>no</a:t>
            </a:r>
            <a:r>
              <a:rPr lang="nb-NO" dirty="0"/>
              <a:t> </a:t>
            </a:r>
            <a:r>
              <a:rPr lang="nb-NO" dirty="0" err="1"/>
              <a:t>way</a:t>
            </a:r>
            <a:r>
              <a:rPr lang="nb-NO" dirty="0"/>
              <a:t> to make </a:t>
            </a:r>
            <a:r>
              <a:rPr lang="nb-NO" dirty="0" err="1"/>
              <a:t>even</a:t>
            </a:r>
            <a:r>
              <a:rPr lang="nb-NO" dirty="0"/>
              <a:t> a </a:t>
            </a:r>
            <a:r>
              <a:rPr lang="nb-NO" dirty="0" err="1"/>
              <a:t>rational</a:t>
            </a:r>
            <a:r>
              <a:rPr lang="nb-NO" dirty="0"/>
              <a:t> </a:t>
            </a:r>
            <a:r>
              <a:rPr lang="nb-NO" dirty="0" err="1"/>
              <a:t>choice</a:t>
            </a:r>
            <a:r>
              <a:rPr lang="nb-NO" dirty="0"/>
              <a:t> </a:t>
            </a:r>
            <a:r>
              <a:rPr lang="nb-NO" dirty="0" err="1"/>
              <a:t>here</a:t>
            </a:r>
            <a:r>
              <a:rPr lang="nb-NO" dirty="0"/>
              <a:t>.</a:t>
            </a:r>
          </a:p>
          <a:p>
            <a:r>
              <a:rPr lang="nb-NO" dirty="0"/>
              <a:t>His </a:t>
            </a:r>
            <a:r>
              <a:rPr lang="nb-NO" dirty="0" err="1"/>
              <a:t>recommendation</a:t>
            </a:r>
            <a:r>
              <a:rPr lang="nb-NO" dirty="0"/>
              <a:t> </a:t>
            </a:r>
            <a:r>
              <a:rPr lang="nb-NO" dirty="0" err="1"/>
              <a:t>of</a:t>
            </a:r>
            <a:r>
              <a:rPr lang="nb-NO" dirty="0"/>
              <a:t> a </a:t>
            </a:r>
            <a:r>
              <a:rPr lang="nb-NO" dirty="0" err="1"/>
              <a:t>critical</a:t>
            </a:r>
            <a:r>
              <a:rPr lang="nb-NO" dirty="0"/>
              <a:t> </a:t>
            </a:r>
            <a:r>
              <a:rPr lang="nb-NO" dirty="0" err="1"/>
              <a:t>attitude</a:t>
            </a:r>
            <a:r>
              <a:rPr lang="nb-NO" dirty="0"/>
              <a:t> is not </a:t>
            </a:r>
            <a:r>
              <a:rPr lang="nb-NO" dirty="0" err="1"/>
              <a:t>adhered</a:t>
            </a:r>
            <a:r>
              <a:rPr lang="nb-NO" dirty="0"/>
              <a:t> to in </a:t>
            </a:r>
            <a:r>
              <a:rPr lang="nb-NO" dirty="0" err="1"/>
              <a:t>many</a:t>
            </a:r>
            <a:r>
              <a:rPr lang="nb-NO" dirty="0"/>
              <a:t> episodes </a:t>
            </a:r>
            <a:r>
              <a:rPr lang="nb-NO" dirty="0" err="1"/>
              <a:t>of</a:t>
            </a:r>
            <a:r>
              <a:rPr lang="nb-NO" dirty="0"/>
              <a:t> science, from Galileo to Darwin.</a:t>
            </a:r>
          </a:p>
          <a:p>
            <a:r>
              <a:rPr lang="nb-NO" dirty="0"/>
              <a:t>Is his </a:t>
            </a:r>
            <a:r>
              <a:rPr lang="nb-NO" dirty="0" err="1"/>
              <a:t>picture</a:t>
            </a:r>
            <a:r>
              <a:rPr lang="nb-NO" dirty="0"/>
              <a:t> </a:t>
            </a:r>
            <a:r>
              <a:rPr lang="nb-NO" dirty="0" err="1"/>
              <a:t>of</a:t>
            </a:r>
            <a:r>
              <a:rPr lang="nb-NO" dirty="0"/>
              <a:t> science </a:t>
            </a:r>
            <a:r>
              <a:rPr lang="nb-NO" dirty="0" err="1"/>
              <a:t>outdated</a:t>
            </a:r>
            <a:r>
              <a:rPr lang="nb-NO" dirty="0"/>
              <a:t> in </a:t>
            </a:r>
            <a:r>
              <a:rPr lang="nb-NO" dirty="0" err="1"/>
              <a:t>light</a:t>
            </a:r>
            <a:r>
              <a:rPr lang="nb-NO" dirty="0"/>
              <a:t> </a:t>
            </a:r>
            <a:r>
              <a:rPr lang="nb-NO" dirty="0" err="1"/>
              <a:t>of</a:t>
            </a:r>
            <a:r>
              <a:rPr lang="nb-NO" dirty="0"/>
              <a:t> more </a:t>
            </a:r>
            <a:r>
              <a:rPr lang="nb-NO" dirty="0" err="1"/>
              <a:t>recent</a:t>
            </a:r>
            <a:r>
              <a:rPr lang="nb-NO" dirty="0"/>
              <a:t> </a:t>
            </a:r>
            <a:r>
              <a:rPr lang="nb-NO" dirty="0" err="1"/>
              <a:t>developments</a:t>
            </a:r>
            <a:r>
              <a:rPr lang="nb-NO" dirty="0"/>
              <a:t>?</a:t>
            </a:r>
          </a:p>
          <a:p>
            <a:endParaRPr lang="nb-NO" dirty="0"/>
          </a:p>
          <a:p>
            <a:endParaRPr lang="nb-NO" dirty="0"/>
          </a:p>
          <a:p>
            <a:endParaRPr lang="nb-NO" dirty="0"/>
          </a:p>
        </p:txBody>
      </p:sp>
    </p:spTree>
    <p:extLst>
      <p:ext uri="{BB962C8B-B14F-4D97-AF65-F5344CB8AC3E}">
        <p14:creationId xmlns:p14="http://schemas.microsoft.com/office/powerpoint/2010/main" val="282292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049C-BF27-284C-8C83-A9D9F9EA820F}"/>
              </a:ext>
            </a:extLst>
          </p:cNvPr>
          <p:cNvSpPr>
            <a:spLocks noGrp="1"/>
          </p:cNvSpPr>
          <p:nvPr>
            <p:ph type="title"/>
          </p:nvPr>
        </p:nvSpPr>
        <p:spPr/>
        <p:txBody>
          <a:bodyPr/>
          <a:lstStyle/>
          <a:p>
            <a:r>
              <a:rPr lang="nb-NO" dirty="0" err="1"/>
              <a:t>Example</a:t>
            </a:r>
            <a:r>
              <a:rPr lang="nb-NO" dirty="0"/>
              <a:t> from </a:t>
            </a:r>
            <a:r>
              <a:rPr lang="nb-NO" dirty="0" err="1"/>
              <a:t>Lakatos</a:t>
            </a:r>
            <a:r>
              <a:rPr lang="nb-NO" dirty="0"/>
              <a:t> (cf. Knowles </a:t>
            </a:r>
            <a:r>
              <a:rPr lang="nb-NO" dirty="0" err="1"/>
              <a:t>ch</a:t>
            </a:r>
            <a:r>
              <a:rPr lang="nb-NO" dirty="0"/>
              <a:t>. 4, p. 78)</a:t>
            </a:r>
          </a:p>
        </p:txBody>
      </p:sp>
      <p:sp>
        <p:nvSpPr>
          <p:cNvPr id="3" name="Content Placeholder 2">
            <a:extLst>
              <a:ext uri="{FF2B5EF4-FFF2-40B4-BE49-F238E27FC236}">
                <a16:creationId xmlns:a16="http://schemas.microsoft.com/office/drawing/2014/main" id="{D9C1231D-BC7A-F24D-B96B-D39DEA294D1A}"/>
              </a:ext>
            </a:extLst>
          </p:cNvPr>
          <p:cNvSpPr>
            <a:spLocks noGrp="1"/>
          </p:cNvSpPr>
          <p:nvPr>
            <p:ph idx="1"/>
          </p:nvPr>
        </p:nvSpPr>
        <p:spPr/>
        <p:txBody>
          <a:bodyPr>
            <a:normAutofit fontScale="77500" lnSpcReduction="20000"/>
          </a:bodyPr>
          <a:lstStyle/>
          <a:p>
            <a:r>
              <a:rPr lang="nb-NO" i="1" dirty="0"/>
              <a:t>«A </a:t>
            </a:r>
            <a:r>
              <a:rPr lang="nb-NO" i="1" dirty="0" err="1"/>
              <a:t>physicist</a:t>
            </a:r>
            <a:r>
              <a:rPr lang="nb-NO" i="1" dirty="0"/>
              <a:t>...</a:t>
            </a:r>
            <a:r>
              <a:rPr lang="nb-NO" i="1" dirty="0" err="1"/>
              <a:t>takes</a:t>
            </a:r>
            <a:r>
              <a:rPr lang="nb-NO" i="1" dirty="0"/>
              <a:t> </a:t>
            </a:r>
            <a:r>
              <a:rPr lang="nb-NO" i="1" dirty="0" err="1"/>
              <a:t>Newton’s</a:t>
            </a:r>
            <a:r>
              <a:rPr lang="nb-NO" i="1" dirty="0"/>
              <a:t> </a:t>
            </a:r>
            <a:r>
              <a:rPr lang="nb-NO" i="1" dirty="0" err="1"/>
              <a:t>mechanics</a:t>
            </a:r>
            <a:r>
              <a:rPr lang="nb-NO" i="1" dirty="0"/>
              <a:t> and his </a:t>
            </a:r>
            <a:r>
              <a:rPr lang="nb-NO" i="1" dirty="0" err="1"/>
              <a:t>law</a:t>
            </a:r>
            <a:r>
              <a:rPr lang="nb-NO" i="1" dirty="0"/>
              <a:t> </a:t>
            </a:r>
            <a:r>
              <a:rPr lang="nb-NO" i="1" dirty="0" err="1"/>
              <a:t>of</a:t>
            </a:r>
            <a:r>
              <a:rPr lang="nb-NO" i="1" dirty="0"/>
              <a:t> </a:t>
            </a:r>
            <a:r>
              <a:rPr lang="nb-NO" i="1" dirty="0" err="1"/>
              <a:t>gravitation</a:t>
            </a:r>
            <a:r>
              <a:rPr lang="nb-NO" i="1" dirty="0"/>
              <a:t>, (N), </a:t>
            </a:r>
            <a:r>
              <a:rPr lang="nb-NO" i="1" dirty="0" err="1"/>
              <a:t>the</a:t>
            </a:r>
            <a:r>
              <a:rPr lang="nb-NO" i="1" dirty="0"/>
              <a:t> </a:t>
            </a:r>
            <a:r>
              <a:rPr lang="nb-NO" i="1" dirty="0" err="1"/>
              <a:t>accepted</a:t>
            </a:r>
            <a:r>
              <a:rPr lang="nb-NO" i="1" dirty="0"/>
              <a:t> initial </a:t>
            </a:r>
            <a:r>
              <a:rPr lang="nb-NO" i="1" dirty="0" err="1"/>
              <a:t>conditions</a:t>
            </a:r>
            <a:r>
              <a:rPr lang="nb-NO" i="1" dirty="0"/>
              <a:t>, I, and </a:t>
            </a:r>
            <a:r>
              <a:rPr lang="nb-NO" i="1" dirty="0" err="1"/>
              <a:t>calculates</a:t>
            </a:r>
            <a:r>
              <a:rPr lang="nb-NO" i="1" dirty="0"/>
              <a:t>, </a:t>
            </a:r>
            <a:r>
              <a:rPr lang="nb-NO" i="1" dirty="0" err="1"/>
              <a:t>with</a:t>
            </a:r>
            <a:r>
              <a:rPr lang="nb-NO" i="1" dirty="0"/>
              <a:t> </a:t>
            </a:r>
            <a:r>
              <a:rPr lang="nb-NO" i="1" dirty="0" err="1"/>
              <a:t>their</a:t>
            </a:r>
            <a:r>
              <a:rPr lang="nb-NO" i="1" dirty="0"/>
              <a:t> </a:t>
            </a:r>
            <a:r>
              <a:rPr lang="nb-NO" i="1" dirty="0" err="1"/>
              <a:t>help</a:t>
            </a:r>
            <a:r>
              <a:rPr lang="nb-NO" i="1" dirty="0"/>
              <a:t>, </a:t>
            </a:r>
            <a:r>
              <a:rPr lang="nb-NO" i="1" dirty="0" err="1"/>
              <a:t>the</a:t>
            </a:r>
            <a:r>
              <a:rPr lang="nb-NO" i="1" dirty="0"/>
              <a:t> </a:t>
            </a:r>
            <a:r>
              <a:rPr lang="nb-NO" i="1" dirty="0" err="1"/>
              <a:t>path</a:t>
            </a:r>
            <a:r>
              <a:rPr lang="nb-NO" i="1" dirty="0"/>
              <a:t> </a:t>
            </a:r>
            <a:r>
              <a:rPr lang="nb-NO" i="1" dirty="0" err="1"/>
              <a:t>of</a:t>
            </a:r>
            <a:r>
              <a:rPr lang="nb-NO" i="1" dirty="0"/>
              <a:t> a </a:t>
            </a:r>
            <a:r>
              <a:rPr lang="nb-NO" i="1" dirty="0" err="1"/>
              <a:t>newly</a:t>
            </a:r>
            <a:r>
              <a:rPr lang="nb-NO" i="1" dirty="0"/>
              <a:t> </a:t>
            </a:r>
            <a:r>
              <a:rPr lang="nb-NO" i="1" dirty="0" err="1"/>
              <a:t>discovered</a:t>
            </a:r>
            <a:r>
              <a:rPr lang="nb-NO" i="1" dirty="0"/>
              <a:t> </a:t>
            </a:r>
            <a:r>
              <a:rPr lang="nb-NO" i="1" dirty="0" err="1"/>
              <a:t>small</a:t>
            </a:r>
            <a:r>
              <a:rPr lang="nb-NO" i="1" dirty="0"/>
              <a:t> planet, p. </a:t>
            </a:r>
            <a:r>
              <a:rPr lang="nb-NO" i="1" dirty="0" err="1"/>
              <a:t>But</a:t>
            </a:r>
            <a:r>
              <a:rPr lang="nb-NO" i="1" dirty="0"/>
              <a:t> </a:t>
            </a:r>
            <a:r>
              <a:rPr lang="nb-NO" i="1" dirty="0" err="1"/>
              <a:t>the</a:t>
            </a:r>
            <a:r>
              <a:rPr lang="nb-NO" i="1" dirty="0"/>
              <a:t> planet </a:t>
            </a:r>
            <a:r>
              <a:rPr lang="nb-NO" i="1" dirty="0" err="1"/>
              <a:t>deviates</a:t>
            </a:r>
            <a:r>
              <a:rPr lang="nb-NO" i="1" dirty="0"/>
              <a:t> from </a:t>
            </a:r>
            <a:r>
              <a:rPr lang="nb-NO" i="1" dirty="0" err="1"/>
              <a:t>the</a:t>
            </a:r>
            <a:r>
              <a:rPr lang="nb-NO" i="1" dirty="0"/>
              <a:t> </a:t>
            </a:r>
            <a:r>
              <a:rPr lang="nb-NO" i="1" dirty="0" err="1"/>
              <a:t>calculated</a:t>
            </a:r>
            <a:r>
              <a:rPr lang="nb-NO" i="1" dirty="0"/>
              <a:t> </a:t>
            </a:r>
            <a:r>
              <a:rPr lang="nb-NO" i="1" dirty="0" err="1"/>
              <a:t>path</a:t>
            </a:r>
            <a:r>
              <a:rPr lang="nb-NO" i="1" dirty="0"/>
              <a:t>. </a:t>
            </a:r>
            <a:r>
              <a:rPr lang="nb-NO" i="1" dirty="0" err="1"/>
              <a:t>Does</a:t>
            </a:r>
            <a:r>
              <a:rPr lang="nb-NO" i="1" dirty="0"/>
              <a:t> </a:t>
            </a:r>
            <a:r>
              <a:rPr lang="nb-NO" i="1" dirty="0" err="1"/>
              <a:t>our</a:t>
            </a:r>
            <a:r>
              <a:rPr lang="nb-NO" i="1" dirty="0"/>
              <a:t> </a:t>
            </a:r>
            <a:r>
              <a:rPr lang="nb-NO" i="1" dirty="0" err="1"/>
              <a:t>Newtonian</a:t>
            </a:r>
            <a:r>
              <a:rPr lang="nb-NO" i="1" dirty="0"/>
              <a:t> </a:t>
            </a:r>
            <a:r>
              <a:rPr lang="nb-NO" i="1" dirty="0" err="1"/>
              <a:t>physicist</a:t>
            </a:r>
            <a:r>
              <a:rPr lang="nb-NO" i="1" dirty="0"/>
              <a:t> </a:t>
            </a:r>
            <a:r>
              <a:rPr lang="nb-NO" i="1" dirty="0" err="1"/>
              <a:t>consider</a:t>
            </a:r>
            <a:r>
              <a:rPr lang="nb-NO" i="1" dirty="0"/>
              <a:t> </a:t>
            </a:r>
            <a:r>
              <a:rPr lang="nb-NO" i="1" dirty="0" err="1"/>
              <a:t>that</a:t>
            </a:r>
            <a:r>
              <a:rPr lang="nb-NO" i="1" dirty="0"/>
              <a:t> </a:t>
            </a:r>
            <a:r>
              <a:rPr lang="nb-NO" i="1" dirty="0" err="1"/>
              <a:t>the</a:t>
            </a:r>
            <a:r>
              <a:rPr lang="nb-NO" i="1" dirty="0"/>
              <a:t> </a:t>
            </a:r>
            <a:r>
              <a:rPr lang="nb-NO" i="1" dirty="0" err="1"/>
              <a:t>deviation</a:t>
            </a:r>
            <a:r>
              <a:rPr lang="nb-NO" i="1" dirty="0"/>
              <a:t> [...] </a:t>
            </a:r>
            <a:r>
              <a:rPr lang="nb-NO" i="1" dirty="0" err="1"/>
              <a:t>refutes</a:t>
            </a:r>
            <a:r>
              <a:rPr lang="nb-NO" i="1" dirty="0"/>
              <a:t> </a:t>
            </a:r>
            <a:r>
              <a:rPr lang="nb-NO" i="1" dirty="0" err="1"/>
              <a:t>the</a:t>
            </a:r>
            <a:r>
              <a:rPr lang="nb-NO" i="1" dirty="0"/>
              <a:t> </a:t>
            </a:r>
            <a:r>
              <a:rPr lang="nb-NO" i="1" dirty="0" err="1"/>
              <a:t>theory</a:t>
            </a:r>
            <a:r>
              <a:rPr lang="nb-NO" i="1" dirty="0"/>
              <a:t> N? No. He </a:t>
            </a:r>
            <a:r>
              <a:rPr lang="nb-NO" i="1" dirty="0" err="1"/>
              <a:t>suggests</a:t>
            </a:r>
            <a:r>
              <a:rPr lang="nb-NO" i="1" dirty="0"/>
              <a:t> </a:t>
            </a:r>
            <a:r>
              <a:rPr lang="nb-NO" i="1" dirty="0" err="1"/>
              <a:t>that</a:t>
            </a:r>
            <a:r>
              <a:rPr lang="nb-NO" i="1" dirty="0"/>
              <a:t> </a:t>
            </a:r>
            <a:r>
              <a:rPr lang="nb-NO" i="1" dirty="0" err="1"/>
              <a:t>there</a:t>
            </a:r>
            <a:r>
              <a:rPr lang="nb-NO" i="1" dirty="0"/>
              <a:t> must be a </a:t>
            </a:r>
            <a:r>
              <a:rPr lang="nb-NO" i="1" dirty="0" err="1"/>
              <a:t>hitherto</a:t>
            </a:r>
            <a:r>
              <a:rPr lang="nb-NO" i="1" dirty="0"/>
              <a:t> </a:t>
            </a:r>
            <a:r>
              <a:rPr lang="nb-NO" i="1" dirty="0" err="1"/>
              <a:t>unknown</a:t>
            </a:r>
            <a:r>
              <a:rPr lang="nb-NO" i="1" dirty="0"/>
              <a:t> planet p’ </a:t>
            </a:r>
            <a:r>
              <a:rPr lang="nb-NO" i="1" dirty="0" err="1"/>
              <a:t>which</a:t>
            </a:r>
            <a:r>
              <a:rPr lang="nb-NO" i="1" dirty="0"/>
              <a:t> </a:t>
            </a:r>
            <a:r>
              <a:rPr lang="nb-NO" i="1" dirty="0" err="1"/>
              <a:t>perturbs</a:t>
            </a:r>
            <a:r>
              <a:rPr lang="nb-NO" i="1" dirty="0"/>
              <a:t> </a:t>
            </a:r>
            <a:r>
              <a:rPr lang="nb-NO" i="1" dirty="0" err="1"/>
              <a:t>the</a:t>
            </a:r>
            <a:r>
              <a:rPr lang="nb-NO" i="1" dirty="0"/>
              <a:t> </a:t>
            </a:r>
            <a:r>
              <a:rPr lang="nb-NO" i="1" dirty="0" err="1"/>
              <a:t>path</a:t>
            </a:r>
            <a:r>
              <a:rPr lang="nb-NO" i="1" dirty="0"/>
              <a:t> </a:t>
            </a:r>
            <a:r>
              <a:rPr lang="nb-NO" i="1" dirty="0" err="1"/>
              <a:t>of</a:t>
            </a:r>
            <a:r>
              <a:rPr lang="nb-NO" i="1" dirty="0"/>
              <a:t> p. He </a:t>
            </a:r>
            <a:r>
              <a:rPr lang="nb-NO" i="1" dirty="0" err="1"/>
              <a:t>calculates</a:t>
            </a:r>
            <a:r>
              <a:rPr lang="nb-NO" i="1" dirty="0"/>
              <a:t> </a:t>
            </a:r>
            <a:r>
              <a:rPr lang="nb-NO" i="1" dirty="0" err="1"/>
              <a:t>the</a:t>
            </a:r>
            <a:r>
              <a:rPr lang="nb-NO" i="1" dirty="0"/>
              <a:t> </a:t>
            </a:r>
            <a:r>
              <a:rPr lang="nb-NO" i="1" dirty="0" err="1"/>
              <a:t>mass</a:t>
            </a:r>
            <a:r>
              <a:rPr lang="nb-NO" i="1" dirty="0"/>
              <a:t>, orbit, etc., </a:t>
            </a:r>
            <a:r>
              <a:rPr lang="nb-NO" i="1" dirty="0" err="1"/>
              <a:t>of</a:t>
            </a:r>
            <a:r>
              <a:rPr lang="nb-NO" i="1" dirty="0"/>
              <a:t> </a:t>
            </a:r>
            <a:r>
              <a:rPr lang="nb-NO" i="1" dirty="0" err="1"/>
              <a:t>this</a:t>
            </a:r>
            <a:r>
              <a:rPr lang="nb-NO" i="1" dirty="0"/>
              <a:t> </a:t>
            </a:r>
            <a:r>
              <a:rPr lang="nb-NO" i="1" dirty="0" err="1"/>
              <a:t>hypothetical</a:t>
            </a:r>
            <a:r>
              <a:rPr lang="nb-NO" i="1" dirty="0"/>
              <a:t> planet and </a:t>
            </a:r>
            <a:r>
              <a:rPr lang="nb-NO" i="1" dirty="0" err="1"/>
              <a:t>then</a:t>
            </a:r>
            <a:r>
              <a:rPr lang="nb-NO" i="1" dirty="0"/>
              <a:t> asks an </a:t>
            </a:r>
            <a:r>
              <a:rPr lang="nb-NO" i="1" dirty="0" err="1"/>
              <a:t>experimental</a:t>
            </a:r>
            <a:r>
              <a:rPr lang="nb-NO" i="1" dirty="0"/>
              <a:t> astronomer to test his </a:t>
            </a:r>
            <a:r>
              <a:rPr lang="nb-NO" i="1" dirty="0" err="1"/>
              <a:t>hypothesis</a:t>
            </a:r>
            <a:r>
              <a:rPr lang="nb-NO" i="1" dirty="0"/>
              <a:t>....</a:t>
            </a:r>
            <a:r>
              <a:rPr lang="nb-NO" i="1" dirty="0" err="1"/>
              <a:t>But</a:t>
            </a:r>
            <a:r>
              <a:rPr lang="nb-NO" i="1" dirty="0"/>
              <a:t> [</a:t>
            </a:r>
            <a:r>
              <a:rPr lang="nb-NO" i="1" dirty="0" err="1"/>
              <a:t>the</a:t>
            </a:r>
            <a:r>
              <a:rPr lang="nb-NO" i="1" dirty="0"/>
              <a:t> </a:t>
            </a:r>
            <a:r>
              <a:rPr lang="nb-NO" i="1" dirty="0" err="1"/>
              <a:t>new</a:t>
            </a:r>
            <a:r>
              <a:rPr lang="nb-NO" i="1" dirty="0"/>
              <a:t> planet is not </a:t>
            </a:r>
            <a:r>
              <a:rPr lang="nb-NO" i="1" dirty="0" err="1"/>
              <a:t>where</a:t>
            </a:r>
            <a:r>
              <a:rPr lang="nb-NO" i="1" dirty="0"/>
              <a:t> it </a:t>
            </a:r>
            <a:r>
              <a:rPr lang="nb-NO" i="1" dirty="0" err="1"/>
              <a:t>should</a:t>
            </a:r>
            <a:r>
              <a:rPr lang="nb-NO" i="1" dirty="0"/>
              <a:t> be]. </a:t>
            </a:r>
            <a:r>
              <a:rPr lang="nb-NO" i="1" dirty="0" err="1"/>
              <a:t>Does</a:t>
            </a:r>
            <a:r>
              <a:rPr lang="nb-NO" i="1" dirty="0"/>
              <a:t> </a:t>
            </a:r>
            <a:r>
              <a:rPr lang="nb-NO" i="1" dirty="0" err="1"/>
              <a:t>our</a:t>
            </a:r>
            <a:r>
              <a:rPr lang="nb-NO" i="1" dirty="0"/>
              <a:t> scientist abandon </a:t>
            </a:r>
            <a:r>
              <a:rPr lang="nb-NO" i="1" dirty="0" err="1"/>
              <a:t>Newton’s</a:t>
            </a:r>
            <a:r>
              <a:rPr lang="nb-NO" i="1" dirty="0"/>
              <a:t> </a:t>
            </a:r>
            <a:r>
              <a:rPr lang="nb-NO" i="1" dirty="0" err="1"/>
              <a:t>theory</a:t>
            </a:r>
            <a:r>
              <a:rPr lang="nb-NO" i="1" dirty="0"/>
              <a:t> [...]? No. He </a:t>
            </a:r>
            <a:r>
              <a:rPr lang="nb-NO" i="1" dirty="0" err="1"/>
              <a:t>suggests</a:t>
            </a:r>
            <a:r>
              <a:rPr lang="nb-NO" i="1" dirty="0"/>
              <a:t> </a:t>
            </a:r>
            <a:r>
              <a:rPr lang="nb-NO" i="1" dirty="0" err="1"/>
              <a:t>that</a:t>
            </a:r>
            <a:r>
              <a:rPr lang="nb-NO" i="1" dirty="0"/>
              <a:t> a </a:t>
            </a:r>
            <a:r>
              <a:rPr lang="nb-NO" i="1" dirty="0" err="1"/>
              <a:t>cloud</a:t>
            </a:r>
            <a:r>
              <a:rPr lang="nb-NO" i="1" dirty="0"/>
              <a:t> </a:t>
            </a:r>
            <a:r>
              <a:rPr lang="nb-NO" i="1" dirty="0" err="1"/>
              <a:t>of</a:t>
            </a:r>
            <a:r>
              <a:rPr lang="nb-NO" i="1" dirty="0"/>
              <a:t> </a:t>
            </a:r>
            <a:r>
              <a:rPr lang="nb-NO" i="1" dirty="0" err="1"/>
              <a:t>cosmic</a:t>
            </a:r>
            <a:r>
              <a:rPr lang="nb-NO" i="1" dirty="0"/>
              <a:t> dust </a:t>
            </a:r>
            <a:r>
              <a:rPr lang="nb-NO" i="1" dirty="0" err="1"/>
              <a:t>hides</a:t>
            </a:r>
            <a:r>
              <a:rPr lang="nb-NO" i="1" dirty="0"/>
              <a:t> </a:t>
            </a:r>
            <a:r>
              <a:rPr lang="nb-NO" i="1" dirty="0" err="1"/>
              <a:t>the</a:t>
            </a:r>
            <a:r>
              <a:rPr lang="nb-NO" i="1" dirty="0"/>
              <a:t> planet from us. He </a:t>
            </a:r>
            <a:r>
              <a:rPr lang="nb-NO" i="1" dirty="0" err="1"/>
              <a:t>calculates</a:t>
            </a:r>
            <a:r>
              <a:rPr lang="nb-NO" i="1" dirty="0"/>
              <a:t> </a:t>
            </a:r>
            <a:r>
              <a:rPr lang="nb-NO" i="1" dirty="0" err="1"/>
              <a:t>the</a:t>
            </a:r>
            <a:r>
              <a:rPr lang="nb-NO" i="1" dirty="0"/>
              <a:t> location and </a:t>
            </a:r>
            <a:r>
              <a:rPr lang="nb-NO" i="1" dirty="0" err="1"/>
              <a:t>properties</a:t>
            </a:r>
            <a:r>
              <a:rPr lang="nb-NO" i="1" dirty="0"/>
              <a:t> </a:t>
            </a:r>
            <a:r>
              <a:rPr lang="nb-NO" i="1" dirty="0" err="1"/>
              <a:t>of</a:t>
            </a:r>
            <a:r>
              <a:rPr lang="nb-NO" i="1" dirty="0"/>
              <a:t> </a:t>
            </a:r>
            <a:r>
              <a:rPr lang="nb-NO" i="1" dirty="0" err="1"/>
              <a:t>this</a:t>
            </a:r>
            <a:r>
              <a:rPr lang="nb-NO" i="1" dirty="0"/>
              <a:t> </a:t>
            </a:r>
            <a:r>
              <a:rPr lang="nb-NO" i="1" dirty="0" err="1"/>
              <a:t>cloud</a:t>
            </a:r>
            <a:r>
              <a:rPr lang="nb-NO" i="1" dirty="0"/>
              <a:t> [and </a:t>
            </a:r>
            <a:r>
              <a:rPr lang="nb-NO" i="1" dirty="0" err="1"/>
              <a:t>sends</a:t>
            </a:r>
            <a:r>
              <a:rPr lang="nb-NO" i="1" dirty="0"/>
              <a:t> up a </a:t>
            </a:r>
            <a:r>
              <a:rPr lang="nb-NO" i="1" dirty="0" err="1"/>
              <a:t>satellite</a:t>
            </a:r>
            <a:r>
              <a:rPr lang="nb-NO" i="1" dirty="0"/>
              <a:t> to </a:t>
            </a:r>
            <a:r>
              <a:rPr lang="nb-NO" i="1" dirty="0" err="1"/>
              <a:t>investigate</a:t>
            </a:r>
            <a:r>
              <a:rPr lang="nb-NO" i="1" dirty="0"/>
              <a:t>]. </a:t>
            </a:r>
            <a:r>
              <a:rPr lang="nb-NO" i="1" dirty="0" err="1"/>
              <a:t>But</a:t>
            </a:r>
            <a:r>
              <a:rPr lang="nb-NO" i="1" dirty="0"/>
              <a:t> </a:t>
            </a:r>
            <a:r>
              <a:rPr lang="nb-NO" i="1" dirty="0" err="1"/>
              <a:t>the</a:t>
            </a:r>
            <a:r>
              <a:rPr lang="nb-NO" i="1" dirty="0"/>
              <a:t> </a:t>
            </a:r>
            <a:r>
              <a:rPr lang="nb-NO" i="1" dirty="0" err="1"/>
              <a:t>cloud</a:t>
            </a:r>
            <a:r>
              <a:rPr lang="nb-NO" i="1" dirty="0"/>
              <a:t> is not </a:t>
            </a:r>
            <a:r>
              <a:rPr lang="nb-NO" i="1" dirty="0" err="1"/>
              <a:t>found</a:t>
            </a:r>
            <a:r>
              <a:rPr lang="nb-NO" i="1" dirty="0"/>
              <a:t>. </a:t>
            </a:r>
            <a:r>
              <a:rPr lang="nb-NO" i="1" dirty="0" err="1"/>
              <a:t>Does</a:t>
            </a:r>
            <a:r>
              <a:rPr lang="nb-NO" i="1" dirty="0"/>
              <a:t> </a:t>
            </a:r>
            <a:r>
              <a:rPr lang="nb-NO" i="1" dirty="0" err="1"/>
              <a:t>our</a:t>
            </a:r>
            <a:r>
              <a:rPr lang="nb-NO" i="1" dirty="0"/>
              <a:t> scientist abandon </a:t>
            </a:r>
            <a:r>
              <a:rPr lang="nb-NO" i="1" dirty="0" err="1"/>
              <a:t>Newton’s</a:t>
            </a:r>
            <a:r>
              <a:rPr lang="nb-NO" i="1" dirty="0"/>
              <a:t> </a:t>
            </a:r>
            <a:r>
              <a:rPr lang="nb-NO" i="1" dirty="0" err="1"/>
              <a:t>theory</a:t>
            </a:r>
            <a:r>
              <a:rPr lang="nb-NO" i="1" dirty="0"/>
              <a:t>[...]? No. He </a:t>
            </a:r>
            <a:r>
              <a:rPr lang="nb-NO" i="1" dirty="0" err="1"/>
              <a:t>suggests</a:t>
            </a:r>
            <a:r>
              <a:rPr lang="nb-NO" i="1" dirty="0"/>
              <a:t> </a:t>
            </a:r>
            <a:r>
              <a:rPr lang="nb-NO" i="1" dirty="0" err="1"/>
              <a:t>that</a:t>
            </a:r>
            <a:r>
              <a:rPr lang="nb-NO" i="1" dirty="0"/>
              <a:t> </a:t>
            </a:r>
            <a:r>
              <a:rPr lang="nb-NO" i="1" dirty="0" err="1"/>
              <a:t>there</a:t>
            </a:r>
            <a:r>
              <a:rPr lang="nb-NO" i="1" dirty="0"/>
              <a:t> is </a:t>
            </a:r>
            <a:r>
              <a:rPr lang="nb-NO" i="1" dirty="0" err="1"/>
              <a:t>some</a:t>
            </a:r>
            <a:r>
              <a:rPr lang="nb-NO" i="1" dirty="0"/>
              <a:t> </a:t>
            </a:r>
            <a:r>
              <a:rPr lang="nb-NO" i="1" dirty="0" err="1"/>
              <a:t>magnetic</a:t>
            </a:r>
            <a:r>
              <a:rPr lang="nb-NO" i="1" dirty="0"/>
              <a:t> </a:t>
            </a:r>
            <a:r>
              <a:rPr lang="nb-NO" i="1" dirty="0" err="1"/>
              <a:t>field</a:t>
            </a:r>
            <a:r>
              <a:rPr lang="nb-NO" i="1" dirty="0"/>
              <a:t> in </a:t>
            </a:r>
            <a:r>
              <a:rPr lang="nb-NO" i="1" dirty="0" err="1"/>
              <a:t>that</a:t>
            </a:r>
            <a:r>
              <a:rPr lang="nb-NO" i="1" dirty="0"/>
              <a:t> region </a:t>
            </a:r>
            <a:r>
              <a:rPr lang="nb-NO" i="1" dirty="0" err="1"/>
              <a:t>of</a:t>
            </a:r>
            <a:r>
              <a:rPr lang="nb-NO" i="1" dirty="0"/>
              <a:t> </a:t>
            </a:r>
            <a:r>
              <a:rPr lang="nb-NO" i="1" dirty="0" err="1"/>
              <a:t>the</a:t>
            </a:r>
            <a:r>
              <a:rPr lang="nb-NO" i="1" dirty="0"/>
              <a:t> </a:t>
            </a:r>
            <a:r>
              <a:rPr lang="nb-NO" i="1" dirty="0" err="1"/>
              <a:t>universe</a:t>
            </a:r>
            <a:r>
              <a:rPr lang="nb-NO" i="1" dirty="0"/>
              <a:t> </a:t>
            </a:r>
            <a:r>
              <a:rPr lang="nb-NO" i="1" dirty="0" err="1"/>
              <a:t>which</a:t>
            </a:r>
            <a:r>
              <a:rPr lang="nb-NO" i="1" dirty="0"/>
              <a:t> </a:t>
            </a:r>
            <a:r>
              <a:rPr lang="nb-NO" i="1" dirty="0" err="1"/>
              <a:t>disturbed</a:t>
            </a:r>
            <a:r>
              <a:rPr lang="nb-NO" i="1" dirty="0"/>
              <a:t> </a:t>
            </a:r>
            <a:r>
              <a:rPr lang="nb-NO" i="1" dirty="0" err="1"/>
              <a:t>the</a:t>
            </a:r>
            <a:r>
              <a:rPr lang="nb-NO" i="1" dirty="0"/>
              <a:t> instruments </a:t>
            </a:r>
            <a:r>
              <a:rPr lang="nb-NO" i="1" dirty="0" err="1"/>
              <a:t>of</a:t>
            </a:r>
            <a:r>
              <a:rPr lang="nb-NO" i="1" dirty="0"/>
              <a:t> </a:t>
            </a:r>
            <a:r>
              <a:rPr lang="nb-NO" i="1" dirty="0" err="1"/>
              <a:t>the</a:t>
            </a:r>
            <a:r>
              <a:rPr lang="nb-NO" i="1" dirty="0"/>
              <a:t> </a:t>
            </a:r>
            <a:r>
              <a:rPr lang="nb-NO" i="1" dirty="0" err="1"/>
              <a:t>satellite</a:t>
            </a:r>
            <a:r>
              <a:rPr lang="nb-NO" i="1" dirty="0"/>
              <a:t> [and so </a:t>
            </a:r>
            <a:r>
              <a:rPr lang="nb-NO" i="1" dirty="0" err="1"/>
              <a:t>on</a:t>
            </a:r>
            <a:r>
              <a:rPr lang="nb-NO" i="1" dirty="0"/>
              <a:t> and so </a:t>
            </a:r>
            <a:r>
              <a:rPr lang="nb-NO" i="1" dirty="0" err="1"/>
              <a:t>forth</a:t>
            </a:r>
            <a:r>
              <a:rPr lang="nb-NO" i="1" dirty="0"/>
              <a:t>].»</a:t>
            </a:r>
            <a:endParaRPr lang="nb-NO" dirty="0"/>
          </a:p>
          <a:p>
            <a:endParaRPr lang="nb-NO" dirty="0"/>
          </a:p>
        </p:txBody>
      </p:sp>
    </p:spTree>
    <p:extLst>
      <p:ext uri="{BB962C8B-B14F-4D97-AF65-F5344CB8AC3E}">
        <p14:creationId xmlns:p14="http://schemas.microsoft.com/office/powerpoint/2010/main" val="1270614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7282" y="635715"/>
            <a:ext cx="8356656" cy="2482136"/>
            <a:chOff x="409710" y="635715"/>
            <a:chExt cx="11142208" cy="2482136"/>
          </a:xfrm>
        </p:grpSpPr>
        <p:sp>
          <p:nvSpPr>
            <p:cNvPr id="13"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tel 1"/>
          <p:cNvSpPr>
            <a:spLocks noGrp="1"/>
          </p:cNvSpPr>
          <p:nvPr>
            <p:ph type="title"/>
          </p:nvPr>
        </p:nvSpPr>
        <p:spPr>
          <a:xfrm>
            <a:off x="785460" y="759805"/>
            <a:ext cx="7729890" cy="1325563"/>
          </a:xfrm>
        </p:spPr>
        <p:txBody>
          <a:bodyPr vert="horz" lIns="91440" tIns="45720" rIns="91440" bIns="45720" rtlCol="0" anchor="ctr">
            <a:normAutofit/>
          </a:bodyPr>
          <a:lstStyle/>
          <a:p>
            <a:r>
              <a:rPr lang="en-US" sz="3500">
                <a:solidFill>
                  <a:srgbClr val="FFFFFF"/>
                </a:solidFill>
              </a:rPr>
              <a:t>Thomas Kuhn (1922-1996)</a:t>
            </a:r>
          </a:p>
        </p:txBody>
      </p:sp>
      <p:sp>
        <p:nvSpPr>
          <p:cNvPr id="3" name="Plassholder for innhold 2"/>
          <p:cNvSpPr>
            <a:spLocks noGrp="1"/>
          </p:cNvSpPr>
          <p:nvPr>
            <p:ph sz="half" idx="1"/>
          </p:nvPr>
        </p:nvSpPr>
        <p:spPr>
          <a:xfrm>
            <a:off x="1068678" y="2494450"/>
            <a:ext cx="3040158" cy="3563159"/>
          </a:xfrm>
        </p:spPr>
        <p:txBody>
          <a:bodyPr vert="horz" lIns="91440" tIns="45720" rIns="91440" bIns="45720" rtlCol="0">
            <a:normAutofit fontScale="92500" lnSpcReduction="10000"/>
          </a:bodyPr>
          <a:lstStyle/>
          <a:p>
            <a:r>
              <a:rPr lang="en-US" sz="1900" dirty="0"/>
              <a:t>Historian and philosopher of science. </a:t>
            </a:r>
          </a:p>
          <a:p>
            <a:r>
              <a:rPr lang="en-US" sz="1900" dirty="0"/>
              <a:t>Most famous book: </a:t>
            </a:r>
            <a:r>
              <a:rPr lang="en-US" sz="1900" i="1" dirty="0"/>
              <a:t>The Structure of Scientific Revolutions</a:t>
            </a:r>
            <a:r>
              <a:rPr lang="en-US" sz="1900" dirty="0"/>
              <a:t>, 1962/1970.</a:t>
            </a:r>
          </a:p>
          <a:p>
            <a:r>
              <a:rPr lang="en-US" sz="1900" dirty="0"/>
              <a:t>Presents an empirical account of the the historical development of natural science (mainly physics and chemistry) and introduces various concepts to explain and understand this (in his view) progressive enterprise.</a:t>
            </a:r>
          </a:p>
        </p:txBody>
      </p:sp>
      <p:pic>
        <p:nvPicPr>
          <p:cNvPr id="5" name="Picture 2"/>
          <p:cNvPicPr>
            <a:picLocks noGrp="1"/>
          </p:cNvPicPr>
          <p:nvPr>
            <p:ph sz="half" idx="2"/>
          </p:nvPr>
        </p:nvPicPr>
        <p:blipFill rotWithShape="1">
          <a:blip r:embed="rId3">
            <a:extLst>
              <a:ext uri="{28A0092B-C50C-407E-A947-70E740481C1C}">
                <a14:useLocalDpi xmlns:a14="http://schemas.microsoft.com/office/drawing/2010/main" val="0"/>
              </a:ext>
            </a:extLst>
          </a:blip>
          <a:srcRect l="16805" r="-2" b="-2"/>
          <a:stretch/>
        </p:blipFill>
        <p:spPr bwMode="auto">
          <a:xfrm>
            <a:off x="4574169" y="2492376"/>
            <a:ext cx="3601803" cy="3563372"/>
          </a:xfrm>
          <a:prstGeom prst="rect">
            <a:avLst/>
          </a:prstGeom>
          <a:noFill/>
        </p:spPr>
      </p:pic>
    </p:spTree>
    <p:extLst>
      <p:ext uri="{BB962C8B-B14F-4D97-AF65-F5344CB8AC3E}">
        <p14:creationId xmlns:p14="http://schemas.microsoft.com/office/powerpoint/2010/main" val="4918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DFA02-B0F8-9C43-98F0-0CD9282F5A6D}"/>
              </a:ext>
            </a:extLst>
          </p:cNvPr>
          <p:cNvSpPr>
            <a:spLocks noGrp="1"/>
          </p:cNvSpPr>
          <p:nvPr>
            <p:ph type="title"/>
          </p:nvPr>
        </p:nvSpPr>
        <p:spPr>
          <a:xfrm>
            <a:off x="515125" y="1153572"/>
            <a:ext cx="2400300" cy="4461163"/>
          </a:xfrm>
        </p:spPr>
        <p:txBody>
          <a:bodyPr>
            <a:normAutofit/>
          </a:bodyPr>
          <a:lstStyle/>
          <a:p>
            <a:r>
              <a:rPr lang="nb-NO">
                <a:solidFill>
                  <a:srgbClr val="FFFFFF"/>
                </a:solidFill>
              </a:rPr>
              <a:t>Outline and key concepts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3E27355-D8D5-9140-BFCF-9EFD043A69A0}"/>
              </a:ext>
            </a:extLst>
          </p:cNvPr>
          <p:cNvSpPr>
            <a:spLocks noGrp="1"/>
          </p:cNvSpPr>
          <p:nvPr>
            <p:ph idx="1"/>
          </p:nvPr>
        </p:nvSpPr>
        <p:spPr>
          <a:xfrm>
            <a:off x="3335481" y="591344"/>
            <a:ext cx="5179868" cy="5585619"/>
          </a:xfrm>
        </p:spPr>
        <p:txBody>
          <a:bodyPr anchor="ctr">
            <a:normAutofit/>
          </a:bodyPr>
          <a:lstStyle/>
          <a:p>
            <a:r>
              <a:rPr lang="nb-NO" i="1" dirty="0" err="1"/>
              <a:t>Prescience</a:t>
            </a:r>
            <a:r>
              <a:rPr lang="nb-NO" dirty="0"/>
              <a:t> -&gt; </a:t>
            </a:r>
          </a:p>
          <a:p>
            <a:r>
              <a:rPr lang="nb-NO" i="1" dirty="0"/>
              <a:t>Normal science </a:t>
            </a:r>
            <a:r>
              <a:rPr lang="nb-NO" dirty="0"/>
              <a:t>(</a:t>
            </a:r>
            <a:r>
              <a:rPr lang="nb-NO" dirty="0" err="1"/>
              <a:t>steered</a:t>
            </a:r>
            <a:r>
              <a:rPr lang="nb-NO" dirty="0"/>
              <a:t> by </a:t>
            </a:r>
            <a:r>
              <a:rPr lang="nb-NO" i="1" dirty="0" err="1"/>
              <a:t>paradigm</a:t>
            </a:r>
            <a:r>
              <a:rPr lang="nb-NO" dirty="0"/>
              <a:t>) -&gt; </a:t>
            </a:r>
          </a:p>
          <a:p>
            <a:r>
              <a:rPr lang="nb-NO" i="1" dirty="0" err="1"/>
              <a:t>Crisis</a:t>
            </a:r>
            <a:r>
              <a:rPr lang="nb-NO" dirty="0"/>
              <a:t> (</a:t>
            </a:r>
            <a:r>
              <a:rPr lang="nb-NO" i="1" dirty="0" err="1"/>
              <a:t>anomalies</a:t>
            </a:r>
            <a:r>
              <a:rPr lang="nb-NO" dirty="0"/>
              <a:t> </a:t>
            </a:r>
            <a:r>
              <a:rPr lang="nb-NO" dirty="0" err="1"/>
              <a:t>numerous</a:t>
            </a:r>
            <a:r>
              <a:rPr lang="nb-NO" dirty="0"/>
              <a:t> and </a:t>
            </a:r>
            <a:r>
              <a:rPr lang="nb-NO" dirty="0" err="1"/>
              <a:t>solution-resistant</a:t>
            </a:r>
            <a:r>
              <a:rPr lang="nb-NO" dirty="0"/>
              <a:t>) –&gt;</a:t>
            </a:r>
          </a:p>
          <a:p>
            <a:r>
              <a:rPr lang="nb-NO" i="1" dirty="0" err="1"/>
              <a:t>Revolution</a:t>
            </a:r>
            <a:r>
              <a:rPr lang="nb-NO" dirty="0"/>
              <a:t> -&gt; </a:t>
            </a:r>
          </a:p>
          <a:p>
            <a:r>
              <a:rPr lang="nb-NO" i="1" dirty="0"/>
              <a:t>New Normal Science –&gt; </a:t>
            </a:r>
          </a:p>
          <a:p>
            <a:r>
              <a:rPr lang="nb-NO" dirty="0"/>
              <a:t>(And so on...).</a:t>
            </a:r>
          </a:p>
          <a:p>
            <a:r>
              <a:rPr lang="nb-NO" dirty="0"/>
              <a:t>Different </a:t>
            </a:r>
            <a:r>
              <a:rPr lang="nb-NO" dirty="0" err="1"/>
              <a:t>paradigms</a:t>
            </a:r>
            <a:r>
              <a:rPr lang="nb-NO" dirty="0"/>
              <a:t> </a:t>
            </a:r>
            <a:r>
              <a:rPr lang="nb-NO" dirty="0" err="1"/>
              <a:t>are</a:t>
            </a:r>
            <a:r>
              <a:rPr lang="nb-NO" dirty="0"/>
              <a:t> </a:t>
            </a:r>
            <a:r>
              <a:rPr lang="nb-NO" i="1" dirty="0" err="1"/>
              <a:t>incommensurable</a:t>
            </a:r>
            <a:r>
              <a:rPr lang="nb-NO" dirty="0"/>
              <a:t>.</a:t>
            </a:r>
          </a:p>
        </p:txBody>
      </p:sp>
    </p:spTree>
    <p:extLst>
      <p:ext uri="{BB962C8B-B14F-4D97-AF65-F5344CB8AC3E}">
        <p14:creationId xmlns:p14="http://schemas.microsoft.com/office/powerpoint/2010/main" val="227358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45B54-2A32-CB49-BE71-E04874606C6C}"/>
              </a:ext>
            </a:extLst>
          </p:cNvPr>
          <p:cNvSpPr>
            <a:spLocks noGrp="1"/>
          </p:cNvSpPr>
          <p:nvPr>
            <p:ph type="title"/>
          </p:nvPr>
        </p:nvSpPr>
        <p:spPr>
          <a:xfrm>
            <a:off x="3724072" y="629268"/>
            <a:ext cx="4939868" cy="1286160"/>
          </a:xfrm>
        </p:spPr>
        <p:txBody>
          <a:bodyPr anchor="b">
            <a:normAutofit fontScale="90000"/>
          </a:bodyPr>
          <a:lstStyle/>
          <a:p>
            <a:r>
              <a:rPr lang="nb-NO" dirty="0" err="1"/>
              <a:t>Postscript</a:t>
            </a:r>
            <a:r>
              <a:rPr lang="nb-NO" dirty="0"/>
              <a:t> </a:t>
            </a:r>
            <a:r>
              <a:rPr lang="nb-NO" dirty="0" err="1"/>
              <a:t>definition</a:t>
            </a:r>
            <a:r>
              <a:rPr lang="nb-NO" dirty="0"/>
              <a:t> </a:t>
            </a:r>
            <a:r>
              <a:rPr lang="nb-NO" dirty="0" err="1"/>
              <a:t>of</a:t>
            </a:r>
            <a:r>
              <a:rPr lang="nb-NO" dirty="0"/>
              <a:t> </a:t>
            </a:r>
            <a:r>
              <a:rPr lang="nb-NO" dirty="0" err="1"/>
              <a:t>paradigm</a:t>
            </a:r>
            <a:r>
              <a:rPr lang="nb-NO" dirty="0"/>
              <a:t> (1970)</a:t>
            </a:r>
          </a:p>
        </p:txBody>
      </p:sp>
      <p:sp>
        <p:nvSpPr>
          <p:cNvPr id="3" name="Content Placeholder 2">
            <a:extLst>
              <a:ext uri="{FF2B5EF4-FFF2-40B4-BE49-F238E27FC236}">
                <a16:creationId xmlns:a16="http://schemas.microsoft.com/office/drawing/2014/main" id="{10122634-7AA2-2B4B-83F5-1303CE8732D8}"/>
              </a:ext>
            </a:extLst>
          </p:cNvPr>
          <p:cNvSpPr>
            <a:spLocks noGrp="1"/>
          </p:cNvSpPr>
          <p:nvPr>
            <p:ph idx="1"/>
          </p:nvPr>
        </p:nvSpPr>
        <p:spPr>
          <a:xfrm>
            <a:off x="3724073" y="2438400"/>
            <a:ext cx="4939867" cy="3785419"/>
          </a:xfrm>
        </p:spPr>
        <p:txBody>
          <a:bodyPr>
            <a:normAutofit/>
          </a:bodyPr>
          <a:lstStyle/>
          <a:p>
            <a:r>
              <a:rPr lang="nb-NO" sz="2000" dirty="0" err="1"/>
              <a:t>Paradigm</a:t>
            </a:r>
            <a:r>
              <a:rPr lang="nb-NO" sz="2000" dirty="0"/>
              <a:t> as </a:t>
            </a:r>
            <a:r>
              <a:rPr lang="nb-NO" sz="2000" i="1" dirty="0" err="1"/>
              <a:t>disciplinary</a:t>
            </a:r>
            <a:r>
              <a:rPr lang="nb-NO" sz="2000" i="1" dirty="0"/>
              <a:t> </a:t>
            </a:r>
            <a:r>
              <a:rPr lang="nb-NO" sz="2000" i="1" dirty="0" err="1"/>
              <a:t>matrix</a:t>
            </a:r>
            <a:r>
              <a:rPr lang="nb-NO" sz="2000" i="1" dirty="0"/>
              <a:t> </a:t>
            </a:r>
            <a:r>
              <a:rPr lang="nb-NO" sz="2000" dirty="0"/>
              <a:t>(p. 181).</a:t>
            </a:r>
          </a:p>
          <a:p>
            <a:pPr lvl="1"/>
            <a:r>
              <a:rPr lang="nb-NO" sz="2000" i="1" dirty="0" err="1"/>
              <a:t>Symbolic</a:t>
            </a:r>
            <a:r>
              <a:rPr lang="nb-NO" sz="2000" i="1" dirty="0"/>
              <a:t> </a:t>
            </a:r>
            <a:r>
              <a:rPr lang="nb-NO" sz="2000" i="1" dirty="0" err="1"/>
              <a:t>generalizations</a:t>
            </a:r>
            <a:r>
              <a:rPr lang="nb-NO" sz="2000" dirty="0"/>
              <a:t>: </a:t>
            </a:r>
            <a:r>
              <a:rPr lang="nb-NO" sz="2000" dirty="0" err="1"/>
              <a:t>laws</a:t>
            </a:r>
            <a:r>
              <a:rPr lang="nb-NO" sz="2000" dirty="0"/>
              <a:t>/</a:t>
            </a:r>
            <a:r>
              <a:rPr lang="nb-NO" sz="2000" dirty="0" err="1"/>
              <a:t>definitions</a:t>
            </a:r>
            <a:endParaRPr lang="nb-NO" sz="2000" dirty="0"/>
          </a:p>
          <a:p>
            <a:pPr lvl="1"/>
            <a:r>
              <a:rPr lang="nb-NO" sz="2000" i="1" dirty="0" err="1"/>
              <a:t>Metaphysical</a:t>
            </a:r>
            <a:r>
              <a:rPr lang="nb-NO" sz="2000" i="1" dirty="0"/>
              <a:t> </a:t>
            </a:r>
            <a:r>
              <a:rPr lang="nb-NO" sz="2000" i="1" dirty="0" err="1"/>
              <a:t>assumptions</a:t>
            </a:r>
            <a:r>
              <a:rPr lang="nb-NO" sz="2000" dirty="0"/>
              <a:t>: </a:t>
            </a:r>
            <a:r>
              <a:rPr lang="nb-NO" sz="2000" dirty="0" err="1"/>
              <a:t>models</a:t>
            </a:r>
            <a:r>
              <a:rPr lang="nb-NO" sz="2000" dirty="0"/>
              <a:t>, </a:t>
            </a:r>
            <a:r>
              <a:rPr lang="nb-NO" sz="2000" dirty="0" err="1"/>
              <a:t>metaphors</a:t>
            </a:r>
            <a:r>
              <a:rPr lang="nb-NO" sz="2000" dirty="0"/>
              <a:t>.</a:t>
            </a:r>
          </a:p>
          <a:p>
            <a:pPr lvl="1"/>
            <a:r>
              <a:rPr lang="nb-NO" sz="2000" i="1" dirty="0"/>
              <a:t>Values</a:t>
            </a:r>
            <a:r>
              <a:rPr lang="nb-NO" sz="2000" dirty="0"/>
              <a:t>: </a:t>
            </a:r>
            <a:r>
              <a:rPr lang="nb-NO" sz="2000" dirty="0" err="1"/>
              <a:t>epistemic</a:t>
            </a:r>
            <a:r>
              <a:rPr lang="nb-NO" sz="2000" dirty="0"/>
              <a:t> </a:t>
            </a:r>
            <a:r>
              <a:rPr lang="nb-NO" sz="2000" dirty="0" err="1"/>
              <a:t>virtues</a:t>
            </a:r>
            <a:r>
              <a:rPr lang="nb-NO" sz="2000" dirty="0"/>
              <a:t> a </a:t>
            </a:r>
            <a:r>
              <a:rPr lang="nb-NO" sz="2000" dirty="0" err="1"/>
              <a:t>theory</a:t>
            </a:r>
            <a:r>
              <a:rPr lang="nb-NO" sz="2000" dirty="0"/>
              <a:t> </a:t>
            </a:r>
            <a:r>
              <a:rPr lang="nb-NO" sz="2000" dirty="0" err="1"/>
              <a:t>should</a:t>
            </a:r>
            <a:r>
              <a:rPr lang="nb-NO" sz="2000" dirty="0"/>
              <a:t> </a:t>
            </a:r>
            <a:r>
              <a:rPr lang="nb-NO" sz="2000" dirty="0" err="1"/>
              <a:t>fulfill</a:t>
            </a:r>
            <a:r>
              <a:rPr lang="nb-NO" sz="2000" dirty="0"/>
              <a:t>, e.g. </a:t>
            </a:r>
            <a:r>
              <a:rPr lang="nb-NO" sz="2000" dirty="0" err="1"/>
              <a:t>internal</a:t>
            </a:r>
            <a:r>
              <a:rPr lang="nb-NO" sz="2000" dirty="0"/>
              <a:t> and </a:t>
            </a:r>
            <a:r>
              <a:rPr lang="nb-NO" sz="2000" dirty="0" err="1"/>
              <a:t>external</a:t>
            </a:r>
            <a:r>
              <a:rPr lang="nb-NO" sz="2000" dirty="0"/>
              <a:t> </a:t>
            </a:r>
            <a:r>
              <a:rPr lang="nb-NO" sz="2000" dirty="0" err="1"/>
              <a:t>consistency</a:t>
            </a:r>
            <a:r>
              <a:rPr lang="nb-NO" sz="2000" dirty="0"/>
              <a:t>, </a:t>
            </a:r>
            <a:r>
              <a:rPr lang="nb-NO" sz="2000" dirty="0" err="1"/>
              <a:t>predictive</a:t>
            </a:r>
            <a:r>
              <a:rPr lang="nb-NO" sz="2000" dirty="0"/>
              <a:t> </a:t>
            </a:r>
            <a:r>
              <a:rPr lang="nb-NO" sz="2000" dirty="0" err="1"/>
              <a:t>accuracy</a:t>
            </a:r>
            <a:r>
              <a:rPr lang="nb-NO" sz="2000" dirty="0"/>
              <a:t>, </a:t>
            </a:r>
            <a:r>
              <a:rPr lang="nb-NO" sz="2000" dirty="0" err="1"/>
              <a:t>simplicity</a:t>
            </a:r>
            <a:r>
              <a:rPr lang="nb-NO" sz="2000" dirty="0"/>
              <a:t> etc.</a:t>
            </a:r>
          </a:p>
          <a:p>
            <a:pPr lvl="1"/>
            <a:r>
              <a:rPr lang="nb-NO" sz="2000" i="1" dirty="0" err="1"/>
              <a:t>Exemplars</a:t>
            </a:r>
            <a:r>
              <a:rPr lang="nb-NO" sz="2000" dirty="0"/>
              <a:t>: </a:t>
            </a:r>
            <a:r>
              <a:rPr lang="nb-NO" sz="2000" dirty="0" err="1"/>
              <a:t>concrete</a:t>
            </a:r>
            <a:r>
              <a:rPr lang="nb-NO" sz="2000" dirty="0"/>
              <a:t> episodes </a:t>
            </a:r>
            <a:r>
              <a:rPr lang="nb-NO" sz="2000" dirty="0" err="1"/>
              <a:t>of</a:t>
            </a:r>
            <a:r>
              <a:rPr lang="nb-NO" sz="2000" dirty="0"/>
              <a:t> </a:t>
            </a:r>
            <a:r>
              <a:rPr lang="nb-NO" sz="2000" dirty="0" err="1"/>
              <a:t>research</a:t>
            </a:r>
            <a:r>
              <a:rPr lang="nb-NO" sz="2000" dirty="0"/>
              <a:t> </a:t>
            </a:r>
            <a:r>
              <a:rPr lang="nb-NO" sz="2000" dirty="0" err="1"/>
              <a:t>that</a:t>
            </a:r>
            <a:r>
              <a:rPr lang="nb-NO" sz="2000" dirty="0"/>
              <a:t> serve as standards or ’</a:t>
            </a:r>
            <a:r>
              <a:rPr lang="nb-NO" sz="2000" dirty="0" err="1"/>
              <a:t>paradigms</a:t>
            </a:r>
            <a:r>
              <a:rPr lang="nb-NO" sz="2000" dirty="0"/>
              <a:t>’ for </a:t>
            </a:r>
            <a:r>
              <a:rPr lang="nb-NO" sz="2000" dirty="0" err="1"/>
              <a:t>further</a:t>
            </a:r>
            <a:r>
              <a:rPr lang="nb-NO" sz="2000" dirty="0"/>
              <a:t> </a:t>
            </a:r>
            <a:r>
              <a:rPr lang="nb-NO" sz="2000" dirty="0" err="1"/>
              <a:t>research</a:t>
            </a:r>
            <a:endParaRPr lang="nb-NO" sz="2000" dirty="0"/>
          </a:p>
        </p:txBody>
      </p:sp>
      <p:pic>
        <p:nvPicPr>
          <p:cNvPr id="4" name="Picture 3">
            <a:extLst>
              <a:ext uri="{FF2B5EF4-FFF2-40B4-BE49-F238E27FC236}">
                <a16:creationId xmlns:a16="http://schemas.microsoft.com/office/drawing/2014/main" id="{BD20958B-C1EF-B645-B801-691CE4DAE136}"/>
              </a:ext>
            </a:extLst>
          </p:cNvPr>
          <p:cNvPicPr>
            <a:picLocks noChangeAspect="1"/>
          </p:cNvPicPr>
          <p:nvPr/>
        </p:nvPicPr>
        <p:blipFill rotWithShape="1">
          <a:blip r:embed="rId3"/>
          <a:srcRect l="10468" r="12375"/>
          <a:stretch/>
        </p:blipFill>
        <p:spPr>
          <a:xfrm>
            <a:off x="20" y="10"/>
            <a:ext cx="3476673"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C7821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035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Normal </a:t>
            </a:r>
            <a:r>
              <a:rPr lang="nb-NO" dirty="0" err="1"/>
              <a:t>science</a:t>
            </a:r>
            <a:endParaRPr lang="nb-NO" dirty="0"/>
          </a:p>
        </p:txBody>
      </p:sp>
      <p:sp>
        <p:nvSpPr>
          <p:cNvPr id="3" name="Plassholder for innhold 2"/>
          <p:cNvSpPr>
            <a:spLocks noGrp="1"/>
          </p:cNvSpPr>
          <p:nvPr>
            <p:ph idx="1"/>
          </p:nvPr>
        </p:nvSpPr>
        <p:spPr/>
        <p:txBody>
          <a:bodyPr>
            <a:normAutofit lnSpcReduction="10000"/>
          </a:bodyPr>
          <a:lstStyle/>
          <a:p>
            <a:pPr lvl="0"/>
            <a:r>
              <a:rPr lang="en-US" dirty="0"/>
              <a:t>“Normal science, the puzzle-solving activity we have […] examined, is a highly cumulative enterprise, eminently successful in its aim, the steady extension of the scope and precision of scientific knowledge. […] Yet one standard product of the scientific enterprise is missing. Normal science does not aim at novelties of fact or theory and, when successful, finds none</a:t>
            </a:r>
            <a:r>
              <a:rPr lang="en-US" i="1" dirty="0"/>
              <a:t>.</a:t>
            </a:r>
            <a:r>
              <a:rPr lang="en-US" dirty="0"/>
              <a:t>” (Kuhn 1970: 52).</a:t>
            </a:r>
            <a:endParaRPr lang="nb-NO" dirty="0"/>
          </a:p>
          <a:p>
            <a:pPr lvl="0"/>
            <a:r>
              <a:rPr lang="en-US" dirty="0"/>
              <a:t>“Mopping-up operations are what engage most scientists throughout their careers” (Kuhn 1970: 24).</a:t>
            </a:r>
          </a:p>
        </p:txBody>
      </p:sp>
    </p:spTree>
    <p:extLst>
      <p:ext uri="{BB962C8B-B14F-4D97-AF65-F5344CB8AC3E}">
        <p14:creationId xmlns:p14="http://schemas.microsoft.com/office/powerpoint/2010/main" val="392118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Crises</a:t>
            </a:r>
            <a:r>
              <a:rPr lang="nb-NO" dirty="0"/>
              <a:t> and </a:t>
            </a:r>
            <a:r>
              <a:rPr lang="nb-NO" dirty="0" err="1"/>
              <a:t>revolutions</a:t>
            </a:r>
            <a:endParaRPr lang="nb-NO" dirty="0"/>
          </a:p>
        </p:txBody>
      </p:sp>
      <p:sp>
        <p:nvSpPr>
          <p:cNvPr id="3" name="Plassholder for innhold 2"/>
          <p:cNvSpPr>
            <a:spLocks noGrp="1"/>
          </p:cNvSpPr>
          <p:nvPr>
            <p:ph idx="1"/>
          </p:nvPr>
        </p:nvSpPr>
        <p:spPr/>
        <p:txBody>
          <a:bodyPr>
            <a:noAutofit/>
          </a:bodyPr>
          <a:lstStyle/>
          <a:p>
            <a:r>
              <a:rPr lang="en-GB" sz="2200" dirty="0"/>
              <a:t>‘All crises begin with the blurring of a paradigm and the consequent loosening of the rules for normal research. .. a crisis may end with the emergence of a new candidate for paradigm and with the ensuing battle over its acceptance.’ (</a:t>
            </a:r>
            <a:r>
              <a:rPr lang="en-US" sz="2200" dirty="0"/>
              <a:t>Kuhn 1970: 84).</a:t>
            </a:r>
            <a:endParaRPr lang="en-GB" sz="2200" dirty="0"/>
          </a:p>
          <a:p>
            <a:r>
              <a:rPr lang="en-US" sz="2200" dirty="0"/>
              <a:t>‘The decision to reject one paradigm is always simultaneously the decision to accept another, and the judgment leading to that decision involves the comparison of both paradigms with nature </a:t>
            </a:r>
            <a:r>
              <a:rPr lang="en-US" sz="2200" i="1" dirty="0"/>
              <a:t>and</a:t>
            </a:r>
            <a:r>
              <a:rPr lang="en-US" sz="2200" dirty="0"/>
              <a:t> with each other.’ (Ibid.: 77)</a:t>
            </a:r>
          </a:p>
          <a:p>
            <a:r>
              <a:rPr lang="en-US" sz="2200" dirty="0"/>
              <a:t>‘Once a first paradigm through which to view nature has been found, there is no such thing as research in the absence of any paradigm</a:t>
            </a:r>
            <a:r>
              <a:rPr lang="en-US" sz="2200" b="1" dirty="0"/>
              <a:t>. </a:t>
            </a:r>
            <a:r>
              <a:rPr lang="en-US" sz="2200" dirty="0"/>
              <a:t>To reject one paradigm without simultaneously substituting another is to reject science itself.’ (Ibid.: 79).</a:t>
            </a:r>
          </a:p>
          <a:p>
            <a:endParaRPr lang="nb-NO" sz="2200" dirty="0"/>
          </a:p>
          <a:p>
            <a:pPr lvl="0"/>
            <a:endParaRPr lang="nb-NO" sz="2200" dirty="0"/>
          </a:p>
          <a:p>
            <a:endParaRPr lang="en-GB" sz="2200" dirty="0"/>
          </a:p>
          <a:p>
            <a:endParaRPr lang="en-GB" sz="2200" b="1" dirty="0"/>
          </a:p>
          <a:p>
            <a:endParaRPr lang="nb-NO" sz="2200" dirty="0"/>
          </a:p>
        </p:txBody>
      </p:sp>
    </p:spTree>
    <p:extLst>
      <p:ext uri="{BB962C8B-B14F-4D97-AF65-F5344CB8AC3E}">
        <p14:creationId xmlns:p14="http://schemas.microsoft.com/office/powerpoint/2010/main" val="67833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B6EAF-8FAA-6B40-BDCB-D26E5539A91F}"/>
              </a:ext>
            </a:extLst>
          </p:cNvPr>
          <p:cNvSpPr>
            <a:spLocks noGrp="1"/>
          </p:cNvSpPr>
          <p:nvPr>
            <p:ph type="title"/>
          </p:nvPr>
        </p:nvSpPr>
        <p:spPr/>
        <p:txBody>
          <a:bodyPr/>
          <a:lstStyle/>
          <a:p>
            <a:r>
              <a:rPr lang="en-NO"/>
              <a:t>Incommensurability</a:t>
            </a:r>
            <a:endParaRPr lang="en-NO" dirty="0"/>
          </a:p>
        </p:txBody>
      </p:sp>
      <p:sp>
        <p:nvSpPr>
          <p:cNvPr id="3" name="Content Placeholder 2">
            <a:extLst>
              <a:ext uri="{FF2B5EF4-FFF2-40B4-BE49-F238E27FC236}">
                <a16:creationId xmlns:a16="http://schemas.microsoft.com/office/drawing/2014/main" id="{658C9F84-D96A-054A-864E-27B43E5B413F}"/>
              </a:ext>
            </a:extLst>
          </p:cNvPr>
          <p:cNvSpPr>
            <a:spLocks noGrp="1"/>
          </p:cNvSpPr>
          <p:nvPr>
            <p:ph idx="1"/>
          </p:nvPr>
        </p:nvSpPr>
        <p:spPr/>
        <p:txBody>
          <a:bodyPr>
            <a:normAutofit/>
          </a:bodyPr>
          <a:lstStyle/>
          <a:p>
            <a:r>
              <a:rPr lang="en-GB" dirty="0"/>
              <a:t>No paradigm-external decision procedure for adjudicating between different paradigms. Some general criteria are shared (simplicity, consistency, precision etc.), but will be interpreted differently.</a:t>
            </a:r>
          </a:p>
          <a:p>
            <a:r>
              <a:rPr lang="en-GB" dirty="0"/>
              <a:t>Concepts differ in spite of superficial similarity (e.g. ‘movement’, ‘mass’, ‘element’, ‘planet’)</a:t>
            </a:r>
          </a:p>
          <a:p>
            <a:r>
              <a:rPr lang="en-GB" dirty="0"/>
              <a:t>No theory-neutral observations, practitioners of different paradigms see the world differently.</a:t>
            </a:r>
          </a:p>
        </p:txBody>
      </p:sp>
    </p:spTree>
    <p:extLst>
      <p:ext uri="{BB962C8B-B14F-4D97-AF65-F5344CB8AC3E}">
        <p14:creationId xmlns:p14="http://schemas.microsoft.com/office/powerpoint/2010/main" val="169895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DB9B8E-9020-3025-232B-52B55412EDC3}"/>
              </a:ext>
            </a:extLst>
          </p:cNvPr>
          <p:cNvSpPr>
            <a:spLocks noGrp="1"/>
          </p:cNvSpPr>
          <p:nvPr>
            <p:ph type="title"/>
          </p:nvPr>
        </p:nvSpPr>
        <p:spPr/>
        <p:txBody>
          <a:bodyPr/>
          <a:lstStyle/>
          <a:p>
            <a:r>
              <a:rPr lang="nb-NO" dirty="0" err="1"/>
              <a:t>Revolutions</a:t>
            </a:r>
            <a:r>
              <a:rPr lang="nb-NO" dirty="0"/>
              <a:t> as </a:t>
            </a:r>
            <a:r>
              <a:rPr lang="nb-NO" dirty="0" err="1"/>
              <a:t>arational</a:t>
            </a:r>
            <a:endParaRPr lang="nb-NO" dirty="0"/>
          </a:p>
        </p:txBody>
      </p:sp>
      <p:sp>
        <p:nvSpPr>
          <p:cNvPr id="3" name="Plassholder for innhold 2">
            <a:extLst>
              <a:ext uri="{FF2B5EF4-FFF2-40B4-BE49-F238E27FC236}">
                <a16:creationId xmlns:a16="http://schemas.microsoft.com/office/drawing/2014/main" id="{E4BB907C-61FE-E38D-5C43-06EFEB439D5E}"/>
              </a:ext>
            </a:extLst>
          </p:cNvPr>
          <p:cNvSpPr>
            <a:spLocks noGrp="1"/>
          </p:cNvSpPr>
          <p:nvPr>
            <p:ph idx="1"/>
          </p:nvPr>
        </p:nvSpPr>
        <p:spPr/>
        <p:txBody>
          <a:bodyPr/>
          <a:lstStyle/>
          <a:p>
            <a:r>
              <a:rPr lang="en-GB" dirty="0"/>
              <a:t>‘</a:t>
            </a:r>
            <a:r>
              <a:rPr lang="en-GB" i="1" dirty="0"/>
              <a:t>As in political revolutions, so in paradigm choice – there is no standard higher than the assent of the relevant community. To discover how scientific revolutions are effected, we shall therefore have to examine not only the impact of nature and of logic, but also the techniques of persuasive argumentation effective within the quite special groups that constitute the community of scientists [..the] issue of paradigm choice can never be unequivocally settled by logic and experiment alone.’ (SSR, 93)</a:t>
            </a:r>
            <a:endParaRPr lang="en-NO"/>
          </a:p>
          <a:p>
            <a:endParaRPr lang="nb-NO" dirty="0"/>
          </a:p>
        </p:txBody>
      </p:sp>
    </p:spTree>
    <p:extLst>
      <p:ext uri="{BB962C8B-B14F-4D97-AF65-F5344CB8AC3E}">
        <p14:creationId xmlns:p14="http://schemas.microsoft.com/office/powerpoint/2010/main" val="122419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World </a:t>
            </a:r>
            <a:r>
              <a:rPr lang="nb-NO" dirty="0" err="1"/>
              <a:t>changes</a:t>
            </a:r>
            <a:endParaRPr lang="nb-NO" dirty="0"/>
          </a:p>
        </p:txBody>
      </p:sp>
      <p:sp>
        <p:nvSpPr>
          <p:cNvPr id="3" name="Plassholder for innhold 2"/>
          <p:cNvSpPr>
            <a:spLocks noGrp="1"/>
          </p:cNvSpPr>
          <p:nvPr>
            <p:ph idx="1"/>
          </p:nvPr>
        </p:nvSpPr>
        <p:spPr/>
        <p:txBody>
          <a:bodyPr>
            <a:normAutofit lnSpcReduction="10000"/>
          </a:bodyPr>
          <a:lstStyle/>
          <a:p>
            <a:r>
              <a:rPr lang="en-US" dirty="0"/>
              <a:t>‘[A]t times of revolution, when the normal-scientific tradition changes, the scientist’s perception of his environment must be re-educated – in some familiar situations he must learn to see a new </a:t>
            </a:r>
            <a:r>
              <a:rPr lang="en-US" i="1" dirty="0"/>
              <a:t>gestalt</a:t>
            </a:r>
            <a:r>
              <a:rPr lang="en-US" dirty="0"/>
              <a:t>. After he has done so the world of his research will seem, here and there, incommensurable with the one he had inhabited before. That is another reason why schools guided by different paradigms are always slightly at cross-purposes’ (Kuhn 1970: 111).</a:t>
            </a:r>
            <a:r>
              <a:rPr lang="nb-NO" dirty="0"/>
              <a:t> </a:t>
            </a:r>
          </a:p>
          <a:p>
            <a:r>
              <a:rPr lang="nb-NO" dirty="0"/>
              <a:t>‘[A]</a:t>
            </a:r>
            <a:r>
              <a:rPr lang="nb-NO" dirty="0" err="1"/>
              <a:t>fter</a:t>
            </a:r>
            <a:r>
              <a:rPr lang="nb-NO" dirty="0"/>
              <a:t> a </a:t>
            </a:r>
            <a:r>
              <a:rPr lang="nb-NO" dirty="0" err="1"/>
              <a:t>revolution</a:t>
            </a:r>
            <a:r>
              <a:rPr lang="nb-NO" dirty="0"/>
              <a:t>, scientists </a:t>
            </a:r>
            <a:r>
              <a:rPr lang="nb-NO" dirty="0" err="1"/>
              <a:t>work</a:t>
            </a:r>
            <a:r>
              <a:rPr lang="nb-NO" dirty="0"/>
              <a:t> in a different </a:t>
            </a:r>
            <a:r>
              <a:rPr lang="nb-NO" dirty="0" err="1"/>
              <a:t>world</a:t>
            </a:r>
            <a:r>
              <a:rPr lang="nb-NO" dirty="0"/>
              <a:t>’ (ibid.: 134).</a:t>
            </a:r>
          </a:p>
        </p:txBody>
      </p:sp>
    </p:spTree>
    <p:extLst>
      <p:ext uri="{BB962C8B-B14F-4D97-AF65-F5344CB8AC3E}">
        <p14:creationId xmlns:p14="http://schemas.microsoft.com/office/powerpoint/2010/main" val="55174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6AC7AE0A-17AD-B44E-AD99-86766EE8B594}"/>
              </a:ext>
            </a:extLst>
          </p:cNvPr>
          <p:cNvPicPr>
            <a:picLocks noGrp="1" noChangeAspect="1"/>
          </p:cNvPicPr>
          <p:nvPr>
            <p:ph idx="1"/>
          </p:nvPr>
        </p:nvPicPr>
        <p:blipFill>
          <a:blip r:embed="rId3"/>
          <a:stretch>
            <a:fillRect/>
          </a:stretch>
        </p:blipFill>
        <p:spPr>
          <a:xfrm>
            <a:off x="4584700" y="639763"/>
            <a:ext cx="4068763" cy="2208213"/>
          </a:xfrm>
        </p:spPr>
      </p:pic>
      <p:pic>
        <p:nvPicPr>
          <p:cNvPr id="7" name="Picture 6">
            <a:extLst>
              <a:ext uri="{FF2B5EF4-FFF2-40B4-BE49-F238E27FC236}">
                <a16:creationId xmlns:a16="http://schemas.microsoft.com/office/drawing/2014/main" id="{29A10B7C-0780-5640-8629-39BFB0BA1F45}"/>
              </a:ext>
            </a:extLst>
          </p:cNvPr>
          <p:cNvPicPr>
            <a:picLocks noChangeAspect="1"/>
          </p:cNvPicPr>
          <p:nvPr/>
        </p:nvPicPr>
        <p:blipFill>
          <a:blip r:embed="rId4"/>
          <a:stretch>
            <a:fillRect/>
          </a:stretch>
        </p:blipFill>
        <p:spPr>
          <a:xfrm>
            <a:off x="4584700" y="2916238"/>
            <a:ext cx="4068763" cy="3303588"/>
          </a:xfrm>
          <a:prstGeom prst="rect">
            <a:avLst/>
          </a:prstGeom>
        </p:spPr>
      </p:pic>
      <p:sp>
        <p:nvSpPr>
          <p:cNvPr id="2" name="Title 1">
            <a:extLst>
              <a:ext uri="{FF2B5EF4-FFF2-40B4-BE49-F238E27FC236}">
                <a16:creationId xmlns:a16="http://schemas.microsoft.com/office/drawing/2014/main" id="{D5C2AA4E-B6DB-A344-8C83-49865C1BA792}"/>
              </a:ext>
            </a:extLst>
          </p:cNvPr>
          <p:cNvSpPr>
            <a:spLocks noGrp="1"/>
          </p:cNvSpPr>
          <p:nvPr>
            <p:ph type="title"/>
          </p:nvPr>
        </p:nvSpPr>
        <p:spPr>
          <a:xfrm>
            <a:off x="466221" y="640080"/>
            <a:ext cx="3168968" cy="5578816"/>
          </a:xfrm>
        </p:spPr>
        <p:txBody>
          <a:bodyPr vert="horz" lIns="91440" tIns="45720" rIns="91440" bIns="45720" rtlCol="0" anchor="ctr">
            <a:normAutofit/>
          </a:bodyPr>
          <a:lstStyle/>
          <a:p>
            <a:pPr algn="ctr"/>
            <a:r>
              <a:rPr lang="en-US" kern="1200" dirty="0">
                <a:solidFill>
                  <a:srgbClr val="FFFFFF"/>
                </a:solidFill>
                <a:latin typeface="+mj-lt"/>
                <a:ea typeface="+mj-ea"/>
                <a:cs typeface="+mj-cs"/>
              </a:rPr>
              <a:t>Gestalt psychology</a:t>
            </a:r>
          </a:p>
        </p:txBody>
      </p:sp>
    </p:spTree>
    <p:extLst>
      <p:ext uri="{BB962C8B-B14F-4D97-AF65-F5344CB8AC3E}">
        <p14:creationId xmlns:p14="http://schemas.microsoft.com/office/powerpoint/2010/main" val="1462978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B075-96FA-AE49-807B-05E845751056}"/>
              </a:ext>
            </a:extLst>
          </p:cNvPr>
          <p:cNvSpPr>
            <a:spLocks noGrp="1"/>
          </p:cNvSpPr>
          <p:nvPr>
            <p:ph type="title"/>
          </p:nvPr>
        </p:nvSpPr>
        <p:spPr/>
        <p:txBody>
          <a:bodyPr/>
          <a:lstStyle/>
          <a:p>
            <a:r>
              <a:rPr lang="en-NO" dirty="0"/>
              <a:t>Progress for Kuhn</a:t>
            </a:r>
          </a:p>
        </p:txBody>
      </p:sp>
      <p:sp>
        <p:nvSpPr>
          <p:cNvPr id="3" name="Content Placeholder 2">
            <a:extLst>
              <a:ext uri="{FF2B5EF4-FFF2-40B4-BE49-F238E27FC236}">
                <a16:creationId xmlns:a16="http://schemas.microsoft.com/office/drawing/2014/main" id="{A1AEC736-7EFB-474C-8390-C2F09E3D2848}"/>
              </a:ext>
            </a:extLst>
          </p:cNvPr>
          <p:cNvSpPr>
            <a:spLocks noGrp="1"/>
          </p:cNvSpPr>
          <p:nvPr>
            <p:ph idx="1"/>
          </p:nvPr>
        </p:nvSpPr>
        <p:spPr/>
        <p:txBody>
          <a:bodyPr>
            <a:normAutofit lnSpcReduction="10000"/>
          </a:bodyPr>
          <a:lstStyle/>
          <a:p>
            <a:r>
              <a:rPr lang="en-NO" dirty="0"/>
              <a:t>Kuhn later described his position as a form of ‘post-Darwinian Kantianism’.</a:t>
            </a:r>
            <a:endParaRPr lang="nb-NO" dirty="0"/>
          </a:p>
          <a:p>
            <a:r>
              <a:rPr lang="en-NO" dirty="0"/>
              <a:t>The ‘reality’ </a:t>
            </a:r>
            <a:r>
              <a:rPr lang="en-NO"/>
              <a:t>of scientist</a:t>
            </a:r>
            <a:r>
              <a:rPr lang="nb-NO" dirty="0"/>
              <a:t>s</a:t>
            </a:r>
            <a:r>
              <a:rPr lang="en-NO"/>
              <a:t> </a:t>
            </a:r>
            <a:r>
              <a:rPr lang="en-NO" dirty="0"/>
              <a:t>is dependent on the </a:t>
            </a:r>
            <a:r>
              <a:rPr lang="en-NO"/>
              <a:t>paradigm </a:t>
            </a:r>
            <a:r>
              <a:rPr lang="nb-NO" dirty="0" err="1"/>
              <a:t>they</a:t>
            </a:r>
            <a:r>
              <a:rPr lang="en-NO"/>
              <a:t> accept, </a:t>
            </a:r>
            <a:r>
              <a:rPr lang="en-NO" dirty="0"/>
              <a:t>but is </a:t>
            </a:r>
            <a:r>
              <a:rPr lang="en-NO"/>
              <a:t>not </a:t>
            </a:r>
            <a:r>
              <a:rPr lang="nb-NO" dirty="0"/>
              <a:t>just </a:t>
            </a:r>
            <a:r>
              <a:rPr lang="en-NO"/>
              <a:t>something </a:t>
            </a:r>
            <a:r>
              <a:rPr lang="en-NO" dirty="0"/>
              <a:t>mental.</a:t>
            </a:r>
          </a:p>
          <a:p>
            <a:r>
              <a:rPr lang="en-NO" dirty="0"/>
              <a:t>Paradigms become gradually better at </a:t>
            </a:r>
            <a:r>
              <a:rPr lang="en-NO" i="1" dirty="0"/>
              <a:t>solving problems</a:t>
            </a:r>
            <a:r>
              <a:rPr lang="en-NO" dirty="0"/>
              <a:t>.</a:t>
            </a:r>
          </a:p>
          <a:p>
            <a:r>
              <a:rPr lang="en-NO" dirty="0"/>
              <a:t>Progress </a:t>
            </a:r>
            <a:r>
              <a:rPr lang="en-NO"/>
              <a:t>is not </a:t>
            </a:r>
            <a:r>
              <a:rPr lang="en-NO" dirty="0"/>
              <a:t>convergence on ‘The Truth’, but more like evolutionary progress: progress relative to a given starting point and a changing environment. </a:t>
            </a:r>
          </a:p>
        </p:txBody>
      </p:sp>
    </p:spTree>
    <p:extLst>
      <p:ext uri="{BB962C8B-B14F-4D97-AF65-F5344CB8AC3E}">
        <p14:creationId xmlns:p14="http://schemas.microsoft.com/office/powerpoint/2010/main" val="196773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1F31-24F0-DD44-94BA-B18367EC56EF}"/>
              </a:ext>
            </a:extLst>
          </p:cNvPr>
          <p:cNvSpPr>
            <a:spLocks noGrp="1"/>
          </p:cNvSpPr>
          <p:nvPr>
            <p:ph type="title"/>
          </p:nvPr>
        </p:nvSpPr>
        <p:spPr/>
        <p:txBody>
          <a:bodyPr/>
          <a:lstStyle/>
          <a:p>
            <a:r>
              <a:rPr lang="nb-NO" dirty="0" err="1"/>
              <a:t>Reactions</a:t>
            </a:r>
            <a:r>
              <a:rPr lang="nb-NO" dirty="0"/>
              <a:t> to/questions for </a:t>
            </a:r>
            <a:r>
              <a:rPr lang="nb-NO" dirty="0" err="1"/>
              <a:t>Kuhn</a:t>
            </a:r>
            <a:endParaRPr lang="nb-NO" dirty="0"/>
          </a:p>
        </p:txBody>
      </p:sp>
      <p:sp>
        <p:nvSpPr>
          <p:cNvPr id="3" name="Content Placeholder 2">
            <a:extLst>
              <a:ext uri="{FF2B5EF4-FFF2-40B4-BE49-F238E27FC236}">
                <a16:creationId xmlns:a16="http://schemas.microsoft.com/office/drawing/2014/main" id="{6FADFCC5-B1EB-1C40-8058-4F142A468383}"/>
              </a:ext>
            </a:extLst>
          </p:cNvPr>
          <p:cNvSpPr>
            <a:spLocks noGrp="1"/>
          </p:cNvSpPr>
          <p:nvPr>
            <p:ph idx="1"/>
          </p:nvPr>
        </p:nvSpPr>
        <p:spPr/>
        <p:txBody>
          <a:bodyPr>
            <a:normAutofit fontScale="77500" lnSpcReduction="20000"/>
          </a:bodyPr>
          <a:lstStyle/>
          <a:p>
            <a:r>
              <a:rPr lang="nb-NO" dirty="0"/>
              <a:t>Popper: </a:t>
            </a:r>
            <a:r>
              <a:rPr lang="nb-NO" dirty="0" err="1"/>
              <a:t>pitied</a:t>
            </a:r>
            <a:r>
              <a:rPr lang="nb-NO" dirty="0"/>
              <a:t> ‘normal scientists’, </a:t>
            </a:r>
            <a:r>
              <a:rPr lang="nb-NO" dirty="0" err="1"/>
              <a:t>regarding</a:t>
            </a:r>
            <a:r>
              <a:rPr lang="nb-NO" dirty="0"/>
              <a:t> </a:t>
            </a:r>
            <a:r>
              <a:rPr lang="nb-NO" dirty="0" err="1"/>
              <a:t>them</a:t>
            </a:r>
            <a:r>
              <a:rPr lang="nb-NO" dirty="0"/>
              <a:t> as mere ‘</a:t>
            </a:r>
            <a:r>
              <a:rPr lang="nb-NO" dirty="0" err="1"/>
              <a:t>engineers</a:t>
            </a:r>
            <a:r>
              <a:rPr lang="nb-NO" dirty="0"/>
              <a:t>’. He </a:t>
            </a:r>
            <a:r>
              <a:rPr lang="nb-NO" dirty="0" err="1"/>
              <a:t>also</a:t>
            </a:r>
            <a:r>
              <a:rPr lang="nb-NO" dirty="0"/>
              <a:t> </a:t>
            </a:r>
            <a:r>
              <a:rPr lang="nb-NO" dirty="0" err="1"/>
              <a:t>doubted</a:t>
            </a:r>
            <a:r>
              <a:rPr lang="nb-NO" dirty="0"/>
              <a:t> </a:t>
            </a:r>
            <a:r>
              <a:rPr lang="nb-NO" dirty="0" err="1"/>
              <a:t>the</a:t>
            </a:r>
            <a:r>
              <a:rPr lang="nb-NO" dirty="0"/>
              <a:t> </a:t>
            </a:r>
            <a:r>
              <a:rPr lang="nb-NO" dirty="0" err="1"/>
              <a:t>generality</a:t>
            </a:r>
            <a:r>
              <a:rPr lang="nb-NO" dirty="0"/>
              <a:t> </a:t>
            </a:r>
            <a:r>
              <a:rPr lang="nb-NO" dirty="0" err="1"/>
              <a:t>of</a:t>
            </a:r>
            <a:r>
              <a:rPr lang="nb-NO" dirty="0"/>
              <a:t> a </a:t>
            </a:r>
            <a:r>
              <a:rPr lang="nb-NO" dirty="0" err="1"/>
              <a:t>sharp</a:t>
            </a:r>
            <a:r>
              <a:rPr lang="nb-NO" dirty="0"/>
              <a:t> </a:t>
            </a:r>
            <a:r>
              <a:rPr lang="nb-NO" dirty="0" err="1"/>
              <a:t>distinction</a:t>
            </a:r>
            <a:r>
              <a:rPr lang="nb-NO" dirty="0"/>
              <a:t> </a:t>
            </a:r>
            <a:r>
              <a:rPr lang="nb-NO" dirty="0" err="1"/>
              <a:t>between</a:t>
            </a:r>
            <a:r>
              <a:rPr lang="nb-NO" dirty="0"/>
              <a:t> normal and </a:t>
            </a:r>
            <a:r>
              <a:rPr lang="nb-NO" dirty="0" err="1"/>
              <a:t>revolutionary</a:t>
            </a:r>
            <a:r>
              <a:rPr lang="nb-NO" dirty="0"/>
              <a:t> science. </a:t>
            </a:r>
            <a:r>
              <a:rPr lang="nb-NO" dirty="0" err="1"/>
              <a:t>Paradigms</a:t>
            </a:r>
            <a:r>
              <a:rPr lang="nb-NO" dirty="0"/>
              <a:t> </a:t>
            </a:r>
            <a:r>
              <a:rPr lang="nb-NO" dirty="0" err="1"/>
              <a:t>can</a:t>
            </a:r>
            <a:r>
              <a:rPr lang="nb-NO" dirty="0"/>
              <a:t> </a:t>
            </a:r>
            <a:r>
              <a:rPr lang="nb-NO" dirty="0" err="1"/>
              <a:t>also</a:t>
            </a:r>
            <a:r>
              <a:rPr lang="nb-NO" dirty="0"/>
              <a:t> </a:t>
            </a:r>
            <a:r>
              <a:rPr lang="nb-NO" dirty="0" err="1"/>
              <a:t>seemingly</a:t>
            </a:r>
            <a:r>
              <a:rPr lang="nb-NO" dirty="0"/>
              <a:t> </a:t>
            </a:r>
            <a:r>
              <a:rPr lang="nb-NO" dirty="0" err="1"/>
              <a:t>compete</a:t>
            </a:r>
            <a:r>
              <a:rPr lang="nb-NO" dirty="0"/>
              <a:t> and </a:t>
            </a:r>
            <a:r>
              <a:rPr lang="nb-NO" dirty="0" err="1"/>
              <a:t>exist</a:t>
            </a:r>
            <a:r>
              <a:rPr lang="nb-NO" dirty="0"/>
              <a:t> </a:t>
            </a:r>
            <a:r>
              <a:rPr lang="nb-NO" dirty="0" err="1"/>
              <a:t>concurrently</a:t>
            </a:r>
            <a:r>
              <a:rPr lang="nb-NO" dirty="0"/>
              <a:t> over time (e.g. </a:t>
            </a:r>
            <a:r>
              <a:rPr lang="nb-NO" dirty="0" err="1"/>
              <a:t>wave</a:t>
            </a:r>
            <a:r>
              <a:rPr lang="nb-NO" dirty="0"/>
              <a:t> and </a:t>
            </a:r>
            <a:r>
              <a:rPr lang="nb-NO" dirty="0" err="1"/>
              <a:t>particle</a:t>
            </a:r>
            <a:r>
              <a:rPr lang="nb-NO" dirty="0"/>
              <a:t> </a:t>
            </a:r>
            <a:r>
              <a:rPr lang="nb-NO" dirty="0" err="1"/>
              <a:t>theory</a:t>
            </a:r>
            <a:r>
              <a:rPr lang="nb-NO" dirty="0"/>
              <a:t> </a:t>
            </a:r>
            <a:r>
              <a:rPr lang="nb-NO" dirty="0" err="1"/>
              <a:t>of</a:t>
            </a:r>
            <a:r>
              <a:rPr lang="nb-NO" dirty="0"/>
              <a:t> </a:t>
            </a:r>
            <a:r>
              <a:rPr lang="nb-NO" dirty="0" err="1"/>
              <a:t>light</a:t>
            </a:r>
            <a:r>
              <a:rPr lang="nb-NO" dirty="0"/>
              <a:t>), cf. </a:t>
            </a:r>
            <a:r>
              <a:rPr lang="nb-NO" dirty="0" err="1"/>
              <a:t>Lakatos</a:t>
            </a:r>
            <a:r>
              <a:rPr lang="nb-NO" dirty="0"/>
              <a:t> </a:t>
            </a:r>
            <a:r>
              <a:rPr lang="nb-NO" dirty="0" err="1"/>
              <a:t>on</a:t>
            </a:r>
            <a:r>
              <a:rPr lang="nb-NO" dirty="0"/>
              <a:t> </a:t>
            </a:r>
            <a:r>
              <a:rPr lang="nb-NO" i="1" dirty="0" err="1"/>
              <a:t>research</a:t>
            </a:r>
            <a:r>
              <a:rPr lang="nb-NO" i="1" dirty="0"/>
              <a:t> </a:t>
            </a:r>
            <a:r>
              <a:rPr lang="nb-NO" i="1" dirty="0" err="1"/>
              <a:t>programmes</a:t>
            </a:r>
            <a:r>
              <a:rPr lang="nb-NO" dirty="0"/>
              <a:t>.</a:t>
            </a:r>
          </a:p>
          <a:p>
            <a:r>
              <a:rPr lang="nb-NO" dirty="0" err="1"/>
              <a:t>Kuhn’s</a:t>
            </a:r>
            <a:r>
              <a:rPr lang="nb-NO" dirty="0"/>
              <a:t> </a:t>
            </a:r>
            <a:r>
              <a:rPr lang="nb-NO" dirty="0" err="1"/>
              <a:t>work</a:t>
            </a:r>
            <a:r>
              <a:rPr lang="nb-NO" dirty="0"/>
              <a:t> </a:t>
            </a:r>
            <a:r>
              <a:rPr lang="nb-NO" dirty="0" err="1"/>
              <a:t>focussed</a:t>
            </a:r>
            <a:r>
              <a:rPr lang="nb-NO" dirty="0"/>
              <a:t> </a:t>
            </a:r>
            <a:r>
              <a:rPr lang="nb-NO" dirty="0" err="1"/>
              <a:t>on</a:t>
            </a:r>
            <a:r>
              <a:rPr lang="nb-NO" dirty="0"/>
              <a:t> </a:t>
            </a:r>
            <a:r>
              <a:rPr lang="nb-NO" dirty="0" err="1"/>
              <a:t>physics</a:t>
            </a:r>
            <a:r>
              <a:rPr lang="nb-NO" dirty="0"/>
              <a:t> and </a:t>
            </a:r>
            <a:r>
              <a:rPr lang="nb-NO" dirty="0" err="1"/>
              <a:t>chemistry</a:t>
            </a:r>
            <a:r>
              <a:rPr lang="nb-NO" dirty="0"/>
              <a:t>, not so </a:t>
            </a:r>
            <a:r>
              <a:rPr lang="nb-NO" dirty="0" err="1"/>
              <a:t>clear</a:t>
            </a:r>
            <a:r>
              <a:rPr lang="nb-NO" dirty="0"/>
              <a:t> </a:t>
            </a:r>
            <a:r>
              <a:rPr lang="nb-NO" dirty="0" err="1"/>
              <a:t>how</a:t>
            </a:r>
            <a:r>
              <a:rPr lang="nb-NO" dirty="0"/>
              <a:t> it </a:t>
            </a:r>
            <a:r>
              <a:rPr lang="nb-NO" dirty="0" err="1"/>
              <a:t>applies</a:t>
            </a:r>
            <a:r>
              <a:rPr lang="nb-NO" dirty="0"/>
              <a:t> to </a:t>
            </a:r>
            <a:r>
              <a:rPr lang="nb-NO" dirty="0" err="1"/>
              <a:t>other</a:t>
            </a:r>
            <a:r>
              <a:rPr lang="nb-NO" dirty="0"/>
              <a:t> areas, </a:t>
            </a:r>
            <a:r>
              <a:rPr lang="nb-NO" dirty="0" err="1"/>
              <a:t>eg</a:t>
            </a:r>
            <a:r>
              <a:rPr lang="nb-NO" dirty="0"/>
              <a:t> </a:t>
            </a:r>
            <a:r>
              <a:rPr lang="nb-NO" dirty="0" err="1"/>
              <a:t>biology</a:t>
            </a:r>
            <a:r>
              <a:rPr lang="nb-NO" dirty="0"/>
              <a:t>.</a:t>
            </a:r>
          </a:p>
          <a:p>
            <a:r>
              <a:rPr lang="nb-NO" dirty="0"/>
              <a:t>Is </a:t>
            </a:r>
            <a:r>
              <a:rPr lang="nb-NO" dirty="0" err="1"/>
              <a:t>much</a:t>
            </a:r>
            <a:r>
              <a:rPr lang="nb-NO" dirty="0"/>
              <a:t> </a:t>
            </a:r>
            <a:r>
              <a:rPr lang="nb-NO" dirty="0" err="1"/>
              <a:t>contemporary</a:t>
            </a:r>
            <a:r>
              <a:rPr lang="nb-NO" dirty="0"/>
              <a:t> science </a:t>
            </a:r>
            <a:r>
              <a:rPr lang="nb-NO" dirty="0" err="1"/>
              <a:t>really</a:t>
            </a:r>
            <a:r>
              <a:rPr lang="nb-NO" dirty="0"/>
              <a:t> so </a:t>
            </a:r>
            <a:r>
              <a:rPr lang="nb-NO" dirty="0" err="1"/>
              <a:t>paradigm</a:t>
            </a:r>
            <a:r>
              <a:rPr lang="nb-NO" dirty="0"/>
              <a:t>-driven, </a:t>
            </a:r>
            <a:r>
              <a:rPr lang="nb-NO" dirty="0" err="1"/>
              <a:t>rather</a:t>
            </a:r>
            <a:r>
              <a:rPr lang="nb-NO" dirty="0"/>
              <a:t> </a:t>
            </a:r>
            <a:r>
              <a:rPr lang="nb-NO" dirty="0" err="1"/>
              <a:t>than</a:t>
            </a:r>
            <a:r>
              <a:rPr lang="nb-NO" dirty="0"/>
              <a:t> data-driven? </a:t>
            </a:r>
          </a:p>
          <a:p>
            <a:r>
              <a:rPr lang="nb-NO" dirty="0"/>
              <a:t>Do </a:t>
            </a:r>
            <a:r>
              <a:rPr lang="nb-NO" dirty="0" err="1"/>
              <a:t>we</a:t>
            </a:r>
            <a:r>
              <a:rPr lang="nb-NO" dirty="0"/>
              <a:t> </a:t>
            </a:r>
            <a:r>
              <a:rPr lang="nb-NO" dirty="0" err="1"/>
              <a:t>really</a:t>
            </a:r>
            <a:r>
              <a:rPr lang="nb-NO" dirty="0"/>
              <a:t> </a:t>
            </a:r>
            <a:r>
              <a:rPr lang="nb-NO" dirty="0" err="1"/>
              <a:t>see</a:t>
            </a:r>
            <a:r>
              <a:rPr lang="nb-NO" dirty="0"/>
              <a:t> </a:t>
            </a:r>
            <a:r>
              <a:rPr lang="nb-NO" dirty="0" err="1"/>
              <a:t>the</a:t>
            </a:r>
            <a:r>
              <a:rPr lang="nb-NO" dirty="0"/>
              <a:t> </a:t>
            </a:r>
            <a:r>
              <a:rPr lang="nb-NO" dirty="0" err="1"/>
              <a:t>world</a:t>
            </a:r>
            <a:r>
              <a:rPr lang="nb-NO" dirty="0"/>
              <a:t> </a:t>
            </a:r>
            <a:r>
              <a:rPr lang="nb-NO" dirty="0" err="1"/>
              <a:t>differently</a:t>
            </a:r>
            <a:r>
              <a:rPr lang="nb-NO" dirty="0"/>
              <a:t> </a:t>
            </a:r>
            <a:r>
              <a:rPr lang="nb-NO" dirty="0" err="1"/>
              <a:t>today</a:t>
            </a:r>
            <a:r>
              <a:rPr lang="nb-NO" dirty="0"/>
              <a:t> </a:t>
            </a:r>
            <a:r>
              <a:rPr lang="nb-NO" dirty="0" err="1"/>
              <a:t>than</a:t>
            </a:r>
            <a:r>
              <a:rPr lang="nb-NO" dirty="0"/>
              <a:t> </a:t>
            </a:r>
            <a:r>
              <a:rPr lang="nb-NO" dirty="0" err="1"/>
              <a:t>someone</a:t>
            </a:r>
            <a:r>
              <a:rPr lang="nb-NO" dirty="0"/>
              <a:t> in </a:t>
            </a:r>
            <a:r>
              <a:rPr lang="nb-NO" dirty="0" err="1"/>
              <a:t>the</a:t>
            </a:r>
            <a:r>
              <a:rPr lang="nb-NO" dirty="0"/>
              <a:t> </a:t>
            </a:r>
            <a:r>
              <a:rPr lang="nb-NO" dirty="0" err="1"/>
              <a:t>Middle</a:t>
            </a:r>
            <a:r>
              <a:rPr lang="nb-NO" dirty="0"/>
              <a:t> Ages? Do </a:t>
            </a:r>
            <a:r>
              <a:rPr lang="nb-NO" dirty="0" err="1"/>
              <a:t>Kuhn’s</a:t>
            </a:r>
            <a:r>
              <a:rPr lang="nb-NO" dirty="0"/>
              <a:t> arguments </a:t>
            </a:r>
            <a:r>
              <a:rPr lang="nb-NO" dirty="0" err="1"/>
              <a:t>really</a:t>
            </a:r>
            <a:r>
              <a:rPr lang="nb-NO" dirty="0"/>
              <a:t> </a:t>
            </a:r>
            <a:r>
              <a:rPr lang="nb-NO" dirty="0" err="1"/>
              <a:t>suggest</a:t>
            </a:r>
            <a:r>
              <a:rPr lang="nb-NO" dirty="0"/>
              <a:t> science </a:t>
            </a:r>
            <a:r>
              <a:rPr lang="nb-NO" dirty="0" err="1"/>
              <a:t>can’t</a:t>
            </a:r>
            <a:r>
              <a:rPr lang="nb-NO" dirty="0"/>
              <a:t> </a:t>
            </a:r>
            <a:r>
              <a:rPr lang="nb-NO" dirty="0" err="1"/>
              <a:t>give</a:t>
            </a:r>
            <a:r>
              <a:rPr lang="nb-NO" dirty="0"/>
              <a:t> </a:t>
            </a:r>
            <a:r>
              <a:rPr lang="nb-NO" dirty="0" err="1"/>
              <a:t>us</a:t>
            </a:r>
            <a:r>
              <a:rPr lang="nb-NO" dirty="0"/>
              <a:t> </a:t>
            </a:r>
            <a:r>
              <a:rPr lang="nb-NO" dirty="0" err="1"/>
              <a:t>objective</a:t>
            </a:r>
            <a:r>
              <a:rPr lang="nb-NO" dirty="0"/>
              <a:t> </a:t>
            </a:r>
            <a:r>
              <a:rPr lang="nb-NO" dirty="0" err="1"/>
              <a:t>knowledge</a:t>
            </a:r>
            <a:r>
              <a:rPr lang="nb-NO" dirty="0"/>
              <a:t>, or </a:t>
            </a:r>
            <a:r>
              <a:rPr lang="nb-NO" dirty="0" err="1"/>
              <a:t>approximation</a:t>
            </a:r>
            <a:r>
              <a:rPr lang="nb-NO" dirty="0"/>
              <a:t> </a:t>
            </a:r>
            <a:r>
              <a:rPr lang="nb-NO" dirty="0" err="1"/>
              <a:t>thereto</a:t>
            </a:r>
            <a:r>
              <a:rPr lang="nb-NO" dirty="0"/>
              <a:t>?</a:t>
            </a:r>
          </a:p>
          <a:p>
            <a:r>
              <a:rPr lang="nb-NO" dirty="0" err="1"/>
              <a:t>Kuhn’s</a:t>
            </a:r>
            <a:r>
              <a:rPr lang="nb-NO" dirty="0"/>
              <a:t> </a:t>
            </a:r>
            <a:r>
              <a:rPr lang="nb-NO" dirty="0" err="1"/>
              <a:t>concepts</a:t>
            </a:r>
            <a:r>
              <a:rPr lang="nb-NO" dirty="0"/>
              <a:t> </a:t>
            </a:r>
            <a:r>
              <a:rPr lang="nb-NO" dirty="0" err="1"/>
              <a:t>of</a:t>
            </a:r>
            <a:r>
              <a:rPr lang="nb-NO" dirty="0"/>
              <a:t> </a:t>
            </a:r>
            <a:r>
              <a:rPr lang="nb-NO" dirty="0" err="1"/>
              <a:t>paradigm</a:t>
            </a:r>
            <a:r>
              <a:rPr lang="nb-NO" dirty="0"/>
              <a:t>, normal science, </a:t>
            </a:r>
            <a:r>
              <a:rPr lang="nb-NO" dirty="0" err="1"/>
              <a:t>values</a:t>
            </a:r>
            <a:r>
              <a:rPr lang="nb-NO" dirty="0"/>
              <a:t>, progress etc. </a:t>
            </a:r>
            <a:r>
              <a:rPr lang="nb-NO" dirty="0" err="1"/>
              <a:t>arguably</a:t>
            </a:r>
            <a:r>
              <a:rPr lang="nb-NO" dirty="0"/>
              <a:t> </a:t>
            </a:r>
            <a:r>
              <a:rPr lang="nb-NO" dirty="0" err="1"/>
              <a:t>provide</a:t>
            </a:r>
            <a:r>
              <a:rPr lang="nb-NO" dirty="0"/>
              <a:t> </a:t>
            </a:r>
            <a:r>
              <a:rPr lang="nb-NO" dirty="0" err="1"/>
              <a:t>no</a:t>
            </a:r>
            <a:r>
              <a:rPr lang="nb-NO" dirty="0"/>
              <a:t> </a:t>
            </a:r>
            <a:r>
              <a:rPr lang="nb-NO" dirty="0" err="1"/>
              <a:t>normatively</a:t>
            </a:r>
            <a:r>
              <a:rPr lang="nb-NO" dirty="0"/>
              <a:t> </a:t>
            </a:r>
            <a:r>
              <a:rPr lang="nb-NO" dirty="0" err="1"/>
              <a:t>significant</a:t>
            </a:r>
            <a:r>
              <a:rPr lang="nb-NO" dirty="0"/>
              <a:t> science/non-science </a:t>
            </a:r>
            <a:r>
              <a:rPr lang="nb-NO" dirty="0" err="1"/>
              <a:t>divide</a:t>
            </a:r>
            <a:r>
              <a:rPr lang="nb-NO" dirty="0"/>
              <a:t> (</a:t>
            </a:r>
            <a:r>
              <a:rPr lang="nb-NO" dirty="0" err="1"/>
              <a:t>Feyerabend</a:t>
            </a:r>
            <a:r>
              <a:rPr lang="nb-NO" dirty="0"/>
              <a:t>.)</a:t>
            </a:r>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220311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52F6-D7DC-4C40-8360-B3A83EF5DEE2}"/>
              </a:ext>
            </a:extLst>
          </p:cNvPr>
          <p:cNvSpPr>
            <a:spLocks noGrp="1"/>
          </p:cNvSpPr>
          <p:nvPr>
            <p:ph type="title"/>
          </p:nvPr>
        </p:nvSpPr>
        <p:spPr/>
        <p:txBody>
          <a:bodyPr/>
          <a:lstStyle/>
          <a:p>
            <a:r>
              <a:rPr lang="en-NO" dirty="0"/>
              <a:t>Developments after Kuhn</a:t>
            </a:r>
          </a:p>
        </p:txBody>
      </p:sp>
      <p:sp>
        <p:nvSpPr>
          <p:cNvPr id="3" name="Content Placeholder 2">
            <a:extLst>
              <a:ext uri="{FF2B5EF4-FFF2-40B4-BE49-F238E27FC236}">
                <a16:creationId xmlns:a16="http://schemas.microsoft.com/office/drawing/2014/main" id="{96DA4291-0ADB-1149-A93D-F58520EA4041}"/>
              </a:ext>
            </a:extLst>
          </p:cNvPr>
          <p:cNvSpPr>
            <a:spLocks noGrp="1"/>
          </p:cNvSpPr>
          <p:nvPr>
            <p:ph idx="1"/>
          </p:nvPr>
        </p:nvSpPr>
        <p:spPr/>
        <p:txBody>
          <a:bodyPr>
            <a:normAutofit/>
          </a:bodyPr>
          <a:lstStyle/>
          <a:p>
            <a:r>
              <a:rPr lang="nb-NO" dirty="0" err="1"/>
              <a:t>Imré</a:t>
            </a:r>
            <a:r>
              <a:rPr lang="nb-NO" dirty="0"/>
              <a:t> </a:t>
            </a:r>
            <a:r>
              <a:rPr lang="en-NO" dirty="0"/>
              <a:t>Lakatos </a:t>
            </a:r>
            <a:r>
              <a:rPr lang="nb-NO" dirty="0" err="1"/>
              <a:t>tried</a:t>
            </a:r>
            <a:r>
              <a:rPr lang="nb-NO" dirty="0"/>
              <a:t> to </a:t>
            </a:r>
            <a:r>
              <a:rPr lang="en-NO" dirty="0"/>
              <a:t>steer a middle course between Popper and Kuhn. Theories are complex wholes but can be rationally </a:t>
            </a:r>
            <a:r>
              <a:rPr lang="nb-NO" dirty="0" err="1"/>
              <a:t>compared</a:t>
            </a:r>
            <a:r>
              <a:rPr lang="nb-NO" dirty="0"/>
              <a:t>.</a:t>
            </a:r>
            <a:endParaRPr lang="en-NO" dirty="0"/>
          </a:p>
          <a:p>
            <a:r>
              <a:rPr lang="nb-NO" dirty="0"/>
              <a:t>Paul </a:t>
            </a:r>
            <a:r>
              <a:rPr lang="en-NO" dirty="0"/>
              <a:t>Feyerabend suggested science does not deserve the </a:t>
            </a:r>
            <a:r>
              <a:rPr lang="nb-NO" dirty="0" err="1"/>
              <a:t>elevated</a:t>
            </a:r>
            <a:r>
              <a:rPr lang="nb-NO" dirty="0"/>
              <a:t> </a:t>
            </a:r>
            <a:r>
              <a:rPr lang="en-NO" dirty="0"/>
              <a:t>status it is usually afforded. </a:t>
            </a:r>
            <a:r>
              <a:rPr lang="nb-NO" dirty="0" err="1"/>
              <a:t>There</a:t>
            </a:r>
            <a:r>
              <a:rPr lang="nb-NO" dirty="0"/>
              <a:t> is </a:t>
            </a:r>
            <a:r>
              <a:rPr lang="nb-NO" dirty="0" err="1"/>
              <a:t>no</a:t>
            </a:r>
            <a:r>
              <a:rPr lang="nb-NO" dirty="0"/>
              <a:t> ‘</a:t>
            </a:r>
            <a:r>
              <a:rPr lang="nb-NO" dirty="0" err="1"/>
              <a:t>scientific</a:t>
            </a:r>
            <a:r>
              <a:rPr lang="nb-NO" dirty="0"/>
              <a:t> </a:t>
            </a:r>
            <a:r>
              <a:rPr lang="nb-NO" dirty="0" err="1"/>
              <a:t>method</a:t>
            </a:r>
            <a:r>
              <a:rPr lang="nb-NO" dirty="0"/>
              <a:t>’.</a:t>
            </a:r>
          </a:p>
          <a:p>
            <a:r>
              <a:rPr lang="nb-NO" dirty="0"/>
              <a:t>Cf. </a:t>
            </a:r>
            <a:r>
              <a:rPr lang="nb-NO" dirty="0" err="1"/>
              <a:t>also</a:t>
            </a:r>
            <a:r>
              <a:rPr lang="nb-NO" dirty="0"/>
              <a:t> ‘</a:t>
            </a:r>
            <a:r>
              <a:rPr lang="nb-NO" dirty="0" err="1"/>
              <a:t>sociology</a:t>
            </a:r>
            <a:r>
              <a:rPr lang="nb-NO" dirty="0"/>
              <a:t> </a:t>
            </a:r>
            <a:r>
              <a:rPr lang="nb-NO" dirty="0" err="1"/>
              <a:t>of</a:t>
            </a:r>
            <a:r>
              <a:rPr lang="nb-NO" dirty="0"/>
              <a:t> </a:t>
            </a:r>
            <a:r>
              <a:rPr lang="nb-NO" dirty="0" err="1"/>
              <a:t>scientific</a:t>
            </a:r>
            <a:r>
              <a:rPr lang="nb-NO" dirty="0"/>
              <a:t> </a:t>
            </a:r>
            <a:r>
              <a:rPr lang="nb-NO" dirty="0" err="1"/>
              <a:t>knowledge</a:t>
            </a:r>
            <a:r>
              <a:rPr lang="nb-NO" dirty="0"/>
              <a:t>’/science and </a:t>
            </a:r>
            <a:r>
              <a:rPr lang="nb-NO" dirty="0" err="1"/>
              <a:t>technology</a:t>
            </a:r>
            <a:r>
              <a:rPr lang="nb-NO" dirty="0"/>
              <a:t> studies (and ‘science </a:t>
            </a:r>
            <a:r>
              <a:rPr lang="nb-NO" dirty="0" err="1"/>
              <a:t>wars</a:t>
            </a:r>
            <a:r>
              <a:rPr lang="nb-NO" dirty="0"/>
              <a:t>’ </a:t>
            </a:r>
            <a:r>
              <a:rPr lang="nb-NO" dirty="0" err="1"/>
              <a:t>of</a:t>
            </a:r>
            <a:r>
              <a:rPr lang="nb-NO" dirty="0"/>
              <a:t> late. 1990s).</a:t>
            </a:r>
          </a:p>
        </p:txBody>
      </p:sp>
    </p:spTree>
    <p:extLst>
      <p:ext uri="{BB962C8B-B14F-4D97-AF65-F5344CB8AC3E}">
        <p14:creationId xmlns:p14="http://schemas.microsoft.com/office/powerpoint/2010/main" val="70684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52F6-D7DC-4C40-8360-B3A83EF5DEE2}"/>
              </a:ext>
            </a:extLst>
          </p:cNvPr>
          <p:cNvSpPr>
            <a:spLocks noGrp="1"/>
          </p:cNvSpPr>
          <p:nvPr>
            <p:ph type="title"/>
          </p:nvPr>
        </p:nvSpPr>
        <p:spPr/>
        <p:txBody>
          <a:bodyPr/>
          <a:lstStyle/>
          <a:p>
            <a:r>
              <a:rPr lang="en-NO" dirty="0"/>
              <a:t>Developments </a:t>
            </a:r>
            <a:r>
              <a:rPr lang="en-NO"/>
              <a:t>after Kuhn</a:t>
            </a:r>
            <a:r>
              <a:rPr lang="nb-NO" dirty="0"/>
              <a:t> </a:t>
            </a:r>
            <a:r>
              <a:rPr lang="nb-NO" dirty="0" err="1"/>
              <a:t>contd</a:t>
            </a:r>
            <a:r>
              <a:rPr lang="nb-NO" dirty="0"/>
              <a:t>.</a:t>
            </a:r>
            <a:endParaRPr lang="en-NO" dirty="0"/>
          </a:p>
        </p:txBody>
      </p:sp>
      <p:sp>
        <p:nvSpPr>
          <p:cNvPr id="3" name="Content Placeholder 2">
            <a:extLst>
              <a:ext uri="{FF2B5EF4-FFF2-40B4-BE49-F238E27FC236}">
                <a16:creationId xmlns:a16="http://schemas.microsoft.com/office/drawing/2014/main" id="{96DA4291-0ADB-1149-A93D-F58520EA4041}"/>
              </a:ext>
            </a:extLst>
          </p:cNvPr>
          <p:cNvSpPr>
            <a:spLocks noGrp="1"/>
          </p:cNvSpPr>
          <p:nvPr>
            <p:ph idx="1"/>
          </p:nvPr>
        </p:nvSpPr>
        <p:spPr/>
        <p:txBody>
          <a:bodyPr>
            <a:normAutofit fontScale="85000" lnSpcReduction="20000"/>
          </a:bodyPr>
          <a:lstStyle/>
          <a:p>
            <a:r>
              <a:rPr lang="en-NO" dirty="0"/>
              <a:t>Contemporary </a:t>
            </a:r>
            <a:r>
              <a:rPr lang="nb-NO" dirty="0" err="1"/>
              <a:t>analytic</a:t>
            </a:r>
            <a:r>
              <a:rPr lang="nb-NO" dirty="0"/>
              <a:t> </a:t>
            </a:r>
            <a:r>
              <a:rPr lang="en-NO" dirty="0"/>
              <a:t>philosophers of science </a:t>
            </a:r>
            <a:r>
              <a:rPr lang="nb-NO" dirty="0" err="1"/>
              <a:t>tend</a:t>
            </a:r>
            <a:r>
              <a:rPr lang="nb-NO" dirty="0"/>
              <a:t> to be</a:t>
            </a:r>
            <a:r>
              <a:rPr lang="en-NO" dirty="0"/>
              <a:t> more </a:t>
            </a:r>
            <a:r>
              <a:rPr lang="nb-NO" dirty="0"/>
              <a:t>‘</a:t>
            </a:r>
            <a:r>
              <a:rPr lang="en-NO" dirty="0"/>
              <a:t>positivistic</a:t>
            </a:r>
            <a:r>
              <a:rPr lang="nb-NO" dirty="0"/>
              <a:t>’</a:t>
            </a:r>
            <a:r>
              <a:rPr lang="en-NO" dirty="0"/>
              <a:t> than Popperian, and </a:t>
            </a:r>
            <a:r>
              <a:rPr lang="nb-NO" dirty="0"/>
              <a:t>more </a:t>
            </a:r>
            <a:r>
              <a:rPr lang="en-NO" dirty="0"/>
              <a:t>naturalistic than both.</a:t>
            </a:r>
          </a:p>
          <a:p>
            <a:pPr lvl="1"/>
            <a:r>
              <a:rPr lang="nb-NO" dirty="0" err="1"/>
              <a:t>Some</a:t>
            </a:r>
            <a:r>
              <a:rPr lang="nb-NO" dirty="0"/>
              <a:t> </a:t>
            </a:r>
            <a:r>
              <a:rPr lang="en-NO" dirty="0"/>
              <a:t>lay stress on confirmation and probability through Bayesian calculus</a:t>
            </a:r>
            <a:r>
              <a:rPr lang="nb-NO" dirty="0"/>
              <a:t> (cf. e.g. Deborah Mayo).</a:t>
            </a:r>
            <a:endParaRPr lang="en-NO" dirty="0"/>
          </a:p>
          <a:p>
            <a:pPr lvl="1"/>
            <a:r>
              <a:rPr lang="nb-NO" dirty="0" err="1"/>
              <a:t>Some</a:t>
            </a:r>
            <a:r>
              <a:rPr lang="nb-NO" dirty="0"/>
              <a:t> </a:t>
            </a:r>
            <a:r>
              <a:rPr lang="nb-NO" dirty="0" err="1"/>
              <a:t>think</a:t>
            </a:r>
            <a:r>
              <a:rPr lang="nb-NO" dirty="0"/>
              <a:t> it</a:t>
            </a:r>
            <a:r>
              <a:rPr lang="en-NO" dirty="0"/>
              <a:t> is vital to properly understand science that we take account of the way our language and practices as enmeshed </a:t>
            </a:r>
            <a:r>
              <a:rPr lang="en-GB" dirty="0"/>
              <a:t>in the real, causal order. A view of science as building on sense data and having a purely logico-linguistic structure leads to scepticism, relativism etc.</a:t>
            </a:r>
          </a:p>
          <a:p>
            <a:pPr lvl="1"/>
            <a:r>
              <a:rPr lang="en-GB" dirty="0"/>
              <a:t>Some think that philosophy of science beyond general epistemology is largely dead and should be replaced by various philosophies of the different special sciences.</a:t>
            </a:r>
          </a:p>
          <a:p>
            <a:pPr lvl="1"/>
            <a:r>
              <a:rPr lang="en-GB" dirty="0"/>
              <a:t>The idea of falsifiability remains intuitively important for most philosophers. Most want to preserve some kind of objectivity in science at the same time as acknowledging its value-</a:t>
            </a:r>
            <a:r>
              <a:rPr lang="en-GB" dirty="0" err="1"/>
              <a:t>ladenness</a:t>
            </a:r>
            <a:r>
              <a:rPr lang="en-GB" dirty="0"/>
              <a:t>. Realism versus anti-realism still a central issue.</a:t>
            </a:r>
            <a:endParaRPr lang="en-NO" dirty="0"/>
          </a:p>
        </p:txBody>
      </p:sp>
    </p:spTree>
    <p:extLst>
      <p:ext uri="{BB962C8B-B14F-4D97-AF65-F5344CB8AC3E}">
        <p14:creationId xmlns:p14="http://schemas.microsoft.com/office/powerpoint/2010/main" val="155053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053500-8810-653D-FB94-574E665FC28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11449"/>
            <a:ext cx="3249230"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1875912-639B-846F-9A0E-24B8A0403134}"/>
              </a:ext>
            </a:extLst>
          </p:cNvPr>
          <p:cNvSpPr>
            <a:spLocks noGrp="1"/>
          </p:cNvSpPr>
          <p:nvPr>
            <p:ph type="title"/>
          </p:nvPr>
        </p:nvSpPr>
        <p:spPr>
          <a:xfrm>
            <a:off x="557212" y="742951"/>
            <a:ext cx="2607469" cy="4962524"/>
          </a:xfrm>
        </p:spPr>
        <p:txBody>
          <a:bodyPr vert="horz" lIns="91440" tIns="45720" rIns="91440" bIns="45720" rtlCol="0" anchor="ctr">
            <a:normAutofit fontScale="90000"/>
          </a:bodyPr>
          <a:lstStyle/>
          <a:p>
            <a:pPr algn="ctr"/>
            <a:r>
              <a:rPr lang="en-US" sz="3900" kern="1200" dirty="0">
                <a:solidFill>
                  <a:srgbClr val="FFFFFF"/>
                </a:solidFill>
                <a:latin typeface="+mj-lt"/>
                <a:ea typeface="+mj-ea"/>
                <a:cs typeface="+mj-cs"/>
              </a:rPr>
              <a:t>How important are the ideas of falsifiability and/or a paradigm in your research?</a:t>
            </a:r>
            <a:br>
              <a:rPr lang="en-US" sz="3900" kern="1200" dirty="0">
                <a:solidFill>
                  <a:srgbClr val="FFFFFF"/>
                </a:solidFill>
                <a:latin typeface="+mj-lt"/>
                <a:ea typeface="+mj-ea"/>
                <a:cs typeface="+mj-cs"/>
              </a:rPr>
            </a:br>
            <a:endParaRPr lang="en-US" sz="3900" kern="1200" dirty="0">
              <a:solidFill>
                <a:srgbClr val="FFFFFF"/>
              </a:solidFill>
              <a:latin typeface="+mj-lt"/>
              <a:ea typeface="+mj-ea"/>
              <a:cs typeface="+mj-cs"/>
            </a:endParaRPr>
          </a:p>
        </p:txBody>
      </p:sp>
      <p:pic>
        <p:nvPicPr>
          <p:cNvPr id="4" name="Content Placeholder 3">
            <a:extLst>
              <a:ext uri="{FF2B5EF4-FFF2-40B4-BE49-F238E27FC236}">
                <a16:creationId xmlns:a16="http://schemas.microsoft.com/office/drawing/2014/main" id="{CCBA412B-E199-AB17-5D72-6F4DA15031B5}"/>
              </a:ext>
            </a:extLst>
          </p:cNvPr>
          <p:cNvPicPr>
            <a:picLocks noGrp="1" noChangeAspect="1"/>
          </p:cNvPicPr>
          <p:nvPr>
            <p:ph idx="1"/>
          </p:nvPr>
        </p:nvPicPr>
        <p:blipFill>
          <a:blip r:embed="rId3"/>
          <a:stretch>
            <a:fillRect/>
          </a:stretch>
        </p:blipFill>
        <p:spPr>
          <a:xfrm>
            <a:off x="3865366" y="1677557"/>
            <a:ext cx="4915159" cy="3510827"/>
          </a:xfrm>
          <a:prstGeom prst="rect">
            <a:avLst/>
          </a:prstGeom>
        </p:spPr>
      </p:pic>
    </p:spTree>
    <p:extLst>
      <p:ext uri="{BB962C8B-B14F-4D97-AF65-F5344CB8AC3E}">
        <p14:creationId xmlns:p14="http://schemas.microsoft.com/office/powerpoint/2010/main" val="1310634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8687" y="775849"/>
            <a:ext cx="2240924"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2064" y="366810"/>
            <a:ext cx="4593286"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9BDE2-72E2-7148-8333-09788208DE3A}"/>
              </a:ext>
            </a:extLst>
          </p:cNvPr>
          <p:cNvSpPr>
            <a:spLocks noGrp="1"/>
          </p:cNvSpPr>
          <p:nvPr>
            <p:ph type="title"/>
          </p:nvPr>
        </p:nvSpPr>
        <p:spPr>
          <a:xfrm>
            <a:off x="628650" y="647593"/>
            <a:ext cx="3350844" cy="3060541"/>
          </a:xfrm>
        </p:spPr>
        <p:txBody>
          <a:bodyPr vert="horz" lIns="91440" tIns="45720" rIns="91440" bIns="45720" rtlCol="0" anchor="b">
            <a:normAutofit/>
          </a:bodyPr>
          <a:lstStyle/>
          <a:p>
            <a:pPr algn="ctr"/>
            <a:r>
              <a:rPr lang="en-US" sz="6000" kern="1200">
                <a:solidFill>
                  <a:srgbClr val="FFFFFF"/>
                </a:solidFill>
                <a:latin typeface="+mj-lt"/>
                <a:ea typeface="+mj-ea"/>
                <a:cs typeface="+mj-cs"/>
              </a:rPr>
              <a:t>PART THREE</a:t>
            </a:r>
          </a:p>
        </p:txBody>
      </p:sp>
      <p:sp>
        <p:nvSpPr>
          <p:cNvPr id="3" name="Content Placeholder 2">
            <a:extLst>
              <a:ext uri="{FF2B5EF4-FFF2-40B4-BE49-F238E27FC236}">
                <a16:creationId xmlns:a16="http://schemas.microsoft.com/office/drawing/2014/main" id="{2D30676A-58C3-7942-95B0-450259779DE8}"/>
              </a:ext>
            </a:extLst>
          </p:cNvPr>
          <p:cNvSpPr>
            <a:spLocks noGrp="1"/>
          </p:cNvSpPr>
          <p:nvPr>
            <p:ph idx="1"/>
          </p:nvPr>
        </p:nvSpPr>
        <p:spPr>
          <a:xfrm>
            <a:off x="628650" y="3800209"/>
            <a:ext cx="3350844" cy="2410198"/>
          </a:xfrm>
        </p:spPr>
        <p:txBody>
          <a:bodyPr vert="horz" lIns="91440" tIns="45720" rIns="91440" bIns="45720" rtlCol="0">
            <a:normAutofit/>
          </a:bodyPr>
          <a:lstStyle/>
          <a:p>
            <a:pPr marL="0" indent="0" algn="ctr">
              <a:buNone/>
            </a:pPr>
            <a:r>
              <a:rPr lang="en-US" sz="2400" kern="1200">
                <a:solidFill>
                  <a:srgbClr val="FFFFFF"/>
                </a:solidFill>
                <a:latin typeface="+mn-lt"/>
                <a:ea typeface="+mn-ea"/>
                <a:cs typeface="+mn-cs"/>
              </a:rPr>
              <a:t>PHILOSOPHY OF HUMANITIES AND SOCIAL SCIENCES</a:t>
            </a:r>
          </a:p>
        </p:txBody>
      </p:sp>
      <p:pic>
        <p:nvPicPr>
          <p:cNvPr id="22" name="Graphic 21" descr="Utdanning">
            <a:extLst>
              <a:ext uri="{FF2B5EF4-FFF2-40B4-BE49-F238E27FC236}">
                <a16:creationId xmlns:a16="http://schemas.microsoft.com/office/drawing/2014/main" id="{EE2A5ACC-AAD5-1CED-4655-E280AD3F2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3848" y="1834479"/>
            <a:ext cx="3189041" cy="3189041"/>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2443403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BDE59F-D930-F441-A398-5F8CCDDBC5B3}"/>
              </a:ext>
            </a:extLst>
          </p:cNvPr>
          <p:cNvSpPr>
            <a:spLocks noGrp="1"/>
          </p:cNvSpPr>
          <p:nvPr>
            <p:ph type="title"/>
          </p:nvPr>
        </p:nvSpPr>
        <p:spPr>
          <a:xfrm>
            <a:off x="603504" y="3320859"/>
            <a:ext cx="3393730" cy="2076333"/>
          </a:xfrm>
        </p:spPr>
        <p:txBody>
          <a:bodyPr vert="horz" lIns="91440" tIns="45720" rIns="91440" bIns="45720" rtlCol="0" anchor="t">
            <a:normAutofit fontScale="90000"/>
          </a:bodyPr>
          <a:lstStyle/>
          <a:p>
            <a:r>
              <a:rPr lang="en-US" sz="3300" dirty="0"/>
              <a:t>Hans Georg Gadamer: ‘The Universality of the Hermeneutical Problem’ (1966)</a:t>
            </a:r>
          </a:p>
        </p:txBody>
      </p:sp>
      <p:sp>
        <p:nvSpPr>
          <p:cNvPr id="9" name="Freeform: Shape 8">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2984" y="381000"/>
            <a:ext cx="4751016"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lassholder for innhold 3" descr="A person with a hand on his chin&#10;&#10;Description automatically generated with low confidence">
            <a:extLst>
              <a:ext uri="{FF2B5EF4-FFF2-40B4-BE49-F238E27FC236}">
                <a16:creationId xmlns:a16="http://schemas.microsoft.com/office/drawing/2014/main" id="{274D869D-35F4-924B-8450-F831B017BC23}"/>
              </a:ext>
            </a:extLst>
          </p:cNvPr>
          <p:cNvPicPr>
            <a:picLocks noGrp="1" noChangeAspect="1"/>
          </p:cNvPicPr>
          <p:nvPr>
            <p:ph idx="1"/>
          </p:nvPr>
        </p:nvPicPr>
        <p:blipFill rotWithShape="1">
          <a:blip r:embed="rId3"/>
          <a:srcRect l="3875"/>
          <a:stretch/>
        </p:blipFill>
        <p:spPr>
          <a:xfrm>
            <a:off x="4515814" y="544777"/>
            <a:ext cx="4628186"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154194370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B96B669B-C2FC-3242-38EA-3F55A04CDF31}"/>
              </a:ext>
            </a:extLst>
          </p:cNvPr>
          <p:cNvPicPr>
            <a:picLocks noGrp="1" noChangeAspect="1"/>
          </p:cNvPicPr>
          <p:nvPr>
            <p:ph idx="1"/>
          </p:nvPr>
        </p:nvPicPr>
        <p:blipFill rotWithShape="1">
          <a:blip r:embed="rId3"/>
          <a:srcRect l="11000" r="-1" b="-1"/>
          <a:stretch/>
        </p:blipFill>
        <p:spPr>
          <a:xfrm>
            <a:off x="20" y="10"/>
            <a:ext cx="9143980" cy="6857990"/>
          </a:xfrm>
          <a:prstGeom prst="rect">
            <a:avLst/>
          </a:prstGeom>
        </p:spPr>
      </p:pic>
      <p:sp>
        <p:nvSpPr>
          <p:cNvPr id="23" name="Rectangle 2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719463B-7828-E241-B453-883504A42739}"/>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3100" dirty="0">
                <a:solidFill>
                  <a:schemeClr val="tx1">
                    <a:lumMod val="85000"/>
                    <a:lumOff val="15000"/>
                  </a:schemeClr>
                </a:solidFill>
              </a:rPr>
              <a:t>Art</a:t>
            </a:r>
          </a:p>
        </p:txBody>
      </p:sp>
      <p:cxnSp>
        <p:nvCxnSpPr>
          <p:cNvPr id="25" name="Straight Connector 2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027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8F4EAE-F6B6-D041-8CA4-86BD25781FF3}"/>
              </a:ext>
            </a:extLst>
          </p:cNvPr>
          <p:cNvSpPr>
            <a:spLocks noGrp="1"/>
          </p:cNvSpPr>
          <p:nvPr>
            <p:ph type="title"/>
          </p:nvPr>
        </p:nvSpPr>
        <p:spPr/>
        <p:txBody>
          <a:bodyPr/>
          <a:lstStyle/>
          <a:p>
            <a:r>
              <a:rPr lang="nb-NO" dirty="0" err="1"/>
              <a:t>Alienation</a:t>
            </a:r>
            <a:r>
              <a:rPr lang="nb-NO" dirty="0"/>
              <a:t> in ‘</a:t>
            </a:r>
            <a:r>
              <a:rPr lang="nb-NO" dirty="0" err="1"/>
              <a:t>the</a:t>
            </a:r>
            <a:r>
              <a:rPr lang="nb-NO" dirty="0"/>
              <a:t> </a:t>
            </a:r>
            <a:r>
              <a:rPr lang="nb-NO" dirty="0" err="1"/>
              <a:t>aesthetic</a:t>
            </a:r>
            <a:r>
              <a:rPr lang="nb-NO" dirty="0"/>
              <a:t> </a:t>
            </a:r>
            <a:r>
              <a:rPr lang="nb-NO" dirty="0" err="1"/>
              <a:t>consciousness</a:t>
            </a:r>
            <a:r>
              <a:rPr lang="nb-NO" dirty="0"/>
              <a:t>’</a:t>
            </a:r>
          </a:p>
        </p:txBody>
      </p:sp>
      <p:sp>
        <p:nvSpPr>
          <p:cNvPr id="3" name="Plassholder for innhold 2">
            <a:extLst>
              <a:ext uri="{FF2B5EF4-FFF2-40B4-BE49-F238E27FC236}">
                <a16:creationId xmlns:a16="http://schemas.microsoft.com/office/drawing/2014/main" id="{4D1EF1E9-6F1B-DB47-81CF-2CA69B0449C9}"/>
              </a:ext>
            </a:extLst>
          </p:cNvPr>
          <p:cNvSpPr>
            <a:spLocks noGrp="1"/>
          </p:cNvSpPr>
          <p:nvPr>
            <p:ph idx="1"/>
          </p:nvPr>
        </p:nvSpPr>
        <p:spPr/>
        <p:txBody>
          <a:bodyPr>
            <a:normAutofit lnSpcReduction="10000"/>
          </a:bodyPr>
          <a:lstStyle/>
          <a:p>
            <a:r>
              <a:rPr lang="nb-NO" dirty="0"/>
              <a:t>‘</a:t>
            </a:r>
            <a:r>
              <a:rPr lang="nb-NO" dirty="0" err="1"/>
              <a:t>When</a:t>
            </a:r>
            <a:r>
              <a:rPr lang="nb-NO" dirty="0"/>
              <a:t> </a:t>
            </a:r>
            <a:r>
              <a:rPr lang="nb-NO" dirty="0" err="1"/>
              <a:t>we</a:t>
            </a:r>
            <a:r>
              <a:rPr lang="nb-NO" dirty="0"/>
              <a:t> </a:t>
            </a:r>
            <a:r>
              <a:rPr lang="nb-NO" dirty="0" err="1"/>
              <a:t>judge</a:t>
            </a:r>
            <a:r>
              <a:rPr lang="nb-NO" dirty="0"/>
              <a:t> a </a:t>
            </a:r>
            <a:r>
              <a:rPr lang="nb-NO" dirty="0" err="1"/>
              <a:t>work</a:t>
            </a:r>
            <a:r>
              <a:rPr lang="nb-NO" dirty="0"/>
              <a:t> </a:t>
            </a:r>
            <a:r>
              <a:rPr lang="nb-NO" dirty="0" err="1"/>
              <a:t>of</a:t>
            </a:r>
            <a:r>
              <a:rPr lang="nb-NO" dirty="0"/>
              <a:t> art </a:t>
            </a:r>
            <a:r>
              <a:rPr lang="nb-NO" dirty="0" err="1"/>
              <a:t>on</a:t>
            </a:r>
            <a:r>
              <a:rPr lang="nb-NO" dirty="0"/>
              <a:t> </a:t>
            </a:r>
            <a:r>
              <a:rPr lang="nb-NO" dirty="0" err="1"/>
              <a:t>the</a:t>
            </a:r>
            <a:r>
              <a:rPr lang="nb-NO" dirty="0"/>
              <a:t> basis </a:t>
            </a:r>
            <a:r>
              <a:rPr lang="nb-NO" dirty="0" err="1"/>
              <a:t>of</a:t>
            </a:r>
            <a:r>
              <a:rPr lang="nb-NO" dirty="0"/>
              <a:t> </a:t>
            </a:r>
            <a:r>
              <a:rPr lang="nb-NO" dirty="0" err="1"/>
              <a:t>its</a:t>
            </a:r>
            <a:r>
              <a:rPr lang="nb-NO" dirty="0"/>
              <a:t> </a:t>
            </a:r>
            <a:r>
              <a:rPr lang="nb-NO" dirty="0" err="1"/>
              <a:t>aesthetic</a:t>
            </a:r>
            <a:r>
              <a:rPr lang="nb-NO" dirty="0"/>
              <a:t> </a:t>
            </a:r>
            <a:r>
              <a:rPr lang="nb-NO" dirty="0" err="1"/>
              <a:t>quality</a:t>
            </a:r>
            <a:r>
              <a:rPr lang="nb-NO" dirty="0"/>
              <a:t>, </a:t>
            </a:r>
            <a:r>
              <a:rPr lang="nb-NO" dirty="0" err="1"/>
              <a:t>something</a:t>
            </a:r>
            <a:r>
              <a:rPr lang="nb-NO" dirty="0"/>
              <a:t> </a:t>
            </a:r>
            <a:r>
              <a:rPr lang="nb-NO" dirty="0" err="1"/>
              <a:t>that</a:t>
            </a:r>
            <a:r>
              <a:rPr lang="nb-NO" dirty="0"/>
              <a:t> is </a:t>
            </a:r>
            <a:r>
              <a:rPr lang="nb-NO" dirty="0" err="1"/>
              <a:t>really</a:t>
            </a:r>
            <a:r>
              <a:rPr lang="nb-NO" dirty="0"/>
              <a:t> </a:t>
            </a:r>
            <a:r>
              <a:rPr lang="nb-NO" dirty="0" err="1"/>
              <a:t>much</a:t>
            </a:r>
            <a:r>
              <a:rPr lang="nb-NO" dirty="0"/>
              <a:t> more </a:t>
            </a:r>
            <a:r>
              <a:rPr lang="nb-NO" dirty="0" err="1"/>
              <a:t>familiar</a:t>
            </a:r>
            <a:r>
              <a:rPr lang="nb-NO" dirty="0"/>
              <a:t> to </a:t>
            </a:r>
            <a:r>
              <a:rPr lang="nb-NO" dirty="0" err="1"/>
              <a:t>us</a:t>
            </a:r>
            <a:r>
              <a:rPr lang="nb-NO" dirty="0"/>
              <a:t> is </a:t>
            </a:r>
            <a:r>
              <a:rPr lang="nb-NO" dirty="0" err="1"/>
              <a:t>alienated</a:t>
            </a:r>
            <a:r>
              <a:rPr lang="nb-NO" dirty="0"/>
              <a:t>.’ (5)</a:t>
            </a:r>
          </a:p>
          <a:p>
            <a:r>
              <a:rPr lang="nb-NO" dirty="0"/>
              <a:t>‘No artist </a:t>
            </a:r>
            <a:r>
              <a:rPr lang="nb-NO" dirty="0" err="1"/>
              <a:t>of</a:t>
            </a:r>
            <a:r>
              <a:rPr lang="nb-NO" dirty="0"/>
              <a:t> </a:t>
            </a:r>
            <a:r>
              <a:rPr lang="nb-NO" dirty="0" err="1"/>
              <a:t>the</a:t>
            </a:r>
            <a:r>
              <a:rPr lang="nb-NO" dirty="0"/>
              <a:t> </a:t>
            </a:r>
            <a:r>
              <a:rPr lang="nb-NO" dirty="0" err="1"/>
              <a:t>religiously</a:t>
            </a:r>
            <a:r>
              <a:rPr lang="nb-NO" dirty="0"/>
              <a:t> vital </a:t>
            </a:r>
            <a:r>
              <a:rPr lang="nb-NO" dirty="0" err="1"/>
              <a:t>cultures</a:t>
            </a:r>
            <a:r>
              <a:rPr lang="nb-NO" dirty="0"/>
              <a:t> </a:t>
            </a:r>
            <a:r>
              <a:rPr lang="nb-NO" dirty="0" err="1"/>
              <a:t>of</a:t>
            </a:r>
            <a:r>
              <a:rPr lang="nb-NO" dirty="0"/>
              <a:t> </a:t>
            </a:r>
            <a:r>
              <a:rPr lang="nb-NO" dirty="0" err="1"/>
              <a:t>the</a:t>
            </a:r>
            <a:r>
              <a:rPr lang="nb-NO" dirty="0"/>
              <a:t> </a:t>
            </a:r>
            <a:r>
              <a:rPr lang="nb-NO" dirty="0" err="1"/>
              <a:t>past</a:t>
            </a:r>
            <a:r>
              <a:rPr lang="nb-NO" dirty="0"/>
              <a:t> ever </a:t>
            </a:r>
            <a:r>
              <a:rPr lang="nb-NO" dirty="0" err="1"/>
              <a:t>produced</a:t>
            </a:r>
            <a:r>
              <a:rPr lang="nb-NO" dirty="0"/>
              <a:t> his </a:t>
            </a:r>
            <a:r>
              <a:rPr lang="nb-NO" dirty="0" err="1"/>
              <a:t>work</a:t>
            </a:r>
            <a:r>
              <a:rPr lang="nb-NO" dirty="0"/>
              <a:t> </a:t>
            </a:r>
            <a:r>
              <a:rPr lang="nb-NO" dirty="0" err="1"/>
              <a:t>of</a:t>
            </a:r>
            <a:r>
              <a:rPr lang="nb-NO" dirty="0"/>
              <a:t> art </a:t>
            </a:r>
            <a:r>
              <a:rPr lang="nb-NO" dirty="0" err="1"/>
              <a:t>with</a:t>
            </a:r>
            <a:r>
              <a:rPr lang="nb-NO" dirty="0"/>
              <a:t> </a:t>
            </a:r>
            <a:r>
              <a:rPr lang="nb-NO" dirty="0" err="1"/>
              <a:t>any</a:t>
            </a:r>
            <a:r>
              <a:rPr lang="nb-NO" dirty="0"/>
              <a:t> </a:t>
            </a:r>
            <a:r>
              <a:rPr lang="nb-NO" dirty="0" err="1"/>
              <a:t>other</a:t>
            </a:r>
            <a:r>
              <a:rPr lang="nb-NO" dirty="0"/>
              <a:t> </a:t>
            </a:r>
            <a:r>
              <a:rPr lang="nb-NO" dirty="0" err="1"/>
              <a:t>intention</a:t>
            </a:r>
            <a:r>
              <a:rPr lang="nb-NO" dirty="0"/>
              <a:t> </a:t>
            </a:r>
            <a:r>
              <a:rPr lang="nb-NO" dirty="0" err="1"/>
              <a:t>than</a:t>
            </a:r>
            <a:r>
              <a:rPr lang="nb-NO" dirty="0"/>
              <a:t> </a:t>
            </a:r>
            <a:r>
              <a:rPr lang="nb-NO" dirty="0" err="1"/>
              <a:t>that</a:t>
            </a:r>
            <a:r>
              <a:rPr lang="nb-NO" dirty="0"/>
              <a:t> it </a:t>
            </a:r>
            <a:r>
              <a:rPr lang="nb-NO" dirty="0" err="1"/>
              <a:t>should</a:t>
            </a:r>
            <a:r>
              <a:rPr lang="nb-NO" dirty="0"/>
              <a:t> be </a:t>
            </a:r>
            <a:r>
              <a:rPr lang="nb-NO" dirty="0" err="1"/>
              <a:t>received</a:t>
            </a:r>
            <a:r>
              <a:rPr lang="nb-NO" dirty="0"/>
              <a:t> in terms </a:t>
            </a:r>
            <a:r>
              <a:rPr lang="nb-NO" dirty="0" err="1"/>
              <a:t>of</a:t>
            </a:r>
            <a:r>
              <a:rPr lang="nb-NO" dirty="0"/>
              <a:t> </a:t>
            </a:r>
            <a:r>
              <a:rPr lang="nb-NO" dirty="0" err="1"/>
              <a:t>what</a:t>
            </a:r>
            <a:r>
              <a:rPr lang="nb-NO" dirty="0"/>
              <a:t> it </a:t>
            </a:r>
            <a:r>
              <a:rPr lang="nb-NO" dirty="0" err="1"/>
              <a:t>says</a:t>
            </a:r>
            <a:r>
              <a:rPr lang="nb-NO" dirty="0"/>
              <a:t> and </a:t>
            </a:r>
            <a:r>
              <a:rPr lang="nb-NO" dirty="0" err="1"/>
              <a:t>presents</a:t>
            </a:r>
            <a:r>
              <a:rPr lang="nb-NO" dirty="0"/>
              <a:t> and </a:t>
            </a:r>
            <a:r>
              <a:rPr lang="nb-NO" dirty="0" err="1"/>
              <a:t>that</a:t>
            </a:r>
            <a:r>
              <a:rPr lang="nb-NO" dirty="0"/>
              <a:t> it </a:t>
            </a:r>
            <a:r>
              <a:rPr lang="nb-NO" dirty="0" err="1"/>
              <a:t>should</a:t>
            </a:r>
            <a:r>
              <a:rPr lang="nb-NO" dirty="0"/>
              <a:t> have </a:t>
            </a:r>
            <a:r>
              <a:rPr lang="nb-NO" dirty="0" err="1"/>
              <a:t>its</a:t>
            </a:r>
            <a:r>
              <a:rPr lang="nb-NO" dirty="0"/>
              <a:t> </a:t>
            </a:r>
            <a:r>
              <a:rPr lang="nb-NO" dirty="0" err="1"/>
              <a:t>place</a:t>
            </a:r>
            <a:r>
              <a:rPr lang="nb-NO" dirty="0"/>
              <a:t> in </a:t>
            </a:r>
            <a:r>
              <a:rPr lang="nb-NO" dirty="0" err="1"/>
              <a:t>the</a:t>
            </a:r>
            <a:r>
              <a:rPr lang="nb-NO" dirty="0"/>
              <a:t> </a:t>
            </a:r>
            <a:r>
              <a:rPr lang="nb-NO" dirty="0" err="1"/>
              <a:t>world</a:t>
            </a:r>
            <a:r>
              <a:rPr lang="nb-NO" dirty="0"/>
              <a:t> </a:t>
            </a:r>
            <a:r>
              <a:rPr lang="nb-NO" dirty="0" err="1"/>
              <a:t>where</a:t>
            </a:r>
            <a:r>
              <a:rPr lang="nb-NO" dirty="0"/>
              <a:t> men live </a:t>
            </a:r>
            <a:r>
              <a:rPr lang="nb-NO" dirty="0" err="1"/>
              <a:t>together</a:t>
            </a:r>
            <a:r>
              <a:rPr lang="nb-NO" dirty="0"/>
              <a:t>.’ (4-5)</a:t>
            </a:r>
          </a:p>
          <a:p>
            <a:r>
              <a:rPr lang="nb-NO" dirty="0"/>
              <a:t>‘</a:t>
            </a:r>
            <a:r>
              <a:rPr lang="nb-NO" dirty="0" err="1"/>
              <a:t>Despite</a:t>
            </a:r>
            <a:r>
              <a:rPr lang="nb-NO" dirty="0"/>
              <a:t> </a:t>
            </a:r>
            <a:r>
              <a:rPr lang="nb-NO" dirty="0" err="1"/>
              <a:t>its</a:t>
            </a:r>
            <a:r>
              <a:rPr lang="nb-NO" dirty="0"/>
              <a:t> </a:t>
            </a:r>
            <a:r>
              <a:rPr lang="nb-NO" dirty="0" err="1"/>
              <a:t>use</a:t>
            </a:r>
            <a:r>
              <a:rPr lang="nb-NO" dirty="0"/>
              <a:t> by </a:t>
            </a:r>
            <a:r>
              <a:rPr lang="nb-NO" dirty="0" err="1"/>
              <a:t>the</a:t>
            </a:r>
            <a:r>
              <a:rPr lang="nb-NO" dirty="0"/>
              <a:t> </a:t>
            </a:r>
            <a:r>
              <a:rPr lang="nb-NO" dirty="0" err="1"/>
              <a:t>national</a:t>
            </a:r>
            <a:r>
              <a:rPr lang="nb-NO" dirty="0"/>
              <a:t> </a:t>
            </a:r>
            <a:r>
              <a:rPr lang="nb-NO" dirty="0" err="1"/>
              <a:t>socialists</a:t>
            </a:r>
            <a:r>
              <a:rPr lang="nb-NO" dirty="0"/>
              <a:t>, </a:t>
            </a:r>
            <a:r>
              <a:rPr lang="nb-NO" dirty="0" err="1"/>
              <a:t>we</a:t>
            </a:r>
            <a:r>
              <a:rPr lang="nb-NO" dirty="0"/>
              <a:t> </a:t>
            </a:r>
            <a:r>
              <a:rPr lang="nb-NO" dirty="0" err="1"/>
              <a:t>cannot</a:t>
            </a:r>
            <a:r>
              <a:rPr lang="nb-NO" dirty="0"/>
              <a:t> </a:t>
            </a:r>
            <a:r>
              <a:rPr lang="nb-NO" dirty="0" err="1"/>
              <a:t>deny</a:t>
            </a:r>
            <a:r>
              <a:rPr lang="nb-NO" dirty="0"/>
              <a:t> </a:t>
            </a:r>
            <a:r>
              <a:rPr lang="nb-NO" dirty="0" err="1"/>
              <a:t>that</a:t>
            </a:r>
            <a:r>
              <a:rPr lang="nb-NO" dirty="0"/>
              <a:t> </a:t>
            </a:r>
            <a:r>
              <a:rPr lang="nb-NO" dirty="0" err="1"/>
              <a:t>the</a:t>
            </a:r>
            <a:r>
              <a:rPr lang="nb-NO" dirty="0"/>
              <a:t> </a:t>
            </a:r>
            <a:r>
              <a:rPr lang="nb-NO" dirty="0" err="1"/>
              <a:t>idea</a:t>
            </a:r>
            <a:r>
              <a:rPr lang="nb-NO" dirty="0"/>
              <a:t> </a:t>
            </a:r>
            <a:r>
              <a:rPr lang="nb-NO" dirty="0" err="1"/>
              <a:t>of</a:t>
            </a:r>
            <a:r>
              <a:rPr lang="nb-NO" dirty="0"/>
              <a:t> art </a:t>
            </a:r>
            <a:r>
              <a:rPr lang="nb-NO" dirty="0" err="1"/>
              <a:t>being</a:t>
            </a:r>
            <a:r>
              <a:rPr lang="nb-NO" dirty="0"/>
              <a:t> </a:t>
            </a:r>
            <a:r>
              <a:rPr lang="nb-NO" dirty="0" err="1"/>
              <a:t>bound</a:t>
            </a:r>
            <a:r>
              <a:rPr lang="nb-NO" dirty="0"/>
              <a:t> to a </a:t>
            </a:r>
            <a:r>
              <a:rPr lang="nb-NO" dirty="0" err="1"/>
              <a:t>people</a:t>
            </a:r>
            <a:r>
              <a:rPr lang="nb-NO" dirty="0"/>
              <a:t> </a:t>
            </a:r>
            <a:r>
              <a:rPr lang="nb-NO" dirty="0" err="1"/>
              <a:t>involves</a:t>
            </a:r>
            <a:r>
              <a:rPr lang="nb-NO" dirty="0"/>
              <a:t> a real </a:t>
            </a:r>
            <a:r>
              <a:rPr lang="nb-NO" dirty="0" err="1"/>
              <a:t>insight</a:t>
            </a:r>
            <a:r>
              <a:rPr lang="nb-NO" dirty="0"/>
              <a:t>.’ (5)</a:t>
            </a:r>
          </a:p>
          <a:p>
            <a:endParaRPr lang="nb-NO" dirty="0"/>
          </a:p>
        </p:txBody>
      </p:sp>
    </p:spTree>
    <p:extLst>
      <p:ext uri="{BB962C8B-B14F-4D97-AF65-F5344CB8AC3E}">
        <p14:creationId xmlns:p14="http://schemas.microsoft.com/office/powerpoint/2010/main" val="201891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8F4EAE-F6B6-D041-8CA4-86BD25781FF3}"/>
              </a:ext>
            </a:extLst>
          </p:cNvPr>
          <p:cNvSpPr>
            <a:spLocks noGrp="1"/>
          </p:cNvSpPr>
          <p:nvPr>
            <p:ph type="title"/>
          </p:nvPr>
        </p:nvSpPr>
        <p:spPr/>
        <p:txBody>
          <a:bodyPr/>
          <a:lstStyle/>
          <a:p>
            <a:r>
              <a:rPr lang="nb-NO" dirty="0" err="1"/>
              <a:t>Alienation</a:t>
            </a:r>
            <a:r>
              <a:rPr lang="nb-NO" dirty="0"/>
              <a:t> in ‘</a:t>
            </a:r>
            <a:r>
              <a:rPr lang="nb-NO" dirty="0" err="1"/>
              <a:t>the</a:t>
            </a:r>
            <a:r>
              <a:rPr lang="nb-NO" dirty="0"/>
              <a:t> </a:t>
            </a:r>
            <a:r>
              <a:rPr lang="nb-NO" dirty="0" err="1"/>
              <a:t>historical</a:t>
            </a:r>
            <a:r>
              <a:rPr lang="nb-NO" dirty="0"/>
              <a:t> </a:t>
            </a:r>
            <a:r>
              <a:rPr lang="nb-NO" dirty="0" err="1"/>
              <a:t>consciousness</a:t>
            </a:r>
            <a:r>
              <a:rPr lang="nb-NO" dirty="0"/>
              <a:t>’</a:t>
            </a:r>
          </a:p>
        </p:txBody>
      </p:sp>
      <p:sp>
        <p:nvSpPr>
          <p:cNvPr id="3" name="Plassholder for innhold 2">
            <a:extLst>
              <a:ext uri="{FF2B5EF4-FFF2-40B4-BE49-F238E27FC236}">
                <a16:creationId xmlns:a16="http://schemas.microsoft.com/office/drawing/2014/main" id="{4D1EF1E9-6F1B-DB47-81CF-2CA69B0449C9}"/>
              </a:ext>
            </a:extLst>
          </p:cNvPr>
          <p:cNvSpPr>
            <a:spLocks noGrp="1"/>
          </p:cNvSpPr>
          <p:nvPr>
            <p:ph idx="1"/>
          </p:nvPr>
        </p:nvSpPr>
        <p:spPr/>
        <p:txBody>
          <a:bodyPr>
            <a:normAutofit fontScale="70000" lnSpcReduction="20000"/>
          </a:bodyPr>
          <a:lstStyle/>
          <a:p>
            <a:r>
              <a:rPr lang="nb-NO" dirty="0"/>
              <a:t>‘No </a:t>
            </a:r>
            <a:r>
              <a:rPr lang="nb-NO" dirty="0" err="1"/>
              <a:t>one</a:t>
            </a:r>
            <a:r>
              <a:rPr lang="nb-NO" dirty="0"/>
              <a:t> </a:t>
            </a:r>
            <a:r>
              <a:rPr lang="nb-NO" dirty="0" err="1"/>
              <a:t>disputes</a:t>
            </a:r>
            <a:r>
              <a:rPr lang="nb-NO" dirty="0"/>
              <a:t> </a:t>
            </a:r>
            <a:r>
              <a:rPr lang="nb-NO" dirty="0" err="1"/>
              <a:t>the</a:t>
            </a:r>
            <a:r>
              <a:rPr lang="nb-NO" dirty="0"/>
              <a:t> </a:t>
            </a:r>
            <a:r>
              <a:rPr lang="nb-NO" dirty="0" err="1"/>
              <a:t>fact</a:t>
            </a:r>
            <a:r>
              <a:rPr lang="nb-NO" dirty="0"/>
              <a:t> </a:t>
            </a:r>
            <a:r>
              <a:rPr lang="nb-NO" dirty="0" err="1"/>
              <a:t>that</a:t>
            </a:r>
            <a:r>
              <a:rPr lang="nb-NO" dirty="0"/>
              <a:t> controlling </a:t>
            </a:r>
            <a:r>
              <a:rPr lang="nb-NO" dirty="0" err="1"/>
              <a:t>the</a:t>
            </a:r>
            <a:r>
              <a:rPr lang="nb-NO" dirty="0"/>
              <a:t> </a:t>
            </a:r>
            <a:r>
              <a:rPr lang="nb-NO" dirty="0" err="1"/>
              <a:t>prejudices</a:t>
            </a:r>
            <a:r>
              <a:rPr lang="nb-NO" dirty="0"/>
              <a:t> </a:t>
            </a:r>
            <a:r>
              <a:rPr lang="nb-NO" dirty="0" err="1"/>
              <a:t>of</a:t>
            </a:r>
            <a:r>
              <a:rPr lang="nb-NO" dirty="0"/>
              <a:t> </a:t>
            </a:r>
            <a:r>
              <a:rPr lang="nb-NO" dirty="0" err="1"/>
              <a:t>our</a:t>
            </a:r>
            <a:r>
              <a:rPr lang="nb-NO" dirty="0"/>
              <a:t> </a:t>
            </a:r>
            <a:r>
              <a:rPr lang="nb-NO" dirty="0" err="1"/>
              <a:t>own</a:t>
            </a:r>
            <a:r>
              <a:rPr lang="nb-NO" dirty="0"/>
              <a:t> time to </a:t>
            </a:r>
            <a:r>
              <a:rPr lang="nb-NO" dirty="0" err="1"/>
              <a:t>such</a:t>
            </a:r>
            <a:r>
              <a:rPr lang="nb-NO" dirty="0"/>
              <a:t> an </a:t>
            </a:r>
            <a:r>
              <a:rPr lang="nb-NO" dirty="0" err="1"/>
              <a:t>extent</a:t>
            </a:r>
            <a:r>
              <a:rPr lang="nb-NO" dirty="0"/>
              <a:t> </a:t>
            </a:r>
            <a:r>
              <a:rPr lang="nb-NO" dirty="0" err="1"/>
              <a:t>that</a:t>
            </a:r>
            <a:r>
              <a:rPr lang="nb-NO" dirty="0"/>
              <a:t> </a:t>
            </a:r>
            <a:r>
              <a:rPr lang="nb-NO" dirty="0" err="1"/>
              <a:t>we</a:t>
            </a:r>
            <a:r>
              <a:rPr lang="nb-NO" dirty="0"/>
              <a:t> do not misunderstand </a:t>
            </a:r>
            <a:r>
              <a:rPr lang="nb-NO" dirty="0" err="1"/>
              <a:t>the</a:t>
            </a:r>
            <a:r>
              <a:rPr lang="nb-NO" dirty="0"/>
              <a:t> </a:t>
            </a:r>
            <a:r>
              <a:rPr lang="nb-NO" dirty="0" err="1"/>
              <a:t>witnesses</a:t>
            </a:r>
            <a:r>
              <a:rPr lang="nb-NO" dirty="0"/>
              <a:t> </a:t>
            </a:r>
            <a:r>
              <a:rPr lang="nb-NO" dirty="0" err="1"/>
              <a:t>of</a:t>
            </a:r>
            <a:r>
              <a:rPr lang="nb-NO" dirty="0"/>
              <a:t> </a:t>
            </a:r>
            <a:r>
              <a:rPr lang="nb-NO" dirty="0" err="1"/>
              <a:t>the</a:t>
            </a:r>
            <a:r>
              <a:rPr lang="nb-NO" dirty="0"/>
              <a:t> </a:t>
            </a:r>
            <a:r>
              <a:rPr lang="nb-NO" dirty="0" err="1"/>
              <a:t>past</a:t>
            </a:r>
            <a:r>
              <a:rPr lang="nb-NO" dirty="0"/>
              <a:t> is a valid </a:t>
            </a:r>
            <a:r>
              <a:rPr lang="nb-NO" dirty="0" err="1"/>
              <a:t>aim</a:t>
            </a:r>
            <a:r>
              <a:rPr lang="nb-NO" dirty="0"/>
              <a:t>, </a:t>
            </a:r>
            <a:r>
              <a:rPr lang="nb-NO" dirty="0" err="1"/>
              <a:t>but</a:t>
            </a:r>
            <a:r>
              <a:rPr lang="nb-NO" dirty="0"/>
              <a:t> </a:t>
            </a:r>
            <a:r>
              <a:rPr lang="nb-NO" dirty="0" err="1"/>
              <a:t>obviously</a:t>
            </a:r>
            <a:r>
              <a:rPr lang="nb-NO" dirty="0"/>
              <a:t> </a:t>
            </a:r>
            <a:r>
              <a:rPr lang="nb-NO" dirty="0" err="1"/>
              <a:t>such</a:t>
            </a:r>
            <a:r>
              <a:rPr lang="nb-NO" dirty="0"/>
              <a:t> </a:t>
            </a:r>
            <a:r>
              <a:rPr lang="nb-NO" dirty="0" err="1"/>
              <a:t>control</a:t>
            </a:r>
            <a:r>
              <a:rPr lang="nb-NO" dirty="0"/>
              <a:t> </a:t>
            </a:r>
            <a:r>
              <a:rPr lang="nb-NO" dirty="0" err="1"/>
              <a:t>does</a:t>
            </a:r>
            <a:r>
              <a:rPr lang="nb-NO" dirty="0"/>
              <a:t> not </a:t>
            </a:r>
            <a:r>
              <a:rPr lang="nb-NO" dirty="0" err="1"/>
              <a:t>completely</a:t>
            </a:r>
            <a:r>
              <a:rPr lang="nb-NO" dirty="0"/>
              <a:t> </a:t>
            </a:r>
            <a:r>
              <a:rPr lang="nb-NO" dirty="0" err="1"/>
              <a:t>fulfill</a:t>
            </a:r>
            <a:r>
              <a:rPr lang="nb-NO" dirty="0"/>
              <a:t> </a:t>
            </a:r>
            <a:r>
              <a:rPr lang="nb-NO" dirty="0" err="1"/>
              <a:t>the</a:t>
            </a:r>
            <a:r>
              <a:rPr lang="nb-NO" dirty="0"/>
              <a:t> </a:t>
            </a:r>
            <a:r>
              <a:rPr lang="nb-NO" dirty="0" err="1"/>
              <a:t>task</a:t>
            </a:r>
            <a:r>
              <a:rPr lang="nb-NO" dirty="0"/>
              <a:t> </a:t>
            </a:r>
            <a:r>
              <a:rPr lang="nb-NO" dirty="0" err="1"/>
              <a:t>of</a:t>
            </a:r>
            <a:r>
              <a:rPr lang="nb-NO" dirty="0"/>
              <a:t> </a:t>
            </a:r>
            <a:r>
              <a:rPr lang="nb-NO" dirty="0" err="1"/>
              <a:t>understanding</a:t>
            </a:r>
            <a:r>
              <a:rPr lang="nb-NO" dirty="0"/>
              <a:t> </a:t>
            </a:r>
            <a:r>
              <a:rPr lang="nb-NO" dirty="0" err="1"/>
              <a:t>the</a:t>
            </a:r>
            <a:r>
              <a:rPr lang="nb-NO" dirty="0"/>
              <a:t> </a:t>
            </a:r>
            <a:r>
              <a:rPr lang="nb-NO" dirty="0" err="1"/>
              <a:t>past</a:t>
            </a:r>
            <a:r>
              <a:rPr lang="nb-NO" dirty="0"/>
              <a:t>.’ (6)</a:t>
            </a:r>
          </a:p>
          <a:p>
            <a:r>
              <a:rPr lang="nb-NO" dirty="0"/>
              <a:t>‘</a:t>
            </a:r>
            <a:r>
              <a:rPr lang="nb-NO" dirty="0" err="1"/>
              <a:t>Misunderstanding</a:t>
            </a:r>
            <a:r>
              <a:rPr lang="nb-NO" dirty="0"/>
              <a:t> and </a:t>
            </a:r>
            <a:r>
              <a:rPr lang="nb-NO" dirty="0" err="1"/>
              <a:t>strangeness</a:t>
            </a:r>
            <a:r>
              <a:rPr lang="nb-NO" dirty="0"/>
              <a:t> </a:t>
            </a:r>
            <a:r>
              <a:rPr lang="nb-NO" dirty="0" err="1"/>
              <a:t>are</a:t>
            </a:r>
            <a:r>
              <a:rPr lang="nb-NO" dirty="0"/>
              <a:t> not </a:t>
            </a:r>
            <a:r>
              <a:rPr lang="nb-NO" dirty="0" err="1"/>
              <a:t>the</a:t>
            </a:r>
            <a:r>
              <a:rPr lang="nb-NO" dirty="0"/>
              <a:t> first </a:t>
            </a:r>
            <a:r>
              <a:rPr lang="nb-NO" dirty="0" err="1"/>
              <a:t>factors</a:t>
            </a:r>
            <a:r>
              <a:rPr lang="nb-NO" dirty="0"/>
              <a:t>, so </a:t>
            </a:r>
            <a:r>
              <a:rPr lang="nb-NO" dirty="0" err="1"/>
              <a:t>that</a:t>
            </a:r>
            <a:r>
              <a:rPr lang="nb-NO" dirty="0"/>
              <a:t> </a:t>
            </a:r>
            <a:r>
              <a:rPr lang="nb-NO" dirty="0" err="1"/>
              <a:t>avoiding</a:t>
            </a:r>
            <a:r>
              <a:rPr lang="nb-NO" dirty="0"/>
              <a:t> </a:t>
            </a:r>
            <a:r>
              <a:rPr lang="nb-NO" dirty="0" err="1"/>
              <a:t>misunderstanding</a:t>
            </a:r>
            <a:r>
              <a:rPr lang="nb-NO" dirty="0"/>
              <a:t> </a:t>
            </a:r>
            <a:r>
              <a:rPr lang="nb-NO" dirty="0" err="1"/>
              <a:t>can</a:t>
            </a:r>
            <a:r>
              <a:rPr lang="nb-NO" dirty="0"/>
              <a:t> be </a:t>
            </a:r>
            <a:r>
              <a:rPr lang="nb-NO" dirty="0" err="1"/>
              <a:t>regarded</a:t>
            </a:r>
            <a:r>
              <a:rPr lang="nb-NO" dirty="0"/>
              <a:t> as </a:t>
            </a:r>
            <a:r>
              <a:rPr lang="nb-NO" dirty="0" err="1"/>
              <a:t>the</a:t>
            </a:r>
            <a:r>
              <a:rPr lang="nb-NO" dirty="0"/>
              <a:t> </a:t>
            </a:r>
            <a:r>
              <a:rPr lang="nb-NO" dirty="0" err="1"/>
              <a:t>specific</a:t>
            </a:r>
            <a:r>
              <a:rPr lang="nb-NO" dirty="0"/>
              <a:t> </a:t>
            </a:r>
            <a:r>
              <a:rPr lang="nb-NO" dirty="0" err="1"/>
              <a:t>task</a:t>
            </a:r>
            <a:r>
              <a:rPr lang="nb-NO" dirty="0"/>
              <a:t> </a:t>
            </a:r>
            <a:r>
              <a:rPr lang="nb-NO" dirty="0" err="1"/>
              <a:t>of</a:t>
            </a:r>
            <a:r>
              <a:rPr lang="nb-NO" dirty="0"/>
              <a:t> </a:t>
            </a:r>
            <a:r>
              <a:rPr lang="nb-NO" dirty="0" err="1"/>
              <a:t>hermeneutics</a:t>
            </a:r>
            <a:r>
              <a:rPr lang="nb-NO" dirty="0"/>
              <a:t>. Just </a:t>
            </a:r>
            <a:r>
              <a:rPr lang="nb-NO" dirty="0" err="1"/>
              <a:t>the</a:t>
            </a:r>
            <a:r>
              <a:rPr lang="nb-NO" dirty="0"/>
              <a:t> </a:t>
            </a:r>
            <a:r>
              <a:rPr lang="nb-NO" dirty="0" err="1"/>
              <a:t>reverse</a:t>
            </a:r>
            <a:r>
              <a:rPr lang="nb-NO" dirty="0"/>
              <a:t> is </a:t>
            </a:r>
            <a:r>
              <a:rPr lang="nb-NO" dirty="0" err="1"/>
              <a:t>the</a:t>
            </a:r>
            <a:r>
              <a:rPr lang="nb-NO" dirty="0"/>
              <a:t> case. </a:t>
            </a:r>
            <a:r>
              <a:rPr lang="nb-NO" dirty="0" err="1"/>
              <a:t>Only</a:t>
            </a:r>
            <a:r>
              <a:rPr lang="nb-NO" dirty="0"/>
              <a:t> </a:t>
            </a:r>
            <a:r>
              <a:rPr lang="nb-NO" dirty="0" err="1"/>
              <a:t>the</a:t>
            </a:r>
            <a:r>
              <a:rPr lang="nb-NO" dirty="0"/>
              <a:t> support </a:t>
            </a:r>
            <a:r>
              <a:rPr lang="nb-NO" dirty="0" err="1"/>
              <a:t>of</a:t>
            </a:r>
            <a:r>
              <a:rPr lang="nb-NO" dirty="0"/>
              <a:t> </a:t>
            </a:r>
            <a:r>
              <a:rPr lang="nb-NO" dirty="0" err="1"/>
              <a:t>the</a:t>
            </a:r>
            <a:r>
              <a:rPr lang="nb-NO" dirty="0"/>
              <a:t> </a:t>
            </a:r>
            <a:r>
              <a:rPr lang="nb-NO" dirty="0" err="1"/>
              <a:t>familiar</a:t>
            </a:r>
            <a:r>
              <a:rPr lang="nb-NO" dirty="0"/>
              <a:t> and </a:t>
            </a:r>
            <a:r>
              <a:rPr lang="nb-NO" dirty="0" err="1"/>
              <a:t>common</a:t>
            </a:r>
            <a:r>
              <a:rPr lang="nb-NO" dirty="0"/>
              <a:t> </a:t>
            </a:r>
            <a:r>
              <a:rPr lang="nb-NO" dirty="0" err="1"/>
              <a:t>understanding</a:t>
            </a:r>
            <a:r>
              <a:rPr lang="nb-NO" dirty="0"/>
              <a:t> makes </a:t>
            </a:r>
            <a:r>
              <a:rPr lang="nb-NO" dirty="0" err="1"/>
              <a:t>possible</a:t>
            </a:r>
            <a:r>
              <a:rPr lang="nb-NO" dirty="0"/>
              <a:t> </a:t>
            </a:r>
            <a:r>
              <a:rPr lang="nb-NO" dirty="0" err="1"/>
              <a:t>the</a:t>
            </a:r>
            <a:r>
              <a:rPr lang="nb-NO" dirty="0"/>
              <a:t> </a:t>
            </a:r>
            <a:r>
              <a:rPr lang="nb-NO" dirty="0" err="1"/>
              <a:t>venture</a:t>
            </a:r>
            <a:r>
              <a:rPr lang="nb-NO" dirty="0"/>
              <a:t> </a:t>
            </a:r>
            <a:r>
              <a:rPr lang="nb-NO" dirty="0" err="1"/>
              <a:t>into</a:t>
            </a:r>
            <a:r>
              <a:rPr lang="nb-NO" dirty="0"/>
              <a:t> </a:t>
            </a:r>
            <a:r>
              <a:rPr lang="nb-NO" dirty="0" err="1"/>
              <a:t>the</a:t>
            </a:r>
            <a:r>
              <a:rPr lang="nb-NO" dirty="0"/>
              <a:t> </a:t>
            </a:r>
            <a:r>
              <a:rPr lang="nb-NO" dirty="0" err="1"/>
              <a:t>alien</a:t>
            </a:r>
            <a:r>
              <a:rPr lang="nb-NO" dirty="0"/>
              <a:t> [...] and </a:t>
            </a:r>
            <a:r>
              <a:rPr lang="nb-NO" dirty="0" err="1"/>
              <a:t>thus</a:t>
            </a:r>
            <a:r>
              <a:rPr lang="nb-NO" dirty="0"/>
              <a:t> </a:t>
            </a:r>
            <a:r>
              <a:rPr lang="nb-NO" dirty="0" err="1"/>
              <a:t>the</a:t>
            </a:r>
            <a:r>
              <a:rPr lang="nb-NO" dirty="0"/>
              <a:t> </a:t>
            </a:r>
            <a:r>
              <a:rPr lang="nb-NO" dirty="0" err="1"/>
              <a:t>broadening</a:t>
            </a:r>
            <a:r>
              <a:rPr lang="nb-NO" dirty="0"/>
              <a:t> and </a:t>
            </a:r>
            <a:r>
              <a:rPr lang="nb-NO" dirty="0" err="1"/>
              <a:t>enrichment</a:t>
            </a:r>
            <a:r>
              <a:rPr lang="nb-NO" dirty="0"/>
              <a:t> </a:t>
            </a:r>
            <a:r>
              <a:rPr lang="nb-NO" dirty="0" err="1"/>
              <a:t>of</a:t>
            </a:r>
            <a:r>
              <a:rPr lang="nb-NO" dirty="0"/>
              <a:t> </a:t>
            </a:r>
            <a:r>
              <a:rPr lang="nb-NO" dirty="0" err="1"/>
              <a:t>our</a:t>
            </a:r>
            <a:r>
              <a:rPr lang="nb-NO" dirty="0"/>
              <a:t> </a:t>
            </a:r>
            <a:r>
              <a:rPr lang="nb-NO" dirty="0" err="1"/>
              <a:t>own</a:t>
            </a:r>
            <a:r>
              <a:rPr lang="nb-NO" dirty="0"/>
              <a:t> </a:t>
            </a:r>
            <a:r>
              <a:rPr lang="nb-NO" dirty="0" err="1"/>
              <a:t>experience</a:t>
            </a:r>
            <a:r>
              <a:rPr lang="nb-NO" dirty="0"/>
              <a:t> </a:t>
            </a:r>
            <a:r>
              <a:rPr lang="nb-NO" dirty="0" err="1"/>
              <a:t>of</a:t>
            </a:r>
            <a:r>
              <a:rPr lang="nb-NO" dirty="0"/>
              <a:t> </a:t>
            </a:r>
            <a:r>
              <a:rPr lang="nb-NO" dirty="0" err="1"/>
              <a:t>the</a:t>
            </a:r>
            <a:r>
              <a:rPr lang="nb-NO" dirty="0"/>
              <a:t> </a:t>
            </a:r>
            <a:r>
              <a:rPr lang="nb-NO" dirty="0" err="1"/>
              <a:t>world</a:t>
            </a:r>
            <a:r>
              <a:rPr lang="nb-NO" dirty="0"/>
              <a:t>.’ (15)</a:t>
            </a:r>
          </a:p>
          <a:p>
            <a:r>
              <a:rPr lang="nb-NO" dirty="0"/>
              <a:t>‘</a:t>
            </a:r>
            <a:r>
              <a:rPr lang="nb-NO" dirty="0" err="1"/>
              <a:t>Every</a:t>
            </a:r>
            <a:r>
              <a:rPr lang="nb-NO" dirty="0"/>
              <a:t> </a:t>
            </a:r>
            <a:r>
              <a:rPr lang="nb-NO" dirty="0" err="1"/>
              <a:t>misunderstanding</a:t>
            </a:r>
            <a:r>
              <a:rPr lang="nb-NO" dirty="0"/>
              <a:t> </a:t>
            </a:r>
            <a:r>
              <a:rPr lang="nb-NO" dirty="0" err="1"/>
              <a:t>presupposes</a:t>
            </a:r>
            <a:r>
              <a:rPr lang="nb-NO" dirty="0"/>
              <a:t> a «</a:t>
            </a:r>
            <a:r>
              <a:rPr lang="nb-NO" dirty="0" err="1"/>
              <a:t>deep</a:t>
            </a:r>
            <a:r>
              <a:rPr lang="nb-NO" dirty="0"/>
              <a:t> </a:t>
            </a:r>
            <a:r>
              <a:rPr lang="nb-NO" dirty="0" err="1"/>
              <a:t>common</a:t>
            </a:r>
            <a:r>
              <a:rPr lang="nb-NO" dirty="0"/>
              <a:t> </a:t>
            </a:r>
            <a:r>
              <a:rPr lang="nb-NO" dirty="0" err="1"/>
              <a:t>accord</a:t>
            </a:r>
            <a:r>
              <a:rPr lang="nb-NO" dirty="0"/>
              <a:t>»’ (7)</a:t>
            </a:r>
          </a:p>
          <a:p>
            <a:r>
              <a:rPr lang="nb-NO" dirty="0"/>
              <a:t>‘</a:t>
            </a:r>
            <a:r>
              <a:rPr lang="nb-NO" dirty="0" err="1"/>
              <a:t>Whenever</a:t>
            </a:r>
            <a:r>
              <a:rPr lang="nb-NO" dirty="0"/>
              <a:t> </a:t>
            </a:r>
            <a:r>
              <a:rPr lang="nb-NO" dirty="0" err="1"/>
              <a:t>we</a:t>
            </a:r>
            <a:r>
              <a:rPr lang="nb-NO" dirty="0"/>
              <a:t> </a:t>
            </a:r>
            <a:r>
              <a:rPr lang="nb-NO" dirty="0" err="1"/>
              <a:t>say</a:t>
            </a:r>
            <a:r>
              <a:rPr lang="nb-NO" dirty="0"/>
              <a:t> [...] «</a:t>
            </a:r>
            <a:r>
              <a:rPr lang="nb-NO" dirty="0" err="1"/>
              <a:t>this</a:t>
            </a:r>
            <a:r>
              <a:rPr lang="nb-NO" dirty="0"/>
              <a:t> is </a:t>
            </a:r>
            <a:r>
              <a:rPr lang="nb-NO" dirty="0" err="1"/>
              <a:t>classical</a:t>
            </a:r>
            <a:r>
              <a:rPr lang="nb-NO" dirty="0"/>
              <a:t>; it </a:t>
            </a:r>
            <a:r>
              <a:rPr lang="nb-NO" dirty="0" err="1"/>
              <a:t>will</a:t>
            </a:r>
            <a:r>
              <a:rPr lang="nb-NO" dirty="0"/>
              <a:t> </a:t>
            </a:r>
            <a:r>
              <a:rPr lang="nb-NO" dirty="0" err="1"/>
              <a:t>endure</a:t>
            </a:r>
            <a:r>
              <a:rPr lang="nb-NO" dirty="0"/>
              <a:t>» </a:t>
            </a:r>
            <a:r>
              <a:rPr lang="nb-NO" dirty="0" err="1"/>
              <a:t>what</a:t>
            </a:r>
            <a:r>
              <a:rPr lang="nb-NO" dirty="0"/>
              <a:t> </a:t>
            </a:r>
            <a:r>
              <a:rPr lang="nb-NO" dirty="0" err="1"/>
              <a:t>we</a:t>
            </a:r>
            <a:r>
              <a:rPr lang="nb-NO" dirty="0"/>
              <a:t> </a:t>
            </a:r>
            <a:r>
              <a:rPr lang="nb-NO" dirty="0" err="1"/>
              <a:t>are</a:t>
            </a:r>
            <a:r>
              <a:rPr lang="nb-NO" dirty="0"/>
              <a:t> </a:t>
            </a:r>
            <a:r>
              <a:rPr lang="nb-NO" dirty="0" err="1"/>
              <a:t>speaking</a:t>
            </a:r>
            <a:r>
              <a:rPr lang="nb-NO" dirty="0"/>
              <a:t> </a:t>
            </a:r>
            <a:r>
              <a:rPr lang="nb-NO" dirty="0" err="1"/>
              <a:t>of</a:t>
            </a:r>
            <a:r>
              <a:rPr lang="nb-NO" dirty="0"/>
              <a:t> has </a:t>
            </a:r>
            <a:r>
              <a:rPr lang="nb-NO" dirty="0" err="1"/>
              <a:t>already</a:t>
            </a:r>
            <a:r>
              <a:rPr lang="nb-NO" dirty="0"/>
              <a:t> </a:t>
            </a:r>
            <a:r>
              <a:rPr lang="nb-NO" dirty="0" err="1"/>
              <a:t>preformed</a:t>
            </a:r>
            <a:r>
              <a:rPr lang="nb-NO" dirty="0"/>
              <a:t> </a:t>
            </a:r>
            <a:r>
              <a:rPr lang="nb-NO" dirty="0" err="1"/>
              <a:t>our</a:t>
            </a:r>
            <a:r>
              <a:rPr lang="nb-NO" dirty="0"/>
              <a:t> </a:t>
            </a:r>
            <a:r>
              <a:rPr lang="nb-NO" dirty="0" err="1"/>
              <a:t>possibility</a:t>
            </a:r>
            <a:r>
              <a:rPr lang="nb-NO" dirty="0"/>
              <a:t> for </a:t>
            </a:r>
            <a:r>
              <a:rPr lang="nb-NO" dirty="0" err="1"/>
              <a:t>aesthetic</a:t>
            </a:r>
            <a:r>
              <a:rPr lang="nb-NO" dirty="0"/>
              <a:t> </a:t>
            </a:r>
            <a:r>
              <a:rPr lang="nb-NO" dirty="0" err="1"/>
              <a:t>judgment</a:t>
            </a:r>
            <a:r>
              <a:rPr lang="nb-NO" dirty="0"/>
              <a:t>.’ (8)</a:t>
            </a:r>
          </a:p>
          <a:p>
            <a:r>
              <a:rPr lang="nb-NO" dirty="0"/>
              <a:t>‘The </a:t>
            </a:r>
            <a:r>
              <a:rPr lang="nb-NO" dirty="0" err="1"/>
              <a:t>great</a:t>
            </a:r>
            <a:r>
              <a:rPr lang="nb-NO" dirty="0"/>
              <a:t> </a:t>
            </a:r>
            <a:r>
              <a:rPr lang="nb-NO" dirty="0" err="1"/>
              <a:t>horizon</a:t>
            </a:r>
            <a:r>
              <a:rPr lang="nb-NO" dirty="0"/>
              <a:t> </a:t>
            </a:r>
            <a:r>
              <a:rPr lang="nb-NO" dirty="0" err="1"/>
              <a:t>of</a:t>
            </a:r>
            <a:r>
              <a:rPr lang="nb-NO" dirty="0"/>
              <a:t> </a:t>
            </a:r>
            <a:r>
              <a:rPr lang="nb-NO" dirty="0" err="1"/>
              <a:t>the</a:t>
            </a:r>
            <a:r>
              <a:rPr lang="nb-NO" dirty="0"/>
              <a:t> </a:t>
            </a:r>
            <a:r>
              <a:rPr lang="nb-NO" dirty="0" err="1"/>
              <a:t>past</a:t>
            </a:r>
            <a:r>
              <a:rPr lang="nb-NO" dirty="0"/>
              <a:t>, </a:t>
            </a:r>
            <a:r>
              <a:rPr lang="nb-NO" dirty="0" err="1"/>
              <a:t>out</a:t>
            </a:r>
            <a:r>
              <a:rPr lang="nb-NO" dirty="0"/>
              <a:t> </a:t>
            </a:r>
            <a:r>
              <a:rPr lang="nb-NO" dirty="0" err="1"/>
              <a:t>of</a:t>
            </a:r>
            <a:r>
              <a:rPr lang="nb-NO" dirty="0"/>
              <a:t> </a:t>
            </a:r>
            <a:r>
              <a:rPr lang="nb-NO" dirty="0" err="1"/>
              <a:t>which</a:t>
            </a:r>
            <a:r>
              <a:rPr lang="nb-NO" dirty="0"/>
              <a:t> </a:t>
            </a:r>
            <a:r>
              <a:rPr lang="nb-NO" dirty="0" err="1"/>
              <a:t>our</a:t>
            </a:r>
            <a:r>
              <a:rPr lang="nb-NO" dirty="0"/>
              <a:t> </a:t>
            </a:r>
            <a:r>
              <a:rPr lang="nb-NO" dirty="0" err="1"/>
              <a:t>culture</a:t>
            </a:r>
            <a:r>
              <a:rPr lang="nb-NO" dirty="0"/>
              <a:t> and </a:t>
            </a:r>
            <a:r>
              <a:rPr lang="nb-NO" dirty="0" err="1"/>
              <a:t>our</a:t>
            </a:r>
            <a:r>
              <a:rPr lang="nb-NO" dirty="0"/>
              <a:t> present live, </a:t>
            </a:r>
            <a:r>
              <a:rPr lang="nb-NO" dirty="0" err="1"/>
              <a:t>influences</a:t>
            </a:r>
            <a:r>
              <a:rPr lang="nb-NO" dirty="0"/>
              <a:t> </a:t>
            </a:r>
            <a:r>
              <a:rPr lang="nb-NO" dirty="0" err="1"/>
              <a:t>us</a:t>
            </a:r>
            <a:r>
              <a:rPr lang="nb-NO" dirty="0"/>
              <a:t> in </a:t>
            </a:r>
            <a:r>
              <a:rPr lang="nb-NO" dirty="0" err="1"/>
              <a:t>everything</a:t>
            </a:r>
            <a:r>
              <a:rPr lang="nb-NO" dirty="0"/>
              <a:t> </a:t>
            </a:r>
            <a:r>
              <a:rPr lang="nb-NO" dirty="0" err="1"/>
              <a:t>we</a:t>
            </a:r>
            <a:r>
              <a:rPr lang="nb-NO" dirty="0"/>
              <a:t> </a:t>
            </a:r>
            <a:r>
              <a:rPr lang="nb-NO" dirty="0" err="1"/>
              <a:t>want</a:t>
            </a:r>
            <a:r>
              <a:rPr lang="nb-NO" dirty="0"/>
              <a:t>, hope for, or </a:t>
            </a:r>
            <a:r>
              <a:rPr lang="nb-NO" dirty="0" err="1"/>
              <a:t>fear</a:t>
            </a:r>
            <a:r>
              <a:rPr lang="nb-NO" dirty="0"/>
              <a:t> in </a:t>
            </a:r>
            <a:r>
              <a:rPr lang="nb-NO" dirty="0" err="1"/>
              <a:t>the</a:t>
            </a:r>
            <a:r>
              <a:rPr lang="nb-NO" dirty="0"/>
              <a:t> </a:t>
            </a:r>
            <a:r>
              <a:rPr lang="nb-NO" dirty="0" err="1"/>
              <a:t>future</a:t>
            </a:r>
            <a:r>
              <a:rPr lang="nb-NO" dirty="0"/>
              <a:t>. </a:t>
            </a:r>
            <a:r>
              <a:rPr lang="nb-NO" dirty="0" err="1"/>
              <a:t>History</a:t>
            </a:r>
            <a:r>
              <a:rPr lang="nb-NO" dirty="0"/>
              <a:t> is </a:t>
            </a:r>
            <a:r>
              <a:rPr lang="nb-NO" dirty="0" err="1"/>
              <a:t>only</a:t>
            </a:r>
            <a:r>
              <a:rPr lang="nb-NO" dirty="0"/>
              <a:t> present to </a:t>
            </a:r>
            <a:r>
              <a:rPr lang="nb-NO" dirty="0" err="1"/>
              <a:t>us</a:t>
            </a:r>
            <a:r>
              <a:rPr lang="nb-NO" dirty="0"/>
              <a:t> in </a:t>
            </a:r>
            <a:r>
              <a:rPr lang="nb-NO" dirty="0" err="1"/>
              <a:t>the</a:t>
            </a:r>
            <a:r>
              <a:rPr lang="nb-NO" dirty="0"/>
              <a:t> </a:t>
            </a:r>
            <a:r>
              <a:rPr lang="nb-NO" dirty="0" err="1"/>
              <a:t>light</a:t>
            </a:r>
            <a:r>
              <a:rPr lang="nb-NO" dirty="0"/>
              <a:t> </a:t>
            </a:r>
            <a:r>
              <a:rPr lang="nb-NO" dirty="0" err="1"/>
              <a:t>of</a:t>
            </a:r>
            <a:r>
              <a:rPr lang="nb-NO" dirty="0"/>
              <a:t> </a:t>
            </a:r>
            <a:r>
              <a:rPr lang="nb-NO" dirty="0" err="1"/>
              <a:t>our</a:t>
            </a:r>
            <a:r>
              <a:rPr lang="nb-NO" dirty="0"/>
              <a:t> </a:t>
            </a:r>
            <a:r>
              <a:rPr lang="nb-NO" dirty="0" err="1"/>
              <a:t>futurity</a:t>
            </a:r>
            <a:r>
              <a:rPr lang="nb-NO" dirty="0"/>
              <a:t>.’ (8-9)</a:t>
            </a:r>
          </a:p>
          <a:p>
            <a:endParaRPr lang="nb-NO" dirty="0"/>
          </a:p>
        </p:txBody>
      </p:sp>
    </p:spTree>
    <p:extLst>
      <p:ext uri="{BB962C8B-B14F-4D97-AF65-F5344CB8AC3E}">
        <p14:creationId xmlns:p14="http://schemas.microsoft.com/office/powerpoint/2010/main" val="58901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D94CB-FC35-8E4B-B7A5-C2ADB25D1F3E}"/>
              </a:ext>
            </a:extLst>
          </p:cNvPr>
          <p:cNvSpPr>
            <a:spLocks noGrp="1"/>
          </p:cNvSpPr>
          <p:nvPr>
            <p:ph type="title"/>
          </p:nvPr>
        </p:nvSpPr>
        <p:spPr/>
        <p:txBody>
          <a:bodyPr/>
          <a:lstStyle/>
          <a:p>
            <a:r>
              <a:rPr lang="nb-NO" dirty="0" err="1"/>
              <a:t>Prejudice</a:t>
            </a:r>
            <a:r>
              <a:rPr lang="nb-NO" dirty="0"/>
              <a:t> (‘pre-</a:t>
            </a:r>
            <a:r>
              <a:rPr lang="nb-NO" dirty="0" err="1"/>
              <a:t>judice</a:t>
            </a:r>
            <a:r>
              <a:rPr lang="nb-NO" dirty="0"/>
              <a:t>’, ‘pre-</a:t>
            </a:r>
            <a:r>
              <a:rPr lang="nb-NO" dirty="0" err="1"/>
              <a:t>judgement</a:t>
            </a:r>
            <a:r>
              <a:rPr lang="nb-NO" dirty="0"/>
              <a:t>’). Language</a:t>
            </a:r>
          </a:p>
        </p:txBody>
      </p:sp>
      <p:sp>
        <p:nvSpPr>
          <p:cNvPr id="3" name="Plassholder for innhold 2">
            <a:extLst>
              <a:ext uri="{FF2B5EF4-FFF2-40B4-BE49-F238E27FC236}">
                <a16:creationId xmlns:a16="http://schemas.microsoft.com/office/drawing/2014/main" id="{8028BAB5-4AC8-774D-95A3-2BE1A90BE554}"/>
              </a:ext>
            </a:extLst>
          </p:cNvPr>
          <p:cNvSpPr>
            <a:spLocks noGrp="1"/>
          </p:cNvSpPr>
          <p:nvPr>
            <p:ph idx="1"/>
          </p:nvPr>
        </p:nvSpPr>
        <p:spPr/>
        <p:txBody>
          <a:bodyPr>
            <a:normAutofit fontScale="85000" lnSpcReduction="20000"/>
          </a:bodyPr>
          <a:lstStyle/>
          <a:p>
            <a:r>
              <a:rPr lang="nb-NO" dirty="0"/>
              <a:t>‘</a:t>
            </a:r>
            <a:r>
              <a:rPr lang="nb-NO" dirty="0" err="1"/>
              <a:t>Prejudices</a:t>
            </a:r>
            <a:r>
              <a:rPr lang="nb-NO" dirty="0"/>
              <a:t> </a:t>
            </a:r>
            <a:r>
              <a:rPr lang="nb-NO" dirty="0" err="1"/>
              <a:t>are</a:t>
            </a:r>
            <a:r>
              <a:rPr lang="nb-NO" dirty="0"/>
              <a:t> not </a:t>
            </a:r>
            <a:r>
              <a:rPr lang="nb-NO" dirty="0" err="1"/>
              <a:t>necessarily</a:t>
            </a:r>
            <a:r>
              <a:rPr lang="nb-NO" dirty="0"/>
              <a:t> </a:t>
            </a:r>
            <a:r>
              <a:rPr lang="nb-NO" dirty="0" err="1"/>
              <a:t>unjustified</a:t>
            </a:r>
            <a:r>
              <a:rPr lang="nb-NO" dirty="0"/>
              <a:t> and </a:t>
            </a:r>
            <a:r>
              <a:rPr lang="nb-NO" dirty="0" err="1"/>
              <a:t>erroneous</a:t>
            </a:r>
            <a:r>
              <a:rPr lang="nb-NO" dirty="0"/>
              <a:t>, so </a:t>
            </a:r>
            <a:r>
              <a:rPr lang="nb-NO" dirty="0" err="1"/>
              <a:t>that</a:t>
            </a:r>
            <a:r>
              <a:rPr lang="nb-NO" dirty="0"/>
              <a:t> </a:t>
            </a:r>
            <a:r>
              <a:rPr lang="nb-NO" dirty="0" err="1"/>
              <a:t>they</a:t>
            </a:r>
            <a:r>
              <a:rPr lang="nb-NO" dirty="0"/>
              <a:t> </a:t>
            </a:r>
            <a:r>
              <a:rPr lang="nb-NO" dirty="0" err="1"/>
              <a:t>inevitably</a:t>
            </a:r>
            <a:r>
              <a:rPr lang="nb-NO" dirty="0"/>
              <a:t> </a:t>
            </a:r>
            <a:r>
              <a:rPr lang="nb-NO" dirty="0" err="1"/>
              <a:t>distort</a:t>
            </a:r>
            <a:r>
              <a:rPr lang="nb-NO" dirty="0"/>
              <a:t> </a:t>
            </a:r>
            <a:r>
              <a:rPr lang="nb-NO" dirty="0" err="1"/>
              <a:t>the</a:t>
            </a:r>
            <a:r>
              <a:rPr lang="nb-NO" dirty="0"/>
              <a:t> </a:t>
            </a:r>
            <a:r>
              <a:rPr lang="nb-NO" dirty="0" err="1"/>
              <a:t>truth</a:t>
            </a:r>
            <a:r>
              <a:rPr lang="nb-NO" dirty="0"/>
              <a:t>. In </a:t>
            </a:r>
            <a:r>
              <a:rPr lang="nb-NO" dirty="0" err="1"/>
              <a:t>fact</a:t>
            </a:r>
            <a:r>
              <a:rPr lang="nb-NO" dirty="0"/>
              <a:t>, </a:t>
            </a:r>
            <a:r>
              <a:rPr lang="nb-NO" dirty="0" err="1"/>
              <a:t>the</a:t>
            </a:r>
            <a:r>
              <a:rPr lang="nb-NO" dirty="0"/>
              <a:t> </a:t>
            </a:r>
            <a:r>
              <a:rPr lang="nb-NO" dirty="0" err="1"/>
              <a:t>historicity</a:t>
            </a:r>
            <a:r>
              <a:rPr lang="nb-NO" dirty="0"/>
              <a:t> </a:t>
            </a:r>
            <a:r>
              <a:rPr lang="nb-NO" dirty="0" err="1"/>
              <a:t>of</a:t>
            </a:r>
            <a:r>
              <a:rPr lang="nb-NO" dirty="0"/>
              <a:t> </a:t>
            </a:r>
            <a:r>
              <a:rPr lang="nb-NO" dirty="0" err="1"/>
              <a:t>our</a:t>
            </a:r>
            <a:r>
              <a:rPr lang="nb-NO" dirty="0"/>
              <a:t> </a:t>
            </a:r>
            <a:r>
              <a:rPr lang="nb-NO" dirty="0" err="1"/>
              <a:t>existence</a:t>
            </a:r>
            <a:r>
              <a:rPr lang="nb-NO" dirty="0"/>
              <a:t> </a:t>
            </a:r>
            <a:r>
              <a:rPr lang="nb-NO" dirty="0" err="1"/>
              <a:t>entails</a:t>
            </a:r>
            <a:r>
              <a:rPr lang="nb-NO" dirty="0"/>
              <a:t> </a:t>
            </a:r>
            <a:r>
              <a:rPr lang="nb-NO" dirty="0" err="1"/>
              <a:t>that</a:t>
            </a:r>
            <a:r>
              <a:rPr lang="nb-NO" dirty="0"/>
              <a:t> </a:t>
            </a:r>
            <a:r>
              <a:rPr lang="nb-NO" dirty="0" err="1"/>
              <a:t>prejudices</a:t>
            </a:r>
            <a:r>
              <a:rPr lang="nb-NO" dirty="0"/>
              <a:t>, in </a:t>
            </a:r>
            <a:r>
              <a:rPr lang="nb-NO" dirty="0" err="1"/>
              <a:t>the</a:t>
            </a:r>
            <a:r>
              <a:rPr lang="nb-NO" dirty="0"/>
              <a:t> </a:t>
            </a:r>
            <a:r>
              <a:rPr lang="nb-NO" dirty="0" err="1"/>
              <a:t>literal</a:t>
            </a:r>
            <a:r>
              <a:rPr lang="nb-NO" dirty="0"/>
              <a:t> </a:t>
            </a:r>
            <a:r>
              <a:rPr lang="nb-NO" dirty="0" err="1"/>
              <a:t>sense</a:t>
            </a:r>
            <a:r>
              <a:rPr lang="nb-NO" dirty="0"/>
              <a:t> </a:t>
            </a:r>
            <a:r>
              <a:rPr lang="nb-NO" dirty="0" err="1"/>
              <a:t>of</a:t>
            </a:r>
            <a:r>
              <a:rPr lang="nb-NO" dirty="0"/>
              <a:t> </a:t>
            </a:r>
            <a:r>
              <a:rPr lang="nb-NO" dirty="0" err="1"/>
              <a:t>the</a:t>
            </a:r>
            <a:r>
              <a:rPr lang="nb-NO" dirty="0"/>
              <a:t> </a:t>
            </a:r>
            <a:r>
              <a:rPr lang="nb-NO" dirty="0" err="1"/>
              <a:t>word</a:t>
            </a:r>
            <a:r>
              <a:rPr lang="nb-NO" dirty="0"/>
              <a:t>, </a:t>
            </a:r>
            <a:r>
              <a:rPr lang="nb-NO" dirty="0" err="1"/>
              <a:t>constitute</a:t>
            </a:r>
            <a:r>
              <a:rPr lang="nb-NO" dirty="0"/>
              <a:t> </a:t>
            </a:r>
            <a:r>
              <a:rPr lang="nb-NO" dirty="0" err="1"/>
              <a:t>the</a:t>
            </a:r>
            <a:r>
              <a:rPr lang="nb-NO" dirty="0"/>
              <a:t> initial </a:t>
            </a:r>
            <a:r>
              <a:rPr lang="nb-NO" dirty="0" err="1"/>
              <a:t>directedness</a:t>
            </a:r>
            <a:r>
              <a:rPr lang="nb-NO" dirty="0"/>
              <a:t> </a:t>
            </a:r>
            <a:r>
              <a:rPr lang="nb-NO" dirty="0" err="1"/>
              <a:t>of</a:t>
            </a:r>
            <a:r>
              <a:rPr lang="nb-NO" dirty="0"/>
              <a:t> </a:t>
            </a:r>
            <a:r>
              <a:rPr lang="nb-NO" dirty="0" err="1"/>
              <a:t>our</a:t>
            </a:r>
            <a:r>
              <a:rPr lang="nb-NO" dirty="0"/>
              <a:t> </a:t>
            </a:r>
            <a:r>
              <a:rPr lang="nb-NO" dirty="0" err="1"/>
              <a:t>whole</a:t>
            </a:r>
            <a:r>
              <a:rPr lang="nb-NO" dirty="0"/>
              <a:t> </a:t>
            </a:r>
            <a:r>
              <a:rPr lang="nb-NO" dirty="0" err="1"/>
              <a:t>ability</a:t>
            </a:r>
            <a:r>
              <a:rPr lang="nb-NO" dirty="0"/>
              <a:t> to </a:t>
            </a:r>
            <a:r>
              <a:rPr lang="nb-NO" dirty="0" err="1"/>
              <a:t>experience</a:t>
            </a:r>
            <a:r>
              <a:rPr lang="nb-NO" dirty="0"/>
              <a:t>.’ (9)</a:t>
            </a:r>
          </a:p>
          <a:p>
            <a:r>
              <a:rPr lang="nb-NO" dirty="0"/>
              <a:t>‘The nature </a:t>
            </a:r>
            <a:r>
              <a:rPr lang="nb-NO" dirty="0" err="1"/>
              <a:t>of</a:t>
            </a:r>
            <a:r>
              <a:rPr lang="nb-NO" dirty="0"/>
              <a:t> </a:t>
            </a:r>
            <a:r>
              <a:rPr lang="nb-NO" dirty="0" err="1"/>
              <a:t>the</a:t>
            </a:r>
            <a:r>
              <a:rPr lang="nb-NO" dirty="0"/>
              <a:t> </a:t>
            </a:r>
            <a:r>
              <a:rPr lang="nb-NO" dirty="0" err="1"/>
              <a:t>hermeneutical</a:t>
            </a:r>
            <a:r>
              <a:rPr lang="nb-NO" dirty="0"/>
              <a:t> </a:t>
            </a:r>
            <a:r>
              <a:rPr lang="nb-NO" dirty="0" err="1"/>
              <a:t>experience</a:t>
            </a:r>
            <a:r>
              <a:rPr lang="nb-NO" dirty="0"/>
              <a:t> is not </a:t>
            </a:r>
            <a:r>
              <a:rPr lang="nb-NO" dirty="0" err="1"/>
              <a:t>that</a:t>
            </a:r>
            <a:r>
              <a:rPr lang="nb-NO" dirty="0"/>
              <a:t> </a:t>
            </a:r>
            <a:r>
              <a:rPr lang="nb-NO" dirty="0" err="1"/>
              <a:t>something</a:t>
            </a:r>
            <a:r>
              <a:rPr lang="nb-NO" dirty="0"/>
              <a:t> is </a:t>
            </a:r>
            <a:r>
              <a:rPr lang="nb-NO" dirty="0" err="1"/>
              <a:t>outside</a:t>
            </a:r>
            <a:r>
              <a:rPr lang="nb-NO" dirty="0"/>
              <a:t> and </a:t>
            </a:r>
            <a:r>
              <a:rPr lang="nb-NO" dirty="0" err="1"/>
              <a:t>desires</a:t>
            </a:r>
            <a:r>
              <a:rPr lang="nb-NO" dirty="0"/>
              <a:t> </a:t>
            </a:r>
            <a:r>
              <a:rPr lang="nb-NO" dirty="0" err="1"/>
              <a:t>admission</a:t>
            </a:r>
            <a:r>
              <a:rPr lang="nb-NO" dirty="0"/>
              <a:t>. </a:t>
            </a:r>
            <a:r>
              <a:rPr lang="nb-NO" dirty="0" err="1"/>
              <a:t>Rather</a:t>
            </a:r>
            <a:r>
              <a:rPr lang="nb-NO" dirty="0"/>
              <a:t> </a:t>
            </a:r>
            <a:r>
              <a:rPr lang="nb-NO" dirty="0" err="1"/>
              <a:t>we</a:t>
            </a:r>
            <a:r>
              <a:rPr lang="nb-NO" dirty="0"/>
              <a:t> </a:t>
            </a:r>
            <a:r>
              <a:rPr lang="nb-NO" dirty="0" err="1"/>
              <a:t>are</a:t>
            </a:r>
            <a:r>
              <a:rPr lang="nb-NO" dirty="0"/>
              <a:t> </a:t>
            </a:r>
            <a:r>
              <a:rPr lang="nb-NO" dirty="0" err="1"/>
              <a:t>possessed</a:t>
            </a:r>
            <a:r>
              <a:rPr lang="nb-NO" dirty="0"/>
              <a:t> by </a:t>
            </a:r>
            <a:r>
              <a:rPr lang="nb-NO" dirty="0" err="1"/>
              <a:t>something</a:t>
            </a:r>
            <a:r>
              <a:rPr lang="nb-NO" dirty="0"/>
              <a:t> and </a:t>
            </a:r>
            <a:r>
              <a:rPr lang="nb-NO" dirty="0" err="1"/>
              <a:t>precisely</a:t>
            </a:r>
            <a:r>
              <a:rPr lang="nb-NO" dirty="0"/>
              <a:t> by </a:t>
            </a:r>
            <a:r>
              <a:rPr lang="nb-NO" dirty="0" err="1"/>
              <a:t>means</a:t>
            </a:r>
            <a:r>
              <a:rPr lang="nb-NO" dirty="0"/>
              <a:t> </a:t>
            </a:r>
            <a:r>
              <a:rPr lang="nb-NO" dirty="0" err="1"/>
              <a:t>of</a:t>
            </a:r>
            <a:r>
              <a:rPr lang="nb-NO" dirty="0"/>
              <a:t> it </a:t>
            </a:r>
            <a:r>
              <a:rPr lang="nb-NO" dirty="0" err="1"/>
              <a:t>we</a:t>
            </a:r>
            <a:r>
              <a:rPr lang="nb-NO" dirty="0"/>
              <a:t> </a:t>
            </a:r>
            <a:r>
              <a:rPr lang="nb-NO" dirty="0" err="1"/>
              <a:t>are</a:t>
            </a:r>
            <a:r>
              <a:rPr lang="nb-NO" dirty="0"/>
              <a:t> </a:t>
            </a:r>
            <a:r>
              <a:rPr lang="nb-NO" dirty="0" err="1"/>
              <a:t>opened</a:t>
            </a:r>
            <a:r>
              <a:rPr lang="nb-NO" dirty="0"/>
              <a:t> up for </a:t>
            </a:r>
            <a:r>
              <a:rPr lang="nb-NO" dirty="0" err="1"/>
              <a:t>the</a:t>
            </a:r>
            <a:r>
              <a:rPr lang="nb-NO" dirty="0"/>
              <a:t> </a:t>
            </a:r>
            <a:r>
              <a:rPr lang="nb-NO" dirty="0" err="1"/>
              <a:t>new</a:t>
            </a:r>
            <a:r>
              <a:rPr lang="nb-NO" dirty="0"/>
              <a:t>, </a:t>
            </a:r>
            <a:r>
              <a:rPr lang="nb-NO" dirty="0" err="1"/>
              <a:t>the</a:t>
            </a:r>
            <a:r>
              <a:rPr lang="nb-NO" dirty="0"/>
              <a:t> different, </a:t>
            </a:r>
            <a:r>
              <a:rPr lang="nb-NO" dirty="0" err="1"/>
              <a:t>the</a:t>
            </a:r>
            <a:r>
              <a:rPr lang="nb-NO" dirty="0"/>
              <a:t> true.’ (9)</a:t>
            </a:r>
          </a:p>
          <a:p>
            <a:r>
              <a:rPr lang="nb-NO" dirty="0"/>
              <a:t>‘The </a:t>
            </a:r>
            <a:r>
              <a:rPr lang="nb-NO" dirty="0" err="1"/>
              <a:t>consciousness</a:t>
            </a:r>
            <a:r>
              <a:rPr lang="nb-NO" dirty="0"/>
              <a:t> </a:t>
            </a:r>
            <a:r>
              <a:rPr lang="nb-NO" dirty="0" err="1"/>
              <a:t>that</a:t>
            </a:r>
            <a:r>
              <a:rPr lang="nb-NO" dirty="0"/>
              <a:t> is </a:t>
            </a:r>
            <a:r>
              <a:rPr lang="nb-NO" dirty="0" err="1"/>
              <a:t>effected</a:t>
            </a:r>
            <a:r>
              <a:rPr lang="nb-NO" dirty="0"/>
              <a:t> by </a:t>
            </a:r>
            <a:r>
              <a:rPr lang="nb-NO" dirty="0" err="1"/>
              <a:t>history</a:t>
            </a:r>
            <a:r>
              <a:rPr lang="nb-NO" dirty="0"/>
              <a:t> has </a:t>
            </a:r>
            <a:r>
              <a:rPr lang="nb-NO" dirty="0" err="1"/>
              <a:t>its</a:t>
            </a:r>
            <a:r>
              <a:rPr lang="nb-NO" dirty="0"/>
              <a:t> </a:t>
            </a:r>
            <a:r>
              <a:rPr lang="nb-NO" dirty="0" err="1"/>
              <a:t>fulfillment</a:t>
            </a:r>
            <a:r>
              <a:rPr lang="nb-NO" dirty="0"/>
              <a:t> in </a:t>
            </a:r>
            <a:r>
              <a:rPr lang="nb-NO" dirty="0" err="1"/>
              <a:t>what</a:t>
            </a:r>
            <a:r>
              <a:rPr lang="nb-NO" dirty="0"/>
              <a:t> is </a:t>
            </a:r>
            <a:r>
              <a:rPr lang="nb-NO" dirty="0" err="1"/>
              <a:t>linguistic</a:t>
            </a:r>
            <a:r>
              <a:rPr lang="nb-NO" dirty="0"/>
              <a:t>. [...L]</a:t>
            </a:r>
            <a:r>
              <a:rPr lang="nb-NO" dirty="0" err="1"/>
              <a:t>anguage</a:t>
            </a:r>
            <a:r>
              <a:rPr lang="nb-NO" dirty="0"/>
              <a:t> [...] has a </a:t>
            </a:r>
            <a:r>
              <a:rPr lang="nb-NO" dirty="0" err="1"/>
              <a:t>teleology</a:t>
            </a:r>
            <a:r>
              <a:rPr lang="nb-NO" dirty="0"/>
              <a:t> operating in it [...] a </a:t>
            </a:r>
            <a:r>
              <a:rPr lang="nb-NO" dirty="0" err="1"/>
              <a:t>definite</a:t>
            </a:r>
            <a:r>
              <a:rPr lang="nb-NO" dirty="0"/>
              <a:t> </a:t>
            </a:r>
            <a:r>
              <a:rPr lang="nb-NO" dirty="0" err="1"/>
              <a:t>articulation</a:t>
            </a:r>
            <a:r>
              <a:rPr lang="nb-NO" dirty="0"/>
              <a:t> </a:t>
            </a:r>
            <a:r>
              <a:rPr lang="nb-NO" dirty="0" err="1"/>
              <a:t>of</a:t>
            </a:r>
            <a:r>
              <a:rPr lang="nb-NO" dirty="0"/>
              <a:t> </a:t>
            </a:r>
            <a:r>
              <a:rPr lang="nb-NO" dirty="0" err="1"/>
              <a:t>the</a:t>
            </a:r>
            <a:r>
              <a:rPr lang="nb-NO" dirty="0"/>
              <a:t> </a:t>
            </a:r>
            <a:r>
              <a:rPr lang="nb-NO" dirty="0" err="1"/>
              <a:t>world</a:t>
            </a:r>
            <a:r>
              <a:rPr lang="nb-NO" dirty="0"/>
              <a:t> is </a:t>
            </a:r>
            <a:r>
              <a:rPr lang="nb-NO" dirty="0" err="1"/>
              <a:t>built</a:t>
            </a:r>
            <a:r>
              <a:rPr lang="nb-NO" dirty="0"/>
              <a:t> up .. a </a:t>
            </a:r>
            <a:r>
              <a:rPr lang="nb-NO" dirty="0" err="1"/>
              <a:t>process</a:t>
            </a:r>
            <a:r>
              <a:rPr lang="nb-NO" dirty="0"/>
              <a:t> </a:t>
            </a:r>
            <a:r>
              <a:rPr lang="nb-NO" dirty="0" err="1"/>
              <a:t>one</a:t>
            </a:r>
            <a:r>
              <a:rPr lang="nb-NO" dirty="0"/>
              <a:t> </a:t>
            </a:r>
            <a:r>
              <a:rPr lang="nb-NO" dirty="0" err="1"/>
              <a:t>can</a:t>
            </a:r>
            <a:r>
              <a:rPr lang="nb-NO" dirty="0"/>
              <a:t> </a:t>
            </a:r>
            <a:r>
              <a:rPr lang="nb-NO" dirty="0" err="1"/>
              <a:t>observe</a:t>
            </a:r>
            <a:r>
              <a:rPr lang="nb-NO" dirty="0"/>
              <a:t> in </a:t>
            </a:r>
            <a:r>
              <a:rPr lang="nb-NO" dirty="0" err="1"/>
              <a:t>children</a:t>
            </a:r>
            <a:r>
              <a:rPr lang="nb-NO" dirty="0"/>
              <a:t> </a:t>
            </a:r>
            <a:r>
              <a:rPr lang="nb-NO" dirty="0" err="1"/>
              <a:t>who</a:t>
            </a:r>
            <a:r>
              <a:rPr lang="nb-NO" dirty="0"/>
              <a:t> </a:t>
            </a:r>
            <a:r>
              <a:rPr lang="nb-NO" dirty="0" err="1"/>
              <a:t>are</a:t>
            </a:r>
            <a:r>
              <a:rPr lang="nb-NO" dirty="0"/>
              <a:t> </a:t>
            </a:r>
            <a:r>
              <a:rPr lang="nb-NO" dirty="0" err="1"/>
              <a:t>learning</a:t>
            </a:r>
            <a:r>
              <a:rPr lang="nb-NO" dirty="0"/>
              <a:t> to </a:t>
            </a:r>
            <a:r>
              <a:rPr lang="nb-NO" dirty="0" err="1"/>
              <a:t>speak</a:t>
            </a:r>
            <a:r>
              <a:rPr lang="nb-NO" dirty="0"/>
              <a:t>.’ (13)</a:t>
            </a:r>
          </a:p>
          <a:p>
            <a:endParaRPr lang="nb-NO" dirty="0"/>
          </a:p>
        </p:txBody>
      </p:sp>
    </p:spTree>
    <p:extLst>
      <p:ext uri="{BB962C8B-B14F-4D97-AF65-F5344CB8AC3E}">
        <p14:creationId xmlns:p14="http://schemas.microsoft.com/office/powerpoint/2010/main" val="20839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ECF552-0CA4-5649-832E-C9C1A23CE484}"/>
              </a:ext>
            </a:extLst>
          </p:cNvPr>
          <p:cNvSpPr>
            <a:spLocks noGrp="1"/>
          </p:cNvSpPr>
          <p:nvPr>
            <p:ph type="title"/>
          </p:nvPr>
        </p:nvSpPr>
        <p:spPr/>
        <p:txBody>
          <a:bodyPr/>
          <a:lstStyle/>
          <a:p>
            <a:r>
              <a:rPr lang="nb-NO" dirty="0" err="1"/>
              <a:t>Critique</a:t>
            </a:r>
            <a:r>
              <a:rPr lang="nb-NO" dirty="0"/>
              <a:t> </a:t>
            </a:r>
            <a:r>
              <a:rPr lang="nb-NO" dirty="0" err="1"/>
              <a:t>of</a:t>
            </a:r>
            <a:r>
              <a:rPr lang="nb-NO" dirty="0"/>
              <a:t> </a:t>
            </a:r>
            <a:r>
              <a:rPr lang="nb-NO" dirty="0" err="1"/>
              <a:t>scientism</a:t>
            </a:r>
            <a:r>
              <a:rPr lang="nb-NO" dirty="0"/>
              <a:t>/</a:t>
            </a:r>
            <a:r>
              <a:rPr lang="nb-NO" dirty="0" err="1"/>
              <a:t>modernism</a:t>
            </a:r>
            <a:endParaRPr lang="nb-NO" dirty="0"/>
          </a:p>
        </p:txBody>
      </p:sp>
      <p:sp>
        <p:nvSpPr>
          <p:cNvPr id="3" name="Plassholder for innhold 2">
            <a:extLst>
              <a:ext uri="{FF2B5EF4-FFF2-40B4-BE49-F238E27FC236}">
                <a16:creationId xmlns:a16="http://schemas.microsoft.com/office/drawing/2014/main" id="{C1D45DE7-BF3C-1F4B-99EC-374DF35444C7}"/>
              </a:ext>
            </a:extLst>
          </p:cNvPr>
          <p:cNvSpPr>
            <a:spLocks noGrp="1"/>
          </p:cNvSpPr>
          <p:nvPr>
            <p:ph idx="1"/>
          </p:nvPr>
        </p:nvSpPr>
        <p:spPr/>
        <p:txBody>
          <a:bodyPr>
            <a:normAutofit/>
          </a:bodyPr>
          <a:lstStyle/>
          <a:p>
            <a:r>
              <a:rPr lang="nb-NO" dirty="0"/>
              <a:t>‘No </a:t>
            </a:r>
            <a:r>
              <a:rPr lang="nb-NO" dirty="0" err="1"/>
              <a:t>assertion</a:t>
            </a:r>
            <a:r>
              <a:rPr lang="nb-NO" dirty="0"/>
              <a:t> is </a:t>
            </a:r>
            <a:r>
              <a:rPr lang="nb-NO" dirty="0" err="1"/>
              <a:t>possible</a:t>
            </a:r>
            <a:r>
              <a:rPr lang="nb-NO" dirty="0"/>
              <a:t> </a:t>
            </a:r>
            <a:r>
              <a:rPr lang="nb-NO" dirty="0" err="1"/>
              <a:t>that</a:t>
            </a:r>
            <a:r>
              <a:rPr lang="nb-NO" dirty="0"/>
              <a:t> </a:t>
            </a:r>
            <a:r>
              <a:rPr lang="nb-NO" dirty="0" err="1"/>
              <a:t>cannot</a:t>
            </a:r>
            <a:r>
              <a:rPr lang="nb-NO" dirty="0"/>
              <a:t> be </a:t>
            </a:r>
            <a:r>
              <a:rPr lang="nb-NO" dirty="0" err="1"/>
              <a:t>understood</a:t>
            </a:r>
            <a:r>
              <a:rPr lang="nb-NO" dirty="0"/>
              <a:t> as an </a:t>
            </a:r>
            <a:r>
              <a:rPr lang="nb-NO" dirty="0" err="1"/>
              <a:t>answer</a:t>
            </a:r>
            <a:r>
              <a:rPr lang="nb-NO" dirty="0"/>
              <a:t> to a </a:t>
            </a:r>
            <a:r>
              <a:rPr lang="nb-NO" dirty="0" err="1"/>
              <a:t>question</a:t>
            </a:r>
            <a:r>
              <a:rPr lang="nb-NO" dirty="0"/>
              <a:t>.’ (11)</a:t>
            </a:r>
          </a:p>
          <a:p>
            <a:r>
              <a:rPr lang="nb-NO" dirty="0"/>
              <a:t>‘The real </a:t>
            </a:r>
            <a:r>
              <a:rPr lang="nb-NO" dirty="0" err="1"/>
              <a:t>power</a:t>
            </a:r>
            <a:r>
              <a:rPr lang="nb-NO" dirty="0"/>
              <a:t> </a:t>
            </a:r>
            <a:r>
              <a:rPr lang="nb-NO" dirty="0" err="1"/>
              <a:t>of</a:t>
            </a:r>
            <a:r>
              <a:rPr lang="nb-NO" dirty="0"/>
              <a:t> </a:t>
            </a:r>
            <a:r>
              <a:rPr lang="nb-NO" dirty="0" err="1"/>
              <a:t>the</a:t>
            </a:r>
            <a:r>
              <a:rPr lang="nb-NO" dirty="0"/>
              <a:t> </a:t>
            </a:r>
            <a:r>
              <a:rPr lang="nb-NO" dirty="0" err="1"/>
              <a:t>hermeneutical</a:t>
            </a:r>
            <a:r>
              <a:rPr lang="nb-NO" dirty="0"/>
              <a:t> </a:t>
            </a:r>
            <a:r>
              <a:rPr lang="nb-NO" dirty="0" err="1"/>
              <a:t>consciousness</a:t>
            </a:r>
            <a:r>
              <a:rPr lang="nb-NO" dirty="0"/>
              <a:t> is </a:t>
            </a:r>
            <a:r>
              <a:rPr lang="nb-NO" dirty="0" err="1"/>
              <a:t>our</a:t>
            </a:r>
            <a:r>
              <a:rPr lang="nb-NO" dirty="0"/>
              <a:t> </a:t>
            </a:r>
            <a:r>
              <a:rPr lang="nb-NO" dirty="0" err="1"/>
              <a:t>ability</a:t>
            </a:r>
            <a:r>
              <a:rPr lang="nb-NO" dirty="0"/>
              <a:t> to </a:t>
            </a:r>
            <a:r>
              <a:rPr lang="nb-NO" dirty="0" err="1"/>
              <a:t>see</a:t>
            </a:r>
            <a:r>
              <a:rPr lang="nb-NO" dirty="0"/>
              <a:t> </a:t>
            </a:r>
            <a:r>
              <a:rPr lang="nb-NO" dirty="0" err="1"/>
              <a:t>what</a:t>
            </a:r>
            <a:r>
              <a:rPr lang="nb-NO" dirty="0"/>
              <a:t> is </a:t>
            </a:r>
            <a:r>
              <a:rPr lang="nb-NO" dirty="0" err="1"/>
              <a:t>questionable</a:t>
            </a:r>
            <a:r>
              <a:rPr lang="nb-NO" dirty="0"/>
              <a:t>.’ (13)</a:t>
            </a:r>
          </a:p>
          <a:p>
            <a:r>
              <a:rPr lang="nb-NO" dirty="0"/>
              <a:t>'</a:t>
            </a:r>
            <a:r>
              <a:rPr lang="nb-NO" dirty="0" err="1"/>
              <a:t>What</a:t>
            </a:r>
            <a:r>
              <a:rPr lang="nb-NO" dirty="0"/>
              <a:t> is </a:t>
            </a:r>
            <a:r>
              <a:rPr lang="nb-NO" dirty="0" err="1"/>
              <a:t>established</a:t>
            </a:r>
            <a:r>
              <a:rPr lang="nb-NO" dirty="0"/>
              <a:t> by </a:t>
            </a:r>
            <a:r>
              <a:rPr lang="nb-NO" dirty="0" err="1"/>
              <a:t>statistics</a:t>
            </a:r>
            <a:r>
              <a:rPr lang="nb-NO" dirty="0"/>
              <a:t> </a:t>
            </a:r>
            <a:r>
              <a:rPr lang="nb-NO" dirty="0" err="1"/>
              <a:t>seems</a:t>
            </a:r>
            <a:r>
              <a:rPr lang="nb-NO" dirty="0"/>
              <a:t> to be a </a:t>
            </a:r>
            <a:r>
              <a:rPr lang="nb-NO" dirty="0" err="1"/>
              <a:t>language</a:t>
            </a:r>
            <a:r>
              <a:rPr lang="nb-NO" dirty="0"/>
              <a:t> </a:t>
            </a:r>
            <a:r>
              <a:rPr lang="nb-NO" dirty="0" err="1"/>
              <a:t>of</a:t>
            </a:r>
            <a:r>
              <a:rPr lang="nb-NO" dirty="0"/>
              <a:t> </a:t>
            </a:r>
            <a:r>
              <a:rPr lang="nb-NO" dirty="0" err="1"/>
              <a:t>facts</a:t>
            </a:r>
            <a:r>
              <a:rPr lang="nb-NO" dirty="0"/>
              <a:t>, </a:t>
            </a:r>
            <a:r>
              <a:rPr lang="nb-NO" dirty="0" err="1"/>
              <a:t>but</a:t>
            </a:r>
            <a:r>
              <a:rPr lang="nb-NO" dirty="0"/>
              <a:t> </a:t>
            </a:r>
            <a:r>
              <a:rPr lang="nb-NO" dirty="0" err="1"/>
              <a:t>which</a:t>
            </a:r>
            <a:r>
              <a:rPr lang="nb-NO" dirty="0"/>
              <a:t> questions </a:t>
            </a:r>
            <a:r>
              <a:rPr lang="nb-NO" dirty="0" err="1"/>
              <a:t>these</a:t>
            </a:r>
            <a:r>
              <a:rPr lang="nb-NO" dirty="0"/>
              <a:t> </a:t>
            </a:r>
            <a:r>
              <a:rPr lang="nb-NO" dirty="0" err="1"/>
              <a:t>facts</a:t>
            </a:r>
            <a:r>
              <a:rPr lang="nb-NO" dirty="0"/>
              <a:t> </a:t>
            </a:r>
            <a:r>
              <a:rPr lang="nb-NO" dirty="0" err="1"/>
              <a:t>answer</a:t>
            </a:r>
            <a:r>
              <a:rPr lang="nb-NO" dirty="0"/>
              <a:t> and </a:t>
            </a:r>
            <a:r>
              <a:rPr lang="nb-NO" dirty="0" err="1"/>
              <a:t>which</a:t>
            </a:r>
            <a:r>
              <a:rPr lang="nb-NO" dirty="0"/>
              <a:t> </a:t>
            </a:r>
            <a:r>
              <a:rPr lang="nb-NO" dirty="0" err="1"/>
              <a:t>facts</a:t>
            </a:r>
            <a:r>
              <a:rPr lang="nb-NO" dirty="0"/>
              <a:t> </a:t>
            </a:r>
            <a:r>
              <a:rPr lang="nb-NO" dirty="0" err="1"/>
              <a:t>would</a:t>
            </a:r>
            <a:r>
              <a:rPr lang="nb-NO" dirty="0"/>
              <a:t> </a:t>
            </a:r>
            <a:r>
              <a:rPr lang="nb-NO" dirty="0" err="1"/>
              <a:t>begin</a:t>
            </a:r>
            <a:r>
              <a:rPr lang="nb-NO" dirty="0"/>
              <a:t> to </a:t>
            </a:r>
            <a:r>
              <a:rPr lang="nb-NO" dirty="0" err="1"/>
              <a:t>speak</a:t>
            </a:r>
            <a:r>
              <a:rPr lang="nb-NO" dirty="0"/>
              <a:t> </a:t>
            </a:r>
            <a:r>
              <a:rPr lang="nb-NO" dirty="0" err="1"/>
              <a:t>if</a:t>
            </a:r>
            <a:r>
              <a:rPr lang="nb-NO" dirty="0"/>
              <a:t> </a:t>
            </a:r>
            <a:r>
              <a:rPr lang="nb-NO" dirty="0" err="1"/>
              <a:t>other</a:t>
            </a:r>
            <a:r>
              <a:rPr lang="nb-NO" dirty="0"/>
              <a:t> questions </a:t>
            </a:r>
            <a:r>
              <a:rPr lang="nb-NO" dirty="0" err="1"/>
              <a:t>were</a:t>
            </a:r>
            <a:r>
              <a:rPr lang="nb-NO" dirty="0"/>
              <a:t> </a:t>
            </a:r>
            <a:r>
              <a:rPr lang="nb-NO" dirty="0" err="1"/>
              <a:t>asked</a:t>
            </a:r>
            <a:r>
              <a:rPr lang="nb-NO" dirty="0"/>
              <a:t> </a:t>
            </a:r>
            <a:r>
              <a:rPr lang="nb-NO" dirty="0" err="1"/>
              <a:t>are</a:t>
            </a:r>
            <a:r>
              <a:rPr lang="nb-NO" dirty="0"/>
              <a:t> </a:t>
            </a:r>
            <a:r>
              <a:rPr lang="nb-NO" dirty="0" err="1"/>
              <a:t>hermeneutical</a:t>
            </a:r>
            <a:r>
              <a:rPr lang="nb-NO" dirty="0"/>
              <a:t> questions.’ (11)</a:t>
            </a:r>
          </a:p>
        </p:txBody>
      </p:sp>
    </p:spTree>
    <p:extLst>
      <p:ext uri="{BB962C8B-B14F-4D97-AF65-F5344CB8AC3E}">
        <p14:creationId xmlns:p14="http://schemas.microsoft.com/office/powerpoint/2010/main" val="224245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ECF552-0CA4-5649-832E-C9C1A23CE484}"/>
              </a:ext>
            </a:extLst>
          </p:cNvPr>
          <p:cNvSpPr>
            <a:spLocks noGrp="1"/>
          </p:cNvSpPr>
          <p:nvPr>
            <p:ph type="title"/>
          </p:nvPr>
        </p:nvSpPr>
        <p:spPr/>
        <p:txBody>
          <a:bodyPr/>
          <a:lstStyle/>
          <a:p>
            <a:r>
              <a:rPr lang="nb-NO" dirty="0" err="1"/>
              <a:t>Critique</a:t>
            </a:r>
            <a:r>
              <a:rPr lang="nb-NO" dirty="0"/>
              <a:t> </a:t>
            </a:r>
            <a:r>
              <a:rPr lang="nb-NO" dirty="0" err="1"/>
              <a:t>of</a:t>
            </a:r>
            <a:r>
              <a:rPr lang="nb-NO" dirty="0"/>
              <a:t> </a:t>
            </a:r>
            <a:r>
              <a:rPr lang="nb-NO" dirty="0" err="1"/>
              <a:t>scientism</a:t>
            </a:r>
            <a:r>
              <a:rPr lang="nb-NO" dirty="0"/>
              <a:t>, </a:t>
            </a:r>
            <a:r>
              <a:rPr lang="nb-NO" dirty="0" err="1"/>
              <a:t>modernism</a:t>
            </a:r>
            <a:r>
              <a:rPr lang="nb-NO" dirty="0"/>
              <a:t> </a:t>
            </a:r>
            <a:r>
              <a:rPr lang="nb-NO" dirty="0" err="1"/>
              <a:t>contd</a:t>
            </a:r>
            <a:r>
              <a:rPr lang="nb-NO" dirty="0"/>
              <a:t>.</a:t>
            </a:r>
          </a:p>
        </p:txBody>
      </p:sp>
      <p:sp>
        <p:nvSpPr>
          <p:cNvPr id="3" name="Plassholder for innhold 2">
            <a:extLst>
              <a:ext uri="{FF2B5EF4-FFF2-40B4-BE49-F238E27FC236}">
                <a16:creationId xmlns:a16="http://schemas.microsoft.com/office/drawing/2014/main" id="{C1D45DE7-BF3C-1F4B-99EC-374DF35444C7}"/>
              </a:ext>
            </a:extLst>
          </p:cNvPr>
          <p:cNvSpPr>
            <a:spLocks noGrp="1"/>
          </p:cNvSpPr>
          <p:nvPr>
            <p:ph idx="1"/>
          </p:nvPr>
        </p:nvSpPr>
        <p:spPr/>
        <p:txBody>
          <a:bodyPr>
            <a:normAutofit fontScale="85000" lnSpcReduction="20000"/>
          </a:bodyPr>
          <a:lstStyle/>
          <a:p>
            <a:r>
              <a:rPr lang="nb-NO" dirty="0"/>
              <a:t>‘</a:t>
            </a:r>
            <a:r>
              <a:rPr lang="nb-NO" dirty="0" err="1"/>
              <a:t>We</a:t>
            </a:r>
            <a:r>
              <a:rPr lang="nb-NO" dirty="0"/>
              <a:t> live in an </a:t>
            </a:r>
            <a:r>
              <a:rPr lang="nb-NO" dirty="0" err="1"/>
              <a:t>epoch</a:t>
            </a:r>
            <a:r>
              <a:rPr lang="nb-NO" dirty="0"/>
              <a:t> in </a:t>
            </a:r>
            <a:r>
              <a:rPr lang="nb-NO" dirty="0" err="1"/>
              <a:t>which</a:t>
            </a:r>
            <a:r>
              <a:rPr lang="nb-NO" dirty="0"/>
              <a:t> an </a:t>
            </a:r>
            <a:r>
              <a:rPr lang="nb-NO" dirty="0" err="1"/>
              <a:t>increasing</a:t>
            </a:r>
            <a:r>
              <a:rPr lang="nb-NO" dirty="0"/>
              <a:t> </a:t>
            </a:r>
            <a:r>
              <a:rPr lang="nb-NO" dirty="0" err="1"/>
              <a:t>leveling</a:t>
            </a:r>
            <a:r>
              <a:rPr lang="nb-NO" dirty="0"/>
              <a:t> </a:t>
            </a:r>
            <a:r>
              <a:rPr lang="nb-NO" dirty="0" err="1"/>
              <a:t>of</a:t>
            </a:r>
            <a:r>
              <a:rPr lang="nb-NO" dirty="0"/>
              <a:t> all life-forms is taking </a:t>
            </a:r>
            <a:r>
              <a:rPr lang="nb-NO" dirty="0" err="1"/>
              <a:t>place</a:t>
            </a:r>
            <a:r>
              <a:rPr lang="nb-NO" dirty="0"/>
              <a:t> – </a:t>
            </a:r>
            <a:r>
              <a:rPr lang="nb-NO" dirty="0" err="1"/>
              <a:t>that</a:t>
            </a:r>
            <a:r>
              <a:rPr lang="nb-NO" dirty="0"/>
              <a:t> is </a:t>
            </a:r>
            <a:r>
              <a:rPr lang="nb-NO" dirty="0" err="1"/>
              <a:t>the</a:t>
            </a:r>
            <a:r>
              <a:rPr lang="nb-NO" dirty="0"/>
              <a:t> </a:t>
            </a:r>
            <a:r>
              <a:rPr lang="nb-NO" dirty="0" err="1"/>
              <a:t>rationally</a:t>
            </a:r>
            <a:r>
              <a:rPr lang="nb-NO" dirty="0"/>
              <a:t> </a:t>
            </a:r>
            <a:r>
              <a:rPr lang="nb-NO" dirty="0" err="1"/>
              <a:t>necessary</a:t>
            </a:r>
            <a:r>
              <a:rPr lang="nb-NO" dirty="0"/>
              <a:t> </a:t>
            </a:r>
            <a:r>
              <a:rPr lang="nb-NO" dirty="0" err="1"/>
              <a:t>requirement</a:t>
            </a:r>
            <a:r>
              <a:rPr lang="nb-NO" dirty="0"/>
              <a:t> for maintaing </a:t>
            </a:r>
            <a:r>
              <a:rPr lang="nb-NO" dirty="0" err="1"/>
              <a:t>life</a:t>
            </a:r>
            <a:r>
              <a:rPr lang="nb-NO" dirty="0"/>
              <a:t> </a:t>
            </a:r>
            <a:r>
              <a:rPr lang="nb-NO" dirty="0" err="1"/>
              <a:t>on</a:t>
            </a:r>
            <a:r>
              <a:rPr lang="nb-NO" dirty="0"/>
              <a:t> </a:t>
            </a:r>
            <a:r>
              <a:rPr lang="nb-NO" dirty="0" err="1"/>
              <a:t>our</a:t>
            </a:r>
            <a:r>
              <a:rPr lang="nb-NO" dirty="0"/>
              <a:t> planet. [...] </a:t>
            </a:r>
            <a:r>
              <a:rPr lang="nb-NO" dirty="0" err="1"/>
              <a:t>Unavoidably</a:t>
            </a:r>
            <a:r>
              <a:rPr lang="nb-NO" dirty="0"/>
              <a:t> </a:t>
            </a:r>
            <a:r>
              <a:rPr lang="nb-NO" dirty="0" err="1"/>
              <a:t>the</a:t>
            </a:r>
            <a:r>
              <a:rPr lang="nb-NO" dirty="0"/>
              <a:t> </a:t>
            </a:r>
            <a:r>
              <a:rPr lang="nb-NO" dirty="0" err="1"/>
              <a:t>mechanical</a:t>
            </a:r>
            <a:r>
              <a:rPr lang="nb-NO" dirty="0"/>
              <a:t>, </a:t>
            </a:r>
            <a:r>
              <a:rPr lang="nb-NO" dirty="0" err="1"/>
              <a:t>industrial</a:t>
            </a:r>
            <a:r>
              <a:rPr lang="nb-NO" dirty="0"/>
              <a:t> </a:t>
            </a:r>
            <a:r>
              <a:rPr lang="nb-NO" dirty="0" err="1"/>
              <a:t>world</a:t>
            </a:r>
            <a:r>
              <a:rPr lang="nb-NO" dirty="0"/>
              <a:t> is </a:t>
            </a:r>
            <a:r>
              <a:rPr lang="nb-NO" dirty="0" err="1"/>
              <a:t>expanding</a:t>
            </a:r>
            <a:r>
              <a:rPr lang="nb-NO" dirty="0"/>
              <a:t> </a:t>
            </a:r>
            <a:r>
              <a:rPr lang="nb-NO" dirty="0" err="1"/>
              <a:t>within</a:t>
            </a:r>
            <a:r>
              <a:rPr lang="nb-NO" dirty="0"/>
              <a:t> </a:t>
            </a:r>
            <a:r>
              <a:rPr lang="nb-NO" dirty="0" err="1"/>
              <a:t>the</a:t>
            </a:r>
            <a:r>
              <a:rPr lang="nb-NO" dirty="0"/>
              <a:t> </a:t>
            </a:r>
            <a:r>
              <a:rPr lang="nb-NO" dirty="0" err="1"/>
              <a:t>life</a:t>
            </a:r>
            <a:r>
              <a:rPr lang="nb-NO" dirty="0"/>
              <a:t> </a:t>
            </a:r>
            <a:r>
              <a:rPr lang="nb-NO" dirty="0" err="1"/>
              <a:t>of</a:t>
            </a:r>
            <a:r>
              <a:rPr lang="nb-NO" dirty="0"/>
              <a:t> </a:t>
            </a:r>
            <a:r>
              <a:rPr lang="nb-NO" dirty="0" err="1"/>
              <a:t>the</a:t>
            </a:r>
            <a:r>
              <a:rPr lang="nb-NO" dirty="0"/>
              <a:t> </a:t>
            </a:r>
            <a:r>
              <a:rPr lang="nb-NO" dirty="0" err="1"/>
              <a:t>individual</a:t>
            </a:r>
            <a:r>
              <a:rPr lang="nb-NO" dirty="0"/>
              <a:t> as a sort </a:t>
            </a:r>
            <a:r>
              <a:rPr lang="nb-NO" dirty="0" err="1"/>
              <a:t>of</a:t>
            </a:r>
            <a:r>
              <a:rPr lang="nb-NO" dirty="0"/>
              <a:t> </a:t>
            </a:r>
            <a:r>
              <a:rPr lang="nb-NO" dirty="0" err="1"/>
              <a:t>sphere</a:t>
            </a:r>
            <a:r>
              <a:rPr lang="nb-NO" dirty="0"/>
              <a:t> </a:t>
            </a:r>
            <a:r>
              <a:rPr lang="nb-NO" dirty="0" err="1"/>
              <a:t>of</a:t>
            </a:r>
            <a:r>
              <a:rPr lang="nb-NO" dirty="0"/>
              <a:t> </a:t>
            </a:r>
            <a:r>
              <a:rPr lang="nb-NO" dirty="0" err="1"/>
              <a:t>technical</a:t>
            </a:r>
            <a:r>
              <a:rPr lang="nb-NO" dirty="0"/>
              <a:t> </a:t>
            </a:r>
            <a:r>
              <a:rPr lang="nb-NO" dirty="0" err="1"/>
              <a:t>perfection</a:t>
            </a:r>
            <a:r>
              <a:rPr lang="nb-NO" dirty="0"/>
              <a:t>. </a:t>
            </a:r>
            <a:r>
              <a:rPr lang="nb-NO" dirty="0" err="1"/>
              <a:t>When</a:t>
            </a:r>
            <a:r>
              <a:rPr lang="nb-NO" dirty="0"/>
              <a:t> </a:t>
            </a:r>
            <a:r>
              <a:rPr lang="nb-NO" dirty="0" err="1"/>
              <a:t>we</a:t>
            </a:r>
            <a:r>
              <a:rPr lang="nb-NO" dirty="0"/>
              <a:t> </a:t>
            </a:r>
            <a:r>
              <a:rPr lang="nb-NO" dirty="0" err="1"/>
              <a:t>hear</a:t>
            </a:r>
            <a:r>
              <a:rPr lang="nb-NO" dirty="0"/>
              <a:t> </a:t>
            </a:r>
            <a:r>
              <a:rPr lang="nb-NO" dirty="0" err="1"/>
              <a:t>modern</a:t>
            </a:r>
            <a:r>
              <a:rPr lang="nb-NO" dirty="0"/>
              <a:t> lovers talk </a:t>
            </a:r>
            <a:r>
              <a:rPr lang="nb-NO" dirty="0" err="1"/>
              <a:t>we</a:t>
            </a:r>
            <a:r>
              <a:rPr lang="nb-NO" dirty="0"/>
              <a:t> </a:t>
            </a:r>
            <a:r>
              <a:rPr lang="nb-NO" dirty="0" err="1"/>
              <a:t>often</a:t>
            </a:r>
            <a:r>
              <a:rPr lang="nb-NO" dirty="0"/>
              <a:t> </a:t>
            </a:r>
            <a:r>
              <a:rPr lang="nb-NO" dirty="0" err="1"/>
              <a:t>wonder</a:t>
            </a:r>
            <a:r>
              <a:rPr lang="nb-NO" dirty="0"/>
              <a:t> </a:t>
            </a:r>
            <a:r>
              <a:rPr lang="nb-NO" dirty="0" err="1"/>
              <a:t>if</a:t>
            </a:r>
            <a:r>
              <a:rPr lang="nb-NO" dirty="0"/>
              <a:t> </a:t>
            </a:r>
            <a:r>
              <a:rPr lang="nb-NO" dirty="0" err="1"/>
              <a:t>they</a:t>
            </a:r>
            <a:r>
              <a:rPr lang="nb-NO" dirty="0"/>
              <a:t> </a:t>
            </a:r>
            <a:r>
              <a:rPr lang="nb-NO" dirty="0" err="1"/>
              <a:t>are</a:t>
            </a:r>
            <a:r>
              <a:rPr lang="nb-NO" dirty="0"/>
              <a:t> </a:t>
            </a:r>
            <a:r>
              <a:rPr lang="nb-NO" dirty="0" err="1"/>
              <a:t>communicating</a:t>
            </a:r>
            <a:r>
              <a:rPr lang="nb-NO" dirty="0"/>
              <a:t> </a:t>
            </a:r>
            <a:r>
              <a:rPr lang="nb-NO" dirty="0" err="1"/>
              <a:t>with</a:t>
            </a:r>
            <a:r>
              <a:rPr lang="nb-NO" dirty="0"/>
              <a:t> </a:t>
            </a:r>
            <a:r>
              <a:rPr lang="nb-NO" dirty="0" err="1"/>
              <a:t>words</a:t>
            </a:r>
            <a:r>
              <a:rPr lang="nb-NO" dirty="0"/>
              <a:t> or </a:t>
            </a:r>
            <a:r>
              <a:rPr lang="nb-NO" dirty="0" err="1"/>
              <a:t>with</a:t>
            </a:r>
            <a:r>
              <a:rPr lang="nb-NO" dirty="0"/>
              <a:t> advertising </a:t>
            </a:r>
            <a:r>
              <a:rPr lang="nb-NO" dirty="0" err="1"/>
              <a:t>labels</a:t>
            </a:r>
            <a:r>
              <a:rPr lang="nb-NO" dirty="0"/>
              <a:t> and </a:t>
            </a:r>
            <a:r>
              <a:rPr lang="nb-NO" dirty="0" err="1"/>
              <a:t>technical</a:t>
            </a:r>
            <a:r>
              <a:rPr lang="nb-NO" dirty="0"/>
              <a:t> terms from </a:t>
            </a:r>
            <a:r>
              <a:rPr lang="nb-NO" dirty="0" err="1"/>
              <a:t>the</a:t>
            </a:r>
            <a:r>
              <a:rPr lang="nb-NO" dirty="0"/>
              <a:t> </a:t>
            </a:r>
            <a:r>
              <a:rPr lang="nb-NO" dirty="0" err="1"/>
              <a:t>sign</a:t>
            </a:r>
            <a:r>
              <a:rPr lang="nb-NO" dirty="0"/>
              <a:t> </a:t>
            </a:r>
            <a:r>
              <a:rPr lang="nb-NO" dirty="0" err="1"/>
              <a:t>language</a:t>
            </a:r>
            <a:r>
              <a:rPr lang="nb-NO" dirty="0"/>
              <a:t> </a:t>
            </a:r>
            <a:r>
              <a:rPr lang="nb-NO" dirty="0" err="1"/>
              <a:t>of</a:t>
            </a:r>
            <a:r>
              <a:rPr lang="nb-NO" dirty="0"/>
              <a:t> </a:t>
            </a:r>
            <a:r>
              <a:rPr lang="nb-NO" dirty="0" err="1"/>
              <a:t>the</a:t>
            </a:r>
            <a:r>
              <a:rPr lang="nb-NO" dirty="0"/>
              <a:t> </a:t>
            </a:r>
            <a:r>
              <a:rPr lang="nb-NO" dirty="0" err="1"/>
              <a:t>modern</a:t>
            </a:r>
            <a:r>
              <a:rPr lang="nb-NO" dirty="0"/>
              <a:t> </a:t>
            </a:r>
            <a:r>
              <a:rPr lang="nb-NO" dirty="0" err="1"/>
              <a:t>industrial</a:t>
            </a:r>
            <a:r>
              <a:rPr lang="nb-NO" dirty="0"/>
              <a:t> </a:t>
            </a:r>
            <a:r>
              <a:rPr lang="nb-NO" dirty="0" err="1"/>
              <a:t>world</a:t>
            </a:r>
            <a:r>
              <a:rPr lang="nb-NO" dirty="0"/>
              <a:t>.’ (16)</a:t>
            </a:r>
          </a:p>
          <a:p>
            <a:r>
              <a:rPr lang="nb-NO" dirty="0"/>
              <a:t>’Genuine </a:t>
            </a:r>
            <a:r>
              <a:rPr lang="nb-NO" dirty="0" err="1"/>
              <a:t>speaking</a:t>
            </a:r>
            <a:r>
              <a:rPr lang="nb-NO" dirty="0"/>
              <a:t>, </a:t>
            </a:r>
            <a:r>
              <a:rPr lang="nb-NO" dirty="0" err="1"/>
              <a:t>which</a:t>
            </a:r>
            <a:r>
              <a:rPr lang="nb-NO" dirty="0"/>
              <a:t> has </a:t>
            </a:r>
            <a:r>
              <a:rPr lang="nb-NO" dirty="0" err="1"/>
              <a:t>something</a:t>
            </a:r>
            <a:r>
              <a:rPr lang="nb-NO" dirty="0"/>
              <a:t> to </a:t>
            </a:r>
            <a:r>
              <a:rPr lang="nb-NO" dirty="0" err="1"/>
              <a:t>say</a:t>
            </a:r>
            <a:r>
              <a:rPr lang="nb-NO" dirty="0"/>
              <a:t> and </a:t>
            </a:r>
            <a:r>
              <a:rPr lang="nb-NO" dirty="0" err="1"/>
              <a:t>does</a:t>
            </a:r>
            <a:r>
              <a:rPr lang="nb-NO" dirty="0"/>
              <a:t> not </a:t>
            </a:r>
            <a:r>
              <a:rPr lang="nb-NO" dirty="0" err="1"/>
              <a:t>give</a:t>
            </a:r>
            <a:r>
              <a:rPr lang="nb-NO" dirty="0"/>
              <a:t> </a:t>
            </a:r>
            <a:r>
              <a:rPr lang="nb-NO" dirty="0" err="1"/>
              <a:t>prearranged</a:t>
            </a:r>
            <a:r>
              <a:rPr lang="nb-NO" dirty="0"/>
              <a:t> signals, </a:t>
            </a:r>
            <a:r>
              <a:rPr lang="nb-NO" dirty="0" err="1"/>
              <a:t>but</a:t>
            </a:r>
            <a:r>
              <a:rPr lang="nb-NO" dirty="0"/>
              <a:t> </a:t>
            </a:r>
            <a:r>
              <a:rPr lang="nb-NO" dirty="0" err="1"/>
              <a:t>rather</a:t>
            </a:r>
            <a:r>
              <a:rPr lang="nb-NO" dirty="0"/>
              <a:t> </a:t>
            </a:r>
            <a:r>
              <a:rPr lang="nb-NO" dirty="0" err="1"/>
              <a:t>seeks</a:t>
            </a:r>
            <a:r>
              <a:rPr lang="nb-NO" dirty="0"/>
              <a:t> </a:t>
            </a:r>
            <a:r>
              <a:rPr lang="nb-NO" dirty="0" err="1"/>
              <a:t>words</a:t>
            </a:r>
            <a:r>
              <a:rPr lang="nb-NO" dirty="0"/>
              <a:t> </a:t>
            </a:r>
            <a:r>
              <a:rPr lang="nb-NO" dirty="0" err="1"/>
              <a:t>through</a:t>
            </a:r>
            <a:r>
              <a:rPr lang="nb-NO" dirty="0"/>
              <a:t> </a:t>
            </a:r>
            <a:r>
              <a:rPr lang="nb-NO" dirty="0" err="1"/>
              <a:t>which</a:t>
            </a:r>
            <a:r>
              <a:rPr lang="nb-NO" dirty="0"/>
              <a:t> </a:t>
            </a:r>
            <a:r>
              <a:rPr lang="nb-NO" dirty="0" err="1"/>
              <a:t>one</a:t>
            </a:r>
            <a:r>
              <a:rPr lang="nb-NO" dirty="0"/>
              <a:t> </a:t>
            </a:r>
            <a:r>
              <a:rPr lang="nb-NO" dirty="0" err="1"/>
              <a:t>reaches</a:t>
            </a:r>
            <a:r>
              <a:rPr lang="nb-NO" dirty="0"/>
              <a:t> </a:t>
            </a:r>
            <a:r>
              <a:rPr lang="nb-NO" dirty="0" err="1"/>
              <a:t>the</a:t>
            </a:r>
            <a:r>
              <a:rPr lang="nb-NO" dirty="0"/>
              <a:t> </a:t>
            </a:r>
            <a:r>
              <a:rPr lang="nb-NO" dirty="0" err="1"/>
              <a:t>other</a:t>
            </a:r>
            <a:r>
              <a:rPr lang="nb-NO" dirty="0"/>
              <a:t> person is </a:t>
            </a:r>
            <a:r>
              <a:rPr lang="nb-NO" dirty="0" err="1"/>
              <a:t>the</a:t>
            </a:r>
            <a:r>
              <a:rPr lang="nb-NO" dirty="0"/>
              <a:t> universal human </a:t>
            </a:r>
            <a:r>
              <a:rPr lang="nb-NO" dirty="0" err="1"/>
              <a:t>task</a:t>
            </a:r>
            <a:r>
              <a:rPr lang="nb-NO" dirty="0"/>
              <a:t> – </a:t>
            </a:r>
            <a:r>
              <a:rPr lang="nb-NO" dirty="0" err="1"/>
              <a:t>but</a:t>
            </a:r>
            <a:r>
              <a:rPr lang="nb-NO" dirty="0"/>
              <a:t> it is a </a:t>
            </a:r>
            <a:r>
              <a:rPr lang="nb-NO" dirty="0" err="1"/>
              <a:t>special</a:t>
            </a:r>
            <a:r>
              <a:rPr lang="nb-NO" dirty="0"/>
              <a:t> </a:t>
            </a:r>
            <a:r>
              <a:rPr lang="nb-NO" dirty="0" err="1"/>
              <a:t>task</a:t>
            </a:r>
            <a:r>
              <a:rPr lang="nb-NO" dirty="0"/>
              <a:t> for </a:t>
            </a:r>
            <a:r>
              <a:rPr lang="nb-NO" dirty="0" err="1"/>
              <a:t>the</a:t>
            </a:r>
            <a:r>
              <a:rPr lang="nb-NO" dirty="0"/>
              <a:t> </a:t>
            </a:r>
            <a:r>
              <a:rPr lang="nb-NO" dirty="0" err="1"/>
              <a:t>theologian</a:t>
            </a:r>
            <a:r>
              <a:rPr lang="nb-NO" dirty="0"/>
              <a:t>, to </a:t>
            </a:r>
            <a:r>
              <a:rPr lang="nb-NO" dirty="0" err="1"/>
              <a:t>whom</a:t>
            </a:r>
            <a:r>
              <a:rPr lang="nb-NO" dirty="0"/>
              <a:t> is </a:t>
            </a:r>
            <a:r>
              <a:rPr lang="nb-NO" dirty="0" err="1"/>
              <a:t>commissioned</a:t>
            </a:r>
            <a:r>
              <a:rPr lang="nb-NO" dirty="0"/>
              <a:t> </a:t>
            </a:r>
            <a:r>
              <a:rPr lang="nb-NO" dirty="0" err="1"/>
              <a:t>the</a:t>
            </a:r>
            <a:r>
              <a:rPr lang="nb-NO" dirty="0"/>
              <a:t> </a:t>
            </a:r>
            <a:r>
              <a:rPr lang="nb-NO" dirty="0" err="1"/>
              <a:t>saying-further</a:t>
            </a:r>
            <a:r>
              <a:rPr lang="nb-NO" dirty="0"/>
              <a:t> (</a:t>
            </a:r>
            <a:r>
              <a:rPr lang="nb-NO" i="1" dirty="0" err="1"/>
              <a:t>Weitersagen</a:t>
            </a:r>
            <a:r>
              <a:rPr lang="nb-NO" dirty="0"/>
              <a:t>) </a:t>
            </a:r>
            <a:r>
              <a:rPr lang="nb-NO" dirty="0" err="1"/>
              <a:t>of</a:t>
            </a:r>
            <a:r>
              <a:rPr lang="nb-NO" dirty="0"/>
              <a:t> a </a:t>
            </a:r>
            <a:r>
              <a:rPr lang="nb-NO" dirty="0" err="1"/>
              <a:t>message</a:t>
            </a:r>
            <a:r>
              <a:rPr lang="nb-NO" dirty="0"/>
              <a:t> </a:t>
            </a:r>
            <a:r>
              <a:rPr lang="nb-NO" dirty="0" err="1"/>
              <a:t>that</a:t>
            </a:r>
            <a:r>
              <a:rPr lang="nb-NO" dirty="0"/>
              <a:t> stands </a:t>
            </a:r>
            <a:r>
              <a:rPr lang="nb-NO" dirty="0" err="1"/>
              <a:t>written</a:t>
            </a:r>
            <a:r>
              <a:rPr lang="nb-NO" dirty="0"/>
              <a:t>.’</a:t>
            </a:r>
          </a:p>
        </p:txBody>
      </p:sp>
    </p:spTree>
    <p:extLst>
      <p:ext uri="{BB962C8B-B14F-4D97-AF65-F5344CB8AC3E}">
        <p14:creationId xmlns:p14="http://schemas.microsoft.com/office/powerpoint/2010/main" val="275398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956E3A-DA07-6846-BFD6-0DA52F496D1E}"/>
              </a:ext>
            </a:extLst>
          </p:cNvPr>
          <p:cNvSpPr>
            <a:spLocks noGrp="1"/>
          </p:cNvSpPr>
          <p:nvPr>
            <p:ph type="title"/>
          </p:nvPr>
        </p:nvSpPr>
        <p:spPr>
          <a:xfrm>
            <a:off x="429369" y="238539"/>
            <a:ext cx="8263890" cy="1434415"/>
          </a:xfrm>
        </p:spPr>
        <p:txBody>
          <a:bodyPr anchor="b">
            <a:normAutofit/>
          </a:bodyPr>
          <a:lstStyle/>
          <a:p>
            <a:r>
              <a:rPr lang="en-NO" sz="4700"/>
              <a:t>Michel Foucault on truth and power</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2795B0-7B39-2C49-9550-A7E686421C3F}"/>
              </a:ext>
            </a:extLst>
          </p:cNvPr>
          <p:cNvSpPr>
            <a:spLocks noGrp="1"/>
          </p:cNvSpPr>
          <p:nvPr>
            <p:ph idx="1"/>
          </p:nvPr>
        </p:nvSpPr>
        <p:spPr>
          <a:xfrm>
            <a:off x="429369" y="2071316"/>
            <a:ext cx="5035164" cy="4119172"/>
          </a:xfrm>
        </p:spPr>
        <p:txBody>
          <a:bodyPr anchor="t">
            <a:normAutofit/>
          </a:bodyPr>
          <a:lstStyle/>
          <a:p>
            <a:r>
              <a:rPr lang="en-GB" sz="1300" i="1"/>
              <a:t>’Each society has its regime of truth, its “general politics” of truth: that is, the types of discourse which it accepts and makes function as true; the mechanisms and instances which enable one to distinguish true and false statements, the means by which each is sanctioned; the techniques and procedures accorded value in the acquisition of truth; the status of those who are charged with saying what counts as true</a:t>
            </a:r>
            <a:r>
              <a:rPr lang="en-GB" sz="1300"/>
              <a:t>’ (The Foucault Reader, ed. Rabinow 1991). </a:t>
            </a:r>
          </a:p>
          <a:p>
            <a:r>
              <a:rPr lang="en-GB" sz="1300"/>
              <a:t>“</a:t>
            </a:r>
            <a:r>
              <a:rPr lang="en-GB" sz="1300" i="1"/>
              <a:t>In a sense, I am a moralist, insofar as I believe that one of the tasks, one of the meanings of human existence—the source of human freedom—is never to accept anything as definitive, untouchable, obvious, or immobile. No aspect of reality should be allowed to become a definitive and inhuman law for us. We have to rise up against all forms of power—but not just power in the narrow sense of the word, referring to the power of a government or of one social group over another: these are only a few particular instances of power. Power is anything that tends to render immobile and untouchable those things that are offered to us as real, as true, as good</a:t>
            </a:r>
            <a:r>
              <a:rPr lang="en-GB" sz="1300"/>
              <a:t>”  (Power/Knowledge, ed. Gordon 1980)</a:t>
            </a:r>
            <a:endParaRPr lang="en-NO" sz="1300"/>
          </a:p>
        </p:txBody>
      </p:sp>
      <p:pic>
        <p:nvPicPr>
          <p:cNvPr id="4" name="Picture 3">
            <a:extLst>
              <a:ext uri="{FF2B5EF4-FFF2-40B4-BE49-F238E27FC236}">
                <a16:creationId xmlns:a16="http://schemas.microsoft.com/office/drawing/2014/main" id="{798A5F85-FD9C-7348-9F13-A694E6440348}"/>
              </a:ext>
            </a:extLst>
          </p:cNvPr>
          <p:cNvPicPr>
            <a:picLocks noChangeAspect="1"/>
          </p:cNvPicPr>
          <p:nvPr/>
        </p:nvPicPr>
        <p:blipFill rotWithShape="1">
          <a:blip r:embed="rId3"/>
          <a:srcRect l="26510" r="26512" b="1"/>
          <a:stretch/>
        </p:blipFill>
        <p:spPr>
          <a:xfrm>
            <a:off x="5756743" y="2093976"/>
            <a:ext cx="2955798" cy="4096512"/>
          </a:xfrm>
          <a:prstGeom prst="rect">
            <a:avLst/>
          </a:prstGeom>
        </p:spPr>
      </p:pic>
    </p:spTree>
    <p:extLst>
      <p:ext uri="{BB962C8B-B14F-4D97-AF65-F5344CB8AC3E}">
        <p14:creationId xmlns:p14="http://schemas.microsoft.com/office/powerpoint/2010/main" val="370211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2EE158-7A46-AF41-8D2D-2819DF42C053}"/>
              </a:ext>
            </a:extLst>
          </p:cNvPr>
          <p:cNvSpPr>
            <a:spLocks noGrp="1"/>
          </p:cNvSpPr>
          <p:nvPr>
            <p:ph type="title"/>
          </p:nvPr>
        </p:nvSpPr>
        <p:spPr>
          <a:xfrm>
            <a:off x="657520" y="741391"/>
            <a:ext cx="2662237" cy="1616203"/>
          </a:xfrm>
        </p:spPr>
        <p:txBody>
          <a:bodyPr anchor="b">
            <a:normAutofit/>
          </a:bodyPr>
          <a:lstStyle/>
          <a:p>
            <a:endParaRPr lang="nb-NO" sz="2800"/>
          </a:p>
        </p:txBody>
      </p:sp>
      <p:sp>
        <p:nvSpPr>
          <p:cNvPr id="3" name="Plassholder for innhold 2">
            <a:extLst>
              <a:ext uri="{FF2B5EF4-FFF2-40B4-BE49-F238E27FC236}">
                <a16:creationId xmlns:a16="http://schemas.microsoft.com/office/drawing/2014/main" id="{F2EC7B83-B8FC-6E43-945F-82186039767B}"/>
              </a:ext>
            </a:extLst>
          </p:cNvPr>
          <p:cNvSpPr>
            <a:spLocks noGrp="1"/>
          </p:cNvSpPr>
          <p:nvPr>
            <p:ph idx="1"/>
          </p:nvPr>
        </p:nvSpPr>
        <p:spPr>
          <a:xfrm>
            <a:off x="657519" y="2533476"/>
            <a:ext cx="2510223" cy="3447832"/>
          </a:xfrm>
        </p:spPr>
        <p:txBody>
          <a:bodyPr anchor="t">
            <a:normAutofit/>
          </a:bodyPr>
          <a:lstStyle/>
          <a:p>
            <a:r>
              <a:rPr lang="nb-NO" sz="2000" dirty="0"/>
              <a:t>Sandra Harding: ‘</a:t>
            </a:r>
            <a:r>
              <a:rPr lang="nb-NO" sz="2000" dirty="0" err="1"/>
              <a:t>Strong</a:t>
            </a:r>
            <a:r>
              <a:rPr lang="nb-NO" sz="2000" dirty="0"/>
              <a:t> </a:t>
            </a:r>
            <a:r>
              <a:rPr lang="nb-NO" sz="2000" dirty="0" err="1"/>
              <a:t>objectivity</a:t>
            </a:r>
            <a:r>
              <a:rPr lang="nb-NO" sz="2000" dirty="0"/>
              <a:t>’ and </a:t>
            </a:r>
            <a:r>
              <a:rPr lang="nb-NO" sz="2000" dirty="0" err="1"/>
              <a:t>socially</a:t>
            </a:r>
            <a:r>
              <a:rPr lang="nb-NO" sz="2000" dirty="0"/>
              <a:t> </a:t>
            </a:r>
            <a:r>
              <a:rPr lang="nb-NO" sz="2000" dirty="0" err="1"/>
              <a:t>situated</a:t>
            </a:r>
            <a:r>
              <a:rPr lang="nb-NO" sz="2000" dirty="0"/>
              <a:t> </a:t>
            </a:r>
            <a:r>
              <a:rPr lang="nb-NO" sz="2000" dirty="0" err="1"/>
              <a:t>knowledge</a:t>
            </a:r>
            <a:r>
              <a:rPr lang="nb-NO" sz="2000" dirty="0"/>
              <a:t> (from </a:t>
            </a:r>
            <a:r>
              <a:rPr lang="nb-NO" sz="2000" i="1" dirty="0" err="1"/>
              <a:t>Whose</a:t>
            </a:r>
            <a:r>
              <a:rPr lang="nb-NO" sz="2000" i="1" dirty="0"/>
              <a:t> Science? </a:t>
            </a:r>
            <a:r>
              <a:rPr lang="nb-NO" sz="2000" i="1" dirty="0" err="1"/>
              <a:t>Whose</a:t>
            </a:r>
            <a:r>
              <a:rPr lang="nb-NO" sz="2000" i="1" dirty="0"/>
              <a:t> Knowledge?</a:t>
            </a:r>
            <a:r>
              <a:rPr lang="nb-NO" sz="2000" dirty="0"/>
              <a:t> 1991)</a:t>
            </a:r>
          </a:p>
          <a:p>
            <a:endParaRPr lang="nb-NO" sz="2000" dirty="0"/>
          </a:p>
          <a:p>
            <a:endParaRPr lang="nb-NO" sz="2000" dirty="0"/>
          </a:p>
          <a:p>
            <a:pPr marL="0" indent="0">
              <a:buNone/>
            </a:pPr>
            <a:endParaRPr lang="nb-NO" sz="2000" dirty="0"/>
          </a:p>
        </p:txBody>
      </p:sp>
      <p:pic>
        <p:nvPicPr>
          <p:cNvPr id="5" name="Bilde 4" descr="Et bilde som inneholder person, klær, Menneskeansikt, innendørs&#10;&#10;Automatisk generert beskrivelse">
            <a:extLst>
              <a:ext uri="{FF2B5EF4-FFF2-40B4-BE49-F238E27FC236}">
                <a16:creationId xmlns:a16="http://schemas.microsoft.com/office/drawing/2014/main" id="{912BAA1F-8065-1442-AA0F-2CCE420D403E}"/>
              </a:ext>
            </a:extLst>
          </p:cNvPr>
          <p:cNvPicPr>
            <a:picLocks noChangeAspect="1"/>
          </p:cNvPicPr>
          <p:nvPr/>
        </p:nvPicPr>
        <p:blipFill rotWithShape="1">
          <a:blip r:embed="rId3"/>
          <a:srcRect l="37755" r="10420" b="-1"/>
          <a:stretch/>
        </p:blipFill>
        <p:spPr>
          <a:xfrm>
            <a:off x="4549195" y="1442820"/>
            <a:ext cx="3205321" cy="3447833"/>
          </a:xfrm>
          <a:prstGeom prst="rect">
            <a:avLst/>
          </a:prstGeom>
        </p:spPr>
      </p:pic>
      <p:grpSp>
        <p:nvGrpSpPr>
          <p:cNvPr id="56" name="Group 55">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816932" y="5858828"/>
            <a:ext cx="4669847" cy="123363"/>
            <a:chOff x="7015162" y="5858828"/>
            <a:chExt cx="4300544" cy="123363"/>
          </a:xfrm>
        </p:grpSpPr>
        <p:sp>
          <p:nvSpPr>
            <p:cNvPr id="57" name="Rectangle 56">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73856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7C9F44-F7B0-C542-8A2A-F4FD89632603}"/>
              </a:ext>
            </a:extLst>
          </p:cNvPr>
          <p:cNvSpPr>
            <a:spLocks noGrp="1"/>
          </p:cNvSpPr>
          <p:nvPr>
            <p:ph type="title"/>
          </p:nvPr>
        </p:nvSpPr>
        <p:spPr/>
        <p:txBody>
          <a:bodyPr/>
          <a:lstStyle/>
          <a:p>
            <a:r>
              <a:rPr lang="nb-NO" i="1" dirty="0" err="1"/>
              <a:t>Standpoint</a:t>
            </a:r>
            <a:r>
              <a:rPr lang="nb-NO" i="1" dirty="0"/>
              <a:t> </a:t>
            </a:r>
            <a:r>
              <a:rPr lang="nb-NO" i="1" dirty="0" err="1"/>
              <a:t>theory</a:t>
            </a:r>
            <a:r>
              <a:rPr lang="nb-NO" i="1" dirty="0"/>
              <a:t> </a:t>
            </a:r>
            <a:r>
              <a:rPr lang="nb-NO" dirty="0"/>
              <a:t>(SPT) and </a:t>
            </a:r>
            <a:r>
              <a:rPr lang="nb-NO" dirty="0" err="1"/>
              <a:t>objectivity</a:t>
            </a:r>
            <a:endParaRPr lang="nb-NO" dirty="0"/>
          </a:p>
        </p:txBody>
      </p:sp>
      <p:sp>
        <p:nvSpPr>
          <p:cNvPr id="3" name="Plassholder for innhold 2">
            <a:extLst>
              <a:ext uri="{FF2B5EF4-FFF2-40B4-BE49-F238E27FC236}">
                <a16:creationId xmlns:a16="http://schemas.microsoft.com/office/drawing/2014/main" id="{CA396334-9DAD-2542-A306-579A5BE035C9}"/>
              </a:ext>
            </a:extLst>
          </p:cNvPr>
          <p:cNvSpPr>
            <a:spLocks noGrp="1"/>
          </p:cNvSpPr>
          <p:nvPr>
            <p:ph idx="1"/>
          </p:nvPr>
        </p:nvSpPr>
        <p:spPr/>
        <p:txBody>
          <a:bodyPr>
            <a:normAutofit fontScale="77500" lnSpcReduction="20000"/>
          </a:bodyPr>
          <a:lstStyle/>
          <a:p>
            <a:r>
              <a:rPr lang="nb-NO" i="1" dirty="0"/>
              <a:t>Feminist </a:t>
            </a:r>
            <a:r>
              <a:rPr lang="nb-NO" i="1" dirty="0" err="1"/>
              <a:t>standpoint</a:t>
            </a:r>
            <a:r>
              <a:rPr lang="nb-NO" i="1" dirty="0"/>
              <a:t> </a:t>
            </a:r>
            <a:r>
              <a:rPr lang="nb-NO" i="1" dirty="0" err="1"/>
              <a:t>theory</a:t>
            </a:r>
            <a:r>
              <a:rPr lang="nb-NO" i="1" dirty="0"/>
              <a:t> </a:t>
            </a:r>
            <a:r>
              <a:rPr lang="nb-NO" dirty="0"/>
              <a:t>stands </a:t>
            </a:r>
            <a:r>
              <a:rPr lang="nb-NO" dirty="0" err="1"/>
              <a:t>between</a:t>
            </a:r>
            <a:r>
              <a:rPr lang="nb-NO" dirty="0"/>
              <a:t> </a:t>
            </a:r>
            <a:r>
              <a:rPr lang="nb-NO" i="1" dirty="0"/>
              <a:t>feminist </a:t>
            </a:r>
            <a:r>
              <a:rPr lang="nb-NO" i="1" dirty="0" err="1"/>
              <a:t>empiricism</a:t>
            </a:r>
            <a:r>
              <a:rPr lang="nb-NO" i="1" dirty="0"/>
              <a:t> </a:t>
            </a:r>
            <a:r>
              <a:rPr lang="nb-NO" dirty="0"/>
              <a:t>and </a:t>
            </a:r>
            <a:r>
              <a:rPr lang="nb-NO" i="1" dirty="0"/>
              <a:t>feminist post-</a:t>
            </a:r>
            <a:r>
              <a:rPr lang="nb-NO" i="1" dirty="0" err="1"/>
              <a:t>modernism</a:t>
            </a:r>
            <a:r>
              <a:rPr lang="nb-NO" dirty="0"/>
              <a:t>. </a:t>
            </a:r>
          </a:p>
          <a:p>
            <a:r>
              <a:rPr lang="nb-NO" dirty="0" err="1"/>
              <a:t>According</a:t>
            </a:r>
            <a:r>
              <a:rPr lang="nb-NO" dirty="0"/>
              <a:t> to SPT </a:t>
            </a:r>
            <a:r>
              <a:rPr lang="nb-NO" dirty="0" err="1"/>
              <a:t>knowledge</a:t>
            </a:r>
            <a:r>
              <a:rPr lang="nb-NO" dirty="0"/>
              <a:t> is </a:t>
            </a:r>
            <a:r>
              <a:rPr lang="nb-NO" dirty="0" err="1"/>
              <a:t>socially</a:t>
            </a:r>
            <a:r>
              <a:rPr lang="nb-NO" dirty="0"/>
              <a:t> </a:t>
            </a:r>
            <a:r>
              <a:rPr lang="nb-NO" i="1" dirty="0" err="1"/>
              <a:t>situated</a:t>
            </a:r>
            <a:r>
              <a:rPr lang="nb-NO" dirty="0"/>
              <a:t> </a:t>
            </a:r>
            <a:r>
              <a:rPr lang="nb-NO" dirty="0" err="1"/>
              <a:t>but</a:t>
            </a:r>
            <a:r>
              <a:rPr lang="nb-NO" dirty="0"/>
              <a:t> not </a:t>
            </a:r>
            <a:r>
              <a:rPr lang="nb-NO" i="1" dirty="0"/>
              <a:t>relative</a:t>
            </a:r>
            <a:r>
              <a:rPr lang="nb-NO" dirty="0"/>
              <a:t> – at </a:t>
            </a:r>
            <a:r>
              <a:rPr lang="nb-NO" dirty="0" err="1"/>
              <a:t>least</a:t>
            </a:r>
            <a:r>
              <a:rPr lang="nb-NO" dirty="0"/>
              <a:t>, not ‘</a:t>
            </a:r>
            <a:r>
              <a:rPr lang="nb-NO" dirty="0" err="1"/>
              <a:t>judgementally</a:t>
            </a:r>
            <a:r>
              <a:rPr lang="nb-NO" dirty="0"/>
              <a:t> relative’. </a:t>
            </a:r>
          </a:p>
          <a:p>
            <a:r>
              <a:rPr lang="nb-NO" dirty="0" err="1"/>
              <a:t>Traditional</a:t>
            </a:r>
            <a:r>
              <a:rPr lang="nb-NO" dirty="0"/>
              <a:t> </a:t>
            </a:r>
            <a:r>
              <a:rPr lang="nb-NO" dirty="0" err="1"/>
              <a:t>objectivists</a:t>
            </a:r>
            <a:r>
              <a:rPr lang="nb-NO" dirty="0"/>
              <a:t>/absolutists </a:t>
            </a:r>
            <a:r>
              <a:rPr lang="nb-NO" dirty="0" err="1"/>
              <a:t>doubt</a:t>
            </a:r>
            <a:r>
              <a:rPr lang="nb-NO" dirty="0"/>
              <a:t> </a:t>
            </a:r>
            <a:r>
              <a:rPr lang="nb-NO" dirty="0" err="1"/>
              <a:t>the</a:t>
            </a:r>
            <a:r>
              <a:rPr lang="nb-NO" dirty="0"/>
              <a:t> </a:t>
            </a:r>
            <a:r>
              <a:rPr lang="nb-NO" dirty="0" err="1"/>
              <a:t>possibility</a:t>
            </a:r>
            <a:r>
              <a:rPr lang="nb-NO" dirty="0"/>
              <a:t> </a:t>
            </a:r>
            <a:r>
              <a:rPr lang="nb-NO" dirty="0" err="1"/>
              <a:t>of</a:t>
            </a:r>
            <a:r>
              <a:rPr lang="nb-NO" dirty="0"/>
              <a:t> </a:t>
            </a:r>
            <a:r>
              <a:rPr lang="nb-NO" dirty="0" err="1"/>
              <a:t>such</a:t>
            </a:r>
            <a:r>
              <a:rPr lang="nb-NO" dirty="0"/>
              <a:t> a </a:t>
            </a:r>
            <a:r>
              <a:rPr lang="nb-NO" dirty="0" err="1"/>
              <a:t>middle</a:t>
            </a:r>
            <a:r>
              <a:rPr lang="nb-NO" dirty="0"/>
              <a:t> </a:t>
            </a:r>
            <a:r>
              <a:rPr lang="nb-NO" dirty="0" err="1"/>
              <a:t>way</a:t>
            </a:r>
            <a:r>
              <a:rPr lang="nb-NO" dirty="0"/>
              <a:t>: </a:t>
            </a:r>
            <a:r>
              <a:rPr lang="nb-NO" dirty="0" err="1"/>
              <a:t>objectivity</a:t>
            </a:r>
            <a:r>
              <a:rPr lang="nb-NO" dirty="0"/>
              <a:t> </a:t>
            </a:r>
            <a:r>
              <a:rPr lang="nb-NO" dirty="0" err="1"/>
              <a:t>requires</a:t>
            </a:r>
            <a:r>
              <a:rPr lang="nb-NO" dirty="0"/>
              <a:t> </a:t>
            </a:r>
            <a:r>
              <a:rPr lang="nb-NO" dirty="0" err="1"/>
              <a:t>value</a:t>
            </a:r>
            <a:r>
              <a:rPr lang="nb-NO" dirty="0"/>
              <a:t>- and </a:t>
            </a:r>
            <a:r>
              <a:rPr lang="nb-NO" dirty="0" err="1"/>
              <a:t>interest-neutrality</a:t>
            </a:r>
            <a:r>
              <a:rPr lang="nb-NO" dirty="0"/>
              <a:t>. </a:t>
            </a:r>
          </a:p>
          <a:p>
            <a:r>
              <a:rPr lang="nb-NO" dirty="0" err="1"/>
              <a:t>Some</a:t>
            </a:r>
            <a:r>
              <a:rPr lang="nb-NO" dirty="0"/>
              <a:t> </a:t>
            </a:r>
            <a:r>
              <a:rPr lang="nb-NO" dirty="0" err="1"/>
              <a:t>critics</a:t>
            </a:r>
            <a:r>
              <a:rPr lang="nb-NO" dirty="0"/>
              <a:t> </a:t>
            </a:r>
            <a:r>
              <a:rPr lang="nb-NO" dirty="0" err="1"/>
              <a:t>of</a:t>
            </a:r>
            <a:r>
              <a:rPr lang="nb-NO" dirty="0"/>
              <a:t> </a:t>
            </a:r>
            <a:r>
              <a:rPr lang="nb-NO" dirty="0" err="1"/>
              <a:t>absolutism</a:t>
            </a:r>
            <a:r>
              <a:rPr lang="nb-NO" dirty="0"/>
              <a:t> </a:t>
            </a:r>
            <a:r>
              <a:rPr lang="nb-NO" dirty="0" err="1"/>
              <a:t>embrace</a:t>
            </a:r>
            <a:r>
              <a:rPr lang="nb-NO" dirty="0"/>
              <a:t> </a:t>
            </a:r>
            <a:r>
              <a:rPr lang="nb-NO" dirty="0" err="1"/>
              <a:t>relativism</a:t>
            </a:r>
            <a:r>
              <a:rPr lang="nb-NO" dirty="0"/>
              <a:t> (e.g. Barnes &amp; </a:t>
            </a:r>
            <a:r>
              <a:rPr lang="nb-NO" dirty="0" err="1"/>
              <a:t>Bloor’s</a:t>
            </a:r>
            <a:r>
              <a:rPr lang="nb-NO" dirty="0"/>
              <a:t> </a:t>
            </a:r>
            <a:r>
              <a:rPr lang="nb-NO" i="1" dirty="0" err="1"/>
              <a:t>strong</a:t>
            </a:r>
            <a:r>
              <a:rPr lang="nb-NO" i="1" dirty="0"/>
              <a:t> </a:t>
            </a:r>
            <a:r>
              <a:rPr lang="nb-NO" i="1" dirty="0" err="1"/>
              <a:t>programme</a:t>
            </a:r>
            <a:r>
              <a:rPr lang="nb-NO" i="1" dirty="0"/>
              <a:t> in </a:t>
            </a:r>
            <a:r>
              <a:rPr lang="nb-NO" i="1" dirty="0" err="1"/>
              <a:t>the</a:t>
            </a:r>
            <a:r>
              <a:rPr lang="nb-NO" i="1" dirty="0"/>
              <a:t> </a:t>
            </a:r>
            <a:r>
              <a:rPr lang="nb-NO" i="1" dirty="0" err="1"/>
              <a:t>sociology</a:t>
            </a:r>
            <a:r>
              <a:rPr lang="nb-NO" i="1" dirty="0"/>
              <a:t> </a:t>
            </a:r>
            <a:r>
              <a:rPr lang="nb-NO" i="1" dirty="0" err="1"/>
              <a:t>of</a:t>
            </a:r>
            <a:r>
              <a:rPr lang="nb-NO" i="1" dirty="0"/>
              <a:t> </a:t>
            </a:r>
            <a:r>
              <a:rPr lang="nb-NO" i="1" dirty="0" err="1"/>
              <a:t>scientific</a:t>
            </a:r>
            <a:r>
              <a:rPr lang="nb-NO" i="1" dirty="0"/>
              <a:t> </a:t>
            </a:r>
            <a:r>
              <a:rPr lang="nb-NO" i="1" dirty="0" err="1"/>
              <a:t>knowledge</a:t>
            </a:r>
            <a:r>
              <a:rPr lang="nb-NO" dirty="0"/>
              <a:t>). </a:t>
            </a:r>
          </a:p>
          <a:p>
            <a:pPr lvl="1"/>
            <a:r>
              <a:rPr lang="nb-NO" dirty="0"/>
              <a:t>Harding </a:t>
            </a:r>
            <a:r>
              <a:rPr lang="nb-NO" dirty="0" err="1"/>
              <a:t>doubts</a:t>
            </a:r>
            <a:r>
              <a:rPr lang="nb-NO" dirty="0"/>
              <a:t> </a:t>
            </a:r>
            <a:r>
              <a:rPr lang="nb-NO" dirty="0" err="1"/>
              <a:t>relativism</a:t>
            </a:r>
            <a:r>
              <a:rPr lang="nb-NO" dirty="0"/>
              <a:t> makes </a:t>
            </a:r>
            <a:r>
              <a:rPr lang="nb-NO" dirty="0" err="1"/>
              <a:t>sense</a:t>
            </a:r>
            <a:r>
              <a:rPr lang="nb-NO" dirty="0"/>
              <a:t>, </a:t>
            </a:r>
            <a:r>
              <a:rPr lang="nb-NO" dirty="0" err="1"/>
              <a:t>especially</a:t>
            </a:r>
            <a:r>
              <a:rPr lang="nb-NO" dirty="0"/>
              <a:t> in </a:t>
            </a:r>
            <a:r>
              <a:rPr lang="nb-NO" dirty="0" err="1"/>
              <a:t>natural</a:t>
            </a:r>
            <a:r>
              <a:rPr lang="nb-NO" dirty="0"/>
              <a:t> science. </a:t>
            </a:r>
          </a:p>
          <a:p>
            <a:r>
              <a:rPr lang="nb-NO" dirty="0" err="1"/>
              <a:t>But</a:t>
            </a:r>
            <a:r>
              <a:rPr lang="nb-NO" dirty="0"/>
              <a:t> </a:t>
            </a:r>
            <a:r>
              <a:rPr lang="nb-NO" dirty="0" err="1"/>
              <a:t>Kuhn</a:t>
            </a:r>
            <a:r>
              <a:rPr lang="nb-NO" dirty="0"/>
              <a:t> has </a:t>
            </a:r>
            <a:r>
              <a:rPr lang="nb-NO" dirty="0" err="1"/>
              <a:t>also</a:t>
            </a:r>
            <a:r>
              <a:rPr lang="nb-NO" dirty="0"/>
              <a:t> </a:t>
            </a:r>
            <a:r>
              <a:rPr lang="nb-NO" dirty="0" err="1"/>
              <a:t>shown</a:t>
            </a:r>
            <a:r>
              <a:rPr lang="nb-NO" dirty="0"/>
              <a:t> </a:t>
            </a:r>
            <a:r>
              <a:rPr lang="nb-NO" dirty="0" err="1"/>
              <a:t>absolutism</a:t>
            </a:r>
            <a:r>
              <a:rPr lang="nb-NO" dirty="0"/>
              <a:t> is </a:t>
            </a:r>
            <a:r>
              <a:rPr lang="nb-NO" dirty="0" err="1"/>
              <a:t>doubtful</a:t>
            </a:r>
            <a:r>
              <a:rPr lang="nb-NO" dirty="0"/>
              <a:t> in </a:t>
            </a:r>
            <a:r>
              <a:rPr lang="nb-NO" dirty="0" err="1"/>
              <a:t>natural</a:t>
            </a:r>
            <a:r>
              <a:rPr lang="nb-NO" dirty="0"/>
              <a:t> science, </a:t>
            </a:r>
            <a:r>
              <a:rPr lang="nb-NO" dirty="0" err="1"/>
              <a:t>whilst</a:t>
            </a:r>
            <a:r>
              <a:rPr lang="nb-NO" dirty="0"/>
              <a:t> </a:t>
            </a:r>
            <a:r>
              <a:rPr lang="nb-NO" dirty="0" err="1"/>
              <a:t>application</a:t>
            </a:r>
            <a:r>
              <a:rPr lang="nb-NO" dirty="0"/>
              <a:t> </a:t>
            </a:r>
            <a:r>
              <a:rPr lang="nb-NO" dirty="0" err="1"/>
              <a:t>of</a:t>
            </a:r>
            <a:r>
              <a:rPr lang="nb-NO" dirty="0"/>
              <a:t> </a:t>
            </a:r>
            <a:r>
              <a:rPr lang="nb-NO" dirty="0" err="1"/>
              <a:t>purely</a:t>
            </a:r>
            <a:r>
              <a:rPr lang="nb-NO" dirty="0"/>
              <a:t> </a:t>
            </a:r>
            <a:r>
              <a:rPr lang="nb-NO" dirty="0" err="1"/>
              <a:t>quantitative</a:t>
            </a:r>
            <a:r>
              <a:rPr lang="nb-NO" dirty="0"/>
              <a:t> </a:t>
            </a:r>
            <a:r>
              <a:rPr lang="nb-NO" dirty="0" err="1"/>
              <a:t>methods</a:t>
            </a:r>
            <a:r>
              <a:rPr lang="nb-NO" dirty="0"/>
              <a:t> in </a:t>
            </a:r>
            <a:r>
              <a:rPr lang="nb-NO" dirty="0" err="1"/>
              <a:t>social</a:t>
            </a:r>
            <a:r>
              <a:rPr lang="nb-NO" dirty="0"/>
              <a:t> science </a:t>
            </a:r>
            <a:r>
              <a:rPr lang="nb-NO" dirty="0" err="1"/>
              <a:t>can</a:t>
            </a:r>
            <a:r>
              <a:rPr lang="nb-NO" dirty="0"/>
              <a:t> hinder </a:t>
            </a:r>
            <a:r>
              <a:rPr lang="nb-NO" dirty="0" err="1"/>
              <a:t>objectivity</a:t>
            </a:r>
            <a:r>
              <a:rPr lang="nb-NO" dirty="0"/>
              <a:t> (cf. </a:t>
            </a:r>
            <a:r>
              <a:rPr lang="nb-NO" dirty="0" err="1"/>
              <a:t>Gaukroger</a:t>
            </a:r>
            <a:r>
              <a:rPr lang="nb-NO" dirty="0"/>
              <a:t>).</a:t>
            </a:r>
          </a:p>
        </p:txBody>
      </p:sp>
    </p:spTree>
    <p:extLst>
      <p:ext uri="{BB962C8B-B14F-4D97-AF65-F5344CB8AC3E}">
        <p14:creationId xmlns:p14="http://schemas.microsoft.com/office/powerpoint/2010/main" val="76167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F12B9D-2B5D-3542-B2DF-EFACD135A411}"/>
              </a:ext>
            </a:extLst>
          </p:cNvPr>
          <p:cNvSpPr>
            <a:spLocks noGrp="1"/>
          </p:cNvSpPr>
          <p:nvPr>
            <p:ph type="title"/>
          </p:nvPr>
        </p:nvSpPr>
        <p:spPr/>
        <p:txBody>
          <a:bodyPr/>
          <a:lstStyle/>
          <a:p>
            <a:r>
              <a:rPr lang="nb-NO" dirty="0"/>
              <a:t>More </a:t>
            </a:r>
            <a:r>
              <a:rPr lang="nb-NO" dirty="0" err="1"/>
              <a:t>critique</a:t>
            </a:r>
            <a:r>
              <a:rPr lang="nb-NO" dirty="0"/>
              <a:t> </a:t>
            </a:r>
            <a:r>
              <a:rPr lang="nb-NO" dirty="0" err="1"/>
              <a:t>of</a:t>
            </a:r>
            <a:r>
              <a:rPr lang="nb-NO" dirty="0"/>
              <a:t> </a:t>
            </a:r>
            <a:r>
              <a:rPr lang="nb-NO" dirty="0" err="1"/>
              <a:t>objectivism</a:t>
            </a:r>
            <a:r>
              <a:rPr lang="nb-NO" dirty="0"/>
              <a:t>/</a:t>
            </a:r>
            <a:r>
              <a:rPr lang="nb-NO" dirty="0" err="1"/>
              <a:t>absolutism</a:t>
            </a:r>
            <a:endParaRPr lang="nb-NO" dirty="0"/>
          </a:p>
        </p:txBody>
      </p:sp>
      <p:sp>
        <p:nvSpPr>
          <p:cNvPr id="3" name="Plassholder for innhold 2">
            <a:extLst>
              <a:ext uri="{FF2B5EF4-FFF2-40B4-BE49-F238E27FC236}">
                <a16:creationId xmlns:a16="http://schemas.microsoft.com/office/drawing/2014/main" id="{2EE539A7-BE52-2D4A-8968-0FB1C26C8ADC}"/>
              </a:ext>
            </a:extLst>
          </p:cNvPr>
          <p:cNvSpPr>
            <a:spLocks noGrp="1"/>
          </p:cNvSpPr>
          <p:nvPr>
            <p:ph idx="1"/>
          </p:nvPr>
        </p:nvSpPr>
        <p:spPr/>
        <p:txBody>
          <a:bodyPr>
            <a:normAutofit fontScale="70000" lnSpcReduction="20000"/>
          </a:bodyPr>
          <a:lstStyle/>
          <a:p>
            <a:r>
              <a:rPr lang="nb-NO" dirty="0" err="1"/>
              <a:t>Conceptualises</a:t>
            </a:r>
            <a:r>
              <a:rPr lang="nb-NO" dirty="0"/>
              <a:t> </a:t>
            </a:r>
            <a:r>
              <a:rPr lang="nb-NO" dirty="0" err="1"/>
              <a:t>the</a:t>
            </a:r>
            <a:r>
              <a:rPr lang="nb-NO" dirty="0"/>
              <a:t> </a:t>
            </a:r>
            <a:r>
              <a:rPr lang="nb-NO" dirty="0" err="1"/>
              <a:t>value-neutrality</a:t>
            </a:r>
            <a:r>
              <a:rPr lang="nb-NO" dirty="0"/>
              <a:t> </a:t>
            </a:r>
            <a:r>
              <a:rPr lang="nb-NO" dirty="0" err="1"/>
              <a:t>of</a:t>
            </a:r>
            <a:r>
              <a:rPr lang="nb-NO" dirty="0"/>
              <a:t> </a:t>
            </a:r>
            <a:r>
              <a:rPr lang="nb-NO" dirty="0" err="1"/>
              <a:t>objectivity</a:t>
            </a:r>
            <a:r>
              <a:rPr lang="nb-NO" dirty="0"/>
              <a:t> </a:t>
            </a:r>
            <a:r>
              <a:rPr lang="nb-NO" dirty="0" err="1"/>
              <a:t>too</a:t>
            </a:r>
            <a:r>
              <a:rPr lang="nb-NO" dirty="0"/>
              <a:t> </a:t>
            </a:r>
            <a:r>
              <a:rPr lang="nb-NO" dirty="0" err="1"/>
              <a:t>narrowly</a:t>
            </a:r>
            <a:r>
              <a:rPr lang="nb-NO" dirty="0"/>
              <a:t> and </a:t>
            </a:r>
            <a:r>
              <a:rPr lang="nb-NO" dirty="0" err="1"/>
              <a:t>too</a:t>
            </a:r>
            <a:r>
              <a:rPr lang="nb-NO" dirty="0"/>
              <a:t> </a:t>
            </a:r>
            <a:r>
              <a:rPr lang="nb-NO" dirty="0" err="1"/>
              <a:t>broadly</a:t>
            </a:r>
            <a:r>
              <a:rPr lang="nb-NO" dirty="0"/>
              <a:t>:</a:t>
            </a:r>
          </a:p>
          <a:p>
            <a:r>
              <a:rPr lang="nb-NO" dirty="0"/>
              <a:t>Too </a:t>
            </a:r>
            <a:r>
              <a:rPr lang="nb-NO" dirty="0" err="1"/>
              <a:t>narrowly</a:t>
            </a:r>
            <a:r>
              <a:rPr lang="nb-NO" dirty="0"/>
              <a:t>: ‘If </a:t>
            </a:r>
            <a:r>
              <a:rPr lang="nb-NO" dirty="0" err="1"/>
              <a:t>the</a:t>
            </a:r>
            <a:r>
              <a:rPr lang="nb-NO" dirty="0"/>
              <a:t> </a:t>
            </a:r>
            <a:r>
              <a:rPr lang="nb-NO" dirty="0" err="1"/>
              <a:t>community</a:t>
            </a:r>
            <a:r>
              <a:rPr lang="nb-NO" dirty="0"/>
              <a:t> </a:t>
            </a:r>
            <a:r>
              <a:rPr lang="nb-NO" dirty="0" err="1"/>
              <a:t>of</a:t>
            </a:r>
            <a:r>
              <a:rPr lang="nb-NO" dirty="0"/>
              <a:t> </a:t>
            </a:r>
            <a:r>
              <a:rPr lang="nb-NO" dirty="0" err="1"/>
              <a:t>qualified</a:t>
            </a:r>
            <a:r>
              <a:rPr lang="nb-NO" dirty="0"/>
              <a:t> </a:t>
            </a:r>
            <a:r>
              <a:rPr lang="nb-NO" dirty="0" err="1"/>
              <a:t>researchers</a:t>
            </a:r>
            <a:r>
              <a:rPr lang="nb-NO" dirty="0"/>
              <a:t> ... </a:t>
            </a:r>
            <a:r>
              <a:rPr lang="nb-NO" dirty="0" err="1"/>
              <a:t>systematically</a:t>
            </a:r>
            <a:r>
              <a:rPr lang="nb-NO" dirty="0"/>
              <a:t> </a:t>
            </a:r>
            <a:r>
              <a:rPr lang="nb-NO" dirty="0" err="1"/>
              <a:t>exludes</a:t>
            </a:r>
            <a:r>
              <a:rPr lang="nb-NO" dirty="0"/>
              <a:t> ... all </a:t>
            </a:r>
            <a:r>
              <a:rPr lang="nb-NO" dirty="0" err="1"/>
              <a:t>African</a:t>
            </a:r>
            <a:r>
              <a:rPr lang="nb-NO" dirty="0"/>
              <a:t> Americans and </a:t>
            </a:r>
            <a:r>
              <a:rPr lang="nb-NO" dirty="0" err="1"/>
              <a:t>women</a:t>
            </a:r>
            <a:r>
              <a:rPr lang="nb-NO" dirty="0"/>
              <a:t> </a:t>
            </a:r>
            <a:r>
              <a:rPr lang="nb-NO" dirty="0" err="1"/>
              <a:t>of</a:t>
            </a:r>
            <a:r>
              <a:rPr lang="nb-NO" dirty="0"/>
              <a:t> all races,.. it is not plausible to </a:t>
            </a:r>
            <a:r>
              <a:rPr lang="nb-NO" dirty="0" err="1"/>
              <a:t>imagine</a:t>
            </a:r>
            <a:r>
              <a:rPr lang="nb-NO" dirty="0"/>
              <a:t> </a:t>
            </a:r>
            <a:r>
              <a:rPr lang="nb-NO" dirty="0" err="1"/>
              <a:t>that</a:t>
            </a:r>
            <a:r>
              <a:rPr lang="nb-NO" dirty="0"/>
              <a:t> </a:t>
            </a:r>
            <a:r>
              <a:rPr lang="nb-NO" dirty="0" err="1"/>
              <a:t>racist</a:t>
            </a:r>
            <a:r>
              <a:rPr lang="nb-NO" dirty="0"/>
              <a:t> and sexist </a:t>
            </a:r>
            <a:r>
              <a:rPr lang="nb-NO" dirty="0" err="1"/>
              <a:t>interests</a:t>
            </a:r>
            <a:r>
              <a:rPr lang="nb-NO" dirty="0"/>
              <a:t> and </a:t>
            </a:r>
            <a:r>
              <a:rPr lang="nb-NO" dirty="0" err="1"/>
              <a:t>values</a:t>
            </a:r>
            <a:r>
              <a:rPr lang="nb-NO" dirty="0"/>
              <a:t> </a:t>
            </a:r>
            <a:r>
              <a:rPr lang="nb-NO" dirty="0" err="1"/>
              <a:t>would</a:t>
            </a:r>
            <a:r>
              <a:rPr lang="nb-NO" dirty="0"/>
              <a:t> be </a:t>
            </a:r>
            <a:r>
              <a:rPr lang="nb-NO" dirty="0" err="1"/>
              <a:t>identified</a:t>
            </a:r>
            <a:r>
              <a:rPr lang="nb-NO" dirty="0"/>
              <a:t>.’ (143)</a:t>
            </a:r>
          </a:p>
          <a:p>
            <a:r>
              <a:rPr lang="nb-NO" dirty="0"/>
              <a:t>Too </a:t>
            </a:r>
            <a:r>
              <a:rPr lang="nb-NO" dirty="0" err="1"/>
              <a:t>broadly</a:t>
            </a:r>
            <a:r>
              <a:rPr lang="nb-NO" dirty="0"/>
              <a:t>: </a:t>
            </a:r>
            <a:r>
              <a:rPr lang="nb-NO" dirty="0" err="1"/>
              <a:t>Requires</a:t>
            </a:r>
            <a:r>
              <a:rPr lang="nb-NO" dirty="0"/>
              <a:t> </a:t>
            </a:r>
            <a:r>
              <a:rPr lang="nb-NO" dirty="0" err="1"/>
              <a:t>elimination</a:t>
            </a:r>
            <a:r>
              <a:rPr lang="nb-NO" dirty="0"/>
              <a:t> </a:t>
            </a:r>
            <a:r>
              <a:rPr lang="nb-NO" dirty="0" err="1"/>
              <a:t>of</a:t>
            </a:r>
            <a:r>
              <a:rPr lang="nb-NO" dirty="0"/>
              <a:t> all </a:t>
            </a:r>
            <a:r>
              <a:rPr lang="nb-NO" dirty="0" err="1"/>
              <a:t>values</a:t>
            </a:r>
            <a:r>
              <a:rPr lang="nb-NO" dirty="0"/>
              <a:t> and </a:t>
            </a:r>
            <a:r>
              <a:rPr lang="nb-NO" dirty="0" err="1"/>
              <a:t>interests</a:t>
            </a:r>
            <a:r>
              <a:rPr lang="nb-NO" dirty="0"/>
              <a:t>. </a:t>
            </a:r>
            <a:r>
              <a:rPr lang="nb-NO" dirty="0" err="1"/>
              <a:t>But</a:t>
            </a:r>
            <a:r>
              <a:rPr lang="nb-NO" dirty="0"/>
              <a:t> </a:t>
            </a:r>
            <a:r>
              <a:rPr lang="nb-NO" dirty="0" err="1"/>
              <a:t>some</a:t>
            </a:r>
            <a:r>
              <a:rPr lang="nb-NO" dirty="0"/>
              <a:t> </a:t>
            </a:r>
            <a:r>
              <a:rPr lang="nb-NO" dirty="0" err="1"/>
              <a:t>values</a:t>
            </a:r>
            <a:r>
              <a:rPr lang="nb-NO" dirty="0"/>
              <a:t> </a:t>
            </a:r>
            <a:r>
              <a:rPr lang="nb-NO" dirty="0" err="1"/>
              <a:t>are</a:t>
            </a:r>
            <a:r>
              <a:rPr lang="nb-NO" dirty="0"/>
              <a:t> </a:t>
            </a:r>
            <a:r>
              <a:rPr lang="nb-NO" dirty="0" err="1"/>
              <a:t>good</a:t>
            </a:r>
            <a:r>
              <a:rPr lang="nb-NO" dirty="0"/>
              <a:t>, and in </a:t>
            </a:r>
            <a:r>
              <a:rPr lang="nb-NO" dirty="0" err="1"/>
              <a:t>any</a:t>
            </a:r>
            <a:r>
              <a:rPr lang="nb-NO" dirty="0"/>
              <a:t> case </a:t>
            </a:r>
            <a:r>
              <a:rPr lang="nb-NO" dirty="0" err="1"/>
              <a:t>the</a:t>
            </a:r>
            <a:r>
              <a:rPr lang="nb-NO" dirty="0"/>
              <a:t> goal is </a:t>
            </a:r>
            <a:r>
              <a:rPr lang="nb-NO" dirty="0" err="1"/>
              <a:t>unrealistic</a:t>
            </a:r>
            <a:r>
              <a:rPr lang="nb-NO" dirty="0"/>
              <a:t>.</a:t>
            </a:r>
          </a:p>
          <a:p>
            <a:r>
              <a:rPr lang="nb-NO" dirty="0" err="1"/>
              <a:t>Modern</a:t>
            </a:r>
            <a:r>
              <a:rPr lang="nb-NO" dirty="0"/>
              <a:t> science </a:t>
            </a:r>
            <a:r>
              <a:rPr lang="nb-NO" dirty="0" err="1"/>
              <a:t>itself</a:t>
            </a:r>
            <a:r>
              <a:rPr lang="nb-NO" dirty="0"/>
              <a:t> is </a:t>
            </a:r>
            <a:r>
              <a:rPr lang="nb-NO" dirty="0" err="1"/>
              <a:t>culturally</a:t>
            </a:r>
            <a:r>
              <a:rPr lang="nb-NO" dirty="0"/>
              <a:t> </a:t>
            </a:r>
            <a:r>
              <a:rPr lang="nb-NO" dirty="0" err="1"/>
              <a:t>situated</a:t>
            </a:r>
            <a:r>
              <a:rPr lang="nb-NO" dirty="0"/>
              <a:t>, for </a:t>
            </a:r>
            <a:r>
              <a:rPr lang="nb-NO" dirty="0" err="1"/>
              <a:t>better</a:t>
            </a:r>
            <a:r>
              <a:rPr lang="nb-NO" dirty="0"/>
              <a:t> and for </a:t>
            </a:r>
            <a:r>
              <a:rPr lang="nb-NO" dirty="0" err="1"/>
              <a:t>worse</a:t>
            </a:r>
            <a:r>
              <a:rPr lang="nb-NO" dirty="0"/>
              <a:t>.  </a:t>
            </a:r>
            <a:r>
              <a:rPr lang="nb-NO" dirty="0" err="1"/>
              <a:t>We</a:t>
            </a:r>
            <a:r>
              <a:rPr lang="nb-NO" dirty="0"/>
              <a:t> </a:t>
            </a:r>
            <a:r>
              <a:rPr lang="nb-NO" dirty="0" err="1"/>
              <a:t>gather</a:t>
            </a:r>
            <a:r>
              <a:rPr lang="nb-NO" dirty="0"/>
              <a:t> </a:t>
            </a:r>
            <a:r>
              <a:rPr lang="nb-NO" dirty="0" err="1"/>
              <a:t>many</a:t>
            </a:r>
            <a:r>
              <a:rPr lang="nb-NO" dirty="0"/>
              <a:t> </a:t>
            </a:r>
            <a:r>
              <a:rPr lang="nb-NO" dirty="0" err="1"/>
              <a:t>of</a:t>
            </a:r>
            <a:r>
              <a:rPr lang="nb-NO" dirty="0"/>
              <a:t> </a:t>
            </a:r>
            <a:r>
              <a:rPr lang="nb-NO" dirty="0" err="1"/>
              <a:t>the</a:t>
            </a:r>
            <a:r>
              <a:rPr lang="nb-NO" dirty="0"/>
              <a:t> same </a:t>
            </a:r>
            <a:r>
              <a:rPr lang="nb-NO" dirty="0" err="1"/>
              <a:t>facts</a:t>
            </a:r>
            <a:r>
              <a:rPr lang="nb-NO" dirty="0"/>
              <a:t> </a:t>
            </a:r>
            <a:r>
              <a:rPr lang="nb-NO" dirty="0" err="1"/>
              <a:t>across</a:t>
            </a:r>
            <a:r>
              <a:rPr lang="nb-NO" dirty="0"/>
              <a:t> </a:t>
            </a:r>
            <a:r>
              <a:rPr lang="nb-NO" dirty="0" err="1"/>
              <a:t>epochs</a:t>
            </a:r>
            <a:r>
              <a:rPr lang="nb-NO" dirty="0"/>
              <a:t>, </a:t>
            </a:r>
            <a:r>
              <a:rPr lang="nb-NO" dirty="0" err="1"/>
              <a:t>cultures</a:t>
            </a:r>
            <a:r>
              <a:rPr lang="nb-NO" dirty="0"/>
              <a:t> </a:t>
            </a:r>
            <a:r>
              <a:rPr lang="nb-NO" dirty="0" err="1"/>
              <a:t>etc</a:t>
            </a:r>
            <a:r>
              <a:rPr lang="nb-NO" dirty="0"/>
              <a:t>, </a:t>
            </a:r>
            <a:r>
              <a:rPr lang="nb-NO" dirty="0" err="1"/>
              <a:t>but</a:t>
            </a:r>
            <a:r>
              <a:rPr lang="nb-NO" dirty="0"/>
              <a:t> </a:t>
            </a:r>
            <a:r>
              <a:rPr lang="nb-NO" dirty="0" err="1"/>
              <a:t>what</a:t>
            </a:r>
            <a:r>
              <a:rPr lang="nb-NO" dirty="0"/>
              <a:t> questions </a:t>
            </a:r>
            <a:r>
              <a:rPr lang="nb-NO" dirty="0" err="1"/>
              <a:t>these</a:t>
            </a:r>
            <a:r>
              <a:rPr lang="nb-NO" dirty="0"/>
              <a:t> </a:t>
            </a:r>
            <a:r>
              <a:rPr lang="nb-NO" dirty="0" err="1"/>
              <a:t>give</a:t>
            </a:r>
            <a:r>
              <a:rPr lang="nb-NO" dirty="0"/>
              <a:t> rise to, </a:t>
            </a:r>
            <a:r>
              <a:rPr lang="nb-NO" dirty="0" err="1"/>
              <a:t>theories</a:t>
            </a:r>
            <a:r>
              <a:rPr lang="nb-NO" dirty="0"/>
              <a:t> </a:t>
            </a:r>
            <a:r>
              <a:rPr lang="nb-NO" dirty="0" err="1"/>
              <a:t>they</a:t>
            </a:r>
            <a:r>
              <a:rPr lang="nb-NO" dirty="0"/>
              <a:t> support, problems </a:t>
            </a:r>
            <a:r>
              <a:rPr lang="nb-NO" dirty="0" err="1"/>
              <a:t>they</a:t>
            </a:r>
            <a:r>
              <a:rPr lang="nb-NO" dirty="0"/>
              <a:t> </a:t>
            </a:r>
            <a:r>
              <a:rPr lang="nb-NO" dirty="0" err="1"/>
              <a:t>allow</a:t>
            </a:r>
            <a:r>
              <a:rPr lang="nb-NO" dirty="0"/>
              <a:t> </a:t>
            </a:r>
            <a:r>
              <a:rPr lang="nb-NO" dirty="0" err="1"/>
              <a:t>us</a:t>
            </a:r>
            <a:r>
              <a:rPr lang="nb-NO" dirty="0"/>
              <a:t> to </a:t>
            </a:r>
            <a:r>
              <a:rPr lang="nb-NO" dirty="0" err="1"/>
              <a:t>solve</a:t>
            </a:r>
            <a:r>
              <a:rPr lang="nb-NO" dirty="0"/>
              <a:t> etc. </a:t>
            </a:r>
            <a:r>
              <a:rPr lang="nb-NO" dirty="0" err="1"/>
              <a:t>varies</a:t>
            </a:r>
            <a:endParaRPr lang="nb-NO" dirty="0"/>
          </a:p>
          <a:p>
            <a:r>
              <a:rPr lang="nb-NO" dirty="0" err="1"/>
              <a:t>Objectivism</a:t>
            </a:r>
            <a:r>
              <a:rPr lang="nb-NO" dirty="0"/>
              <a:t> </a:t>
            </a:r>
            <a:r>
              <a:rPr lang="nb-NO" dirty="0" err="1"/>
              <a:t>operates</a:t>
            </a:r>
            <a:r>
              <a:rPr lang="nb-NO" dirty="0"/>
              <a:t> </a:t>
            </a:r>
            <a:r>
              <a:rPr lang="nb-NO" dirty="0" err="1"/>
              <a:t>with</a:t>
            </a:r>
            <a:r>
              <a:rPr lang="nb-NO" dirty="0"/>
              <a:t> a ’</a:t>
            </a:r>
            <a:r>
              <a:rPr lang="nb-NO" dirty="0" err="1"/>
              <a:t>weak</a:t>
            </a:r>
            <a:r>
              <a:rPr lang="nb-NO" dirty="0"/>
              <a:t>’ </a:t>
            </a:r>
            <a:r>
              <a:rPr lang="nb-NO" dirty="0" err="1"/>
              <a:t>objectivity</a:t>
            </a:r>
            <a:r>
              <a:rPr lang="nb-NO" dirty="0"/>
              <a:t> </a:t>
            </a:r>
            <a:r>
              <a:rPr lang="nb-NO" dirty="0" err="1"/>
              <a:t>that</a:t>
            </a:r>
            <a:r>
              <a:rPr lang="nb-NO" dirty="0"/>
              <a:t> is </a:t>
            </a:r>
            <a:r>
              <a:rPr lang="nb-NO" dirty="0" err="1"/>
              <a:t>contradictory</a:t>
            </a:r>
            <a:r>
              <a:rPr lang="nb-NO" dirty="0"/>
              <a:t>: </a:t>
            </a:r>
            <a:r>
              <a:rPr lang="nb-NO" dirty="0" err="1"/>
              <a:t>claims</a:t>
            </a:r>
            <a:r>
              <a:rPr lang="nb-NO" dirty="0"/>
              <a:t> </a:t>
            </a:r>
            <a:r>
              <a:rPr lang="nb-NO" dirty="0" err="1"/>
              <a:t>that</a:t>
            </a:r>
            <a:r>
              <a:rPr lang="nb-NO" dirty="0"/>
              <a:t> </a:t>
            </a:r>
            <a:r>
              <a:rPr lang="nb-NO" dirty="0" err="1"/>
              <a:t>are</a:t>
            </a:r>
            <a:r>
              <a:rPr lang="nb-NO" dirty="0"/>
              <a:t> </a:t>
            </a:r>
            <a:r>
              <a:rPr lang="nb-NO" dirty="0" err="1"/>
              <a:t>historically</a:t>
            </a:r>
            <a:r>
              <a:rPr lang="nb-NO" dirty="0"/>
              <a:t> </a:t>
            </a:r>
            <a:r>
              <a:rPr lang="nb-NO" dirty="0" err="1"/>
              <a:t>situated</a:t>
            </a:r>
            <a:r>
              <a:rPr lang="nb-NO" dirty="0"/>
              <a:t> </a:t>
            </a:r>
            <a:r>
              <a:rPr lang="nb-NO" dirty="0" err="1"/>
              <a:t>are</a:t>
            </a:r>
            <a:r>
              <a:rPr lang="nb-NO" dirty="0"/>
              <a:t> </a:t>
            </a:r>
            <a:r>
              <a:rPr lang="nb-NO" dirty="0" err="1"/>
              <a:t>regarded</a:t>
            </a:r>
            <a:r>
              <a:rPr lang="nb-NO" dirty="0"/>
              <a:t> as </a:t>
            </a:r>
            <a:r>
              <a:rPr lang="nb-NO" dirty="0" err="1"/>
              <a:t>ahistorical</a:t>
            </a:r>
            <a:r>
              <a:rPr lang="nb-NO" dirty="0"/>
              <a:t>.</a:t>
            </a:r>
          </a:p>
          <a:p>
            <a:r>
              <a:rPr lang="nb-NO" dirty="0"/>
              <a:t>Knowledge is to an </a:t>
            </a:r>
            <a:r>
              <a:rPr lang="nb-NO" dirty="0" err="1"/>
              <a:t>extent</a:t>
            </a:r>
            <a:r>
              <a:rPr lang="nb-NO" dirty="0"/>
              <a:t> </a:t>
            </a:r>
            <a:r>
              <a:rPr lang="nb-NO" dirty="0" err="1"/>
              <a:t>power</a:t>
            </a:r>
            <a:r>
              <a:rPr lang="nb-NO" dirty="0"/>
              <a:t>, not just </a:t>
            </a:r>
            <a:r>
              <a:rPr lang="nb-NO" dirty="0" err="1"/>
              <a:t>something</a:t>
            </a:r>
            <a:r>
              <a:rPr lang="nb-NO" dirty="0"/>
              <a:t> </a:t>
            </a:r>
            <a:r>
              <a:rPr lang="nb-NO" dirty="0" err="1"/>
              <a:t>that</a:t>
            </a:r>
            <a:r>
              <a:rPr lang="nb-NO" dirty="0"/>
              <a:t> </a:t>
            </a:r>
            <a:r>
              <a:rPr lang="nb-NO" dirty="0" err="1"/>
              <a:t>gives</a:t>
            </a:r>
            <a:r>
              <a:rPr lang="nb-NO" dirty="0"/>
              <a:t> </a:t>
            </a:r>
            <a:r>
              <a:rPr lang="nb-NO" dirty="0" err="1"/>
              <a:t>power</a:t>
            </a:r>
            <a:r>
              <a:rPr lang="nb-NO" dirty="0"/>
              <a:t>.</a:t>
            </a:r>
          </a:p>
          <a:p>
            <a:endParaRPr lang="nb-NO" dirty="0"/>
          </a:p>
        </p:txBody>
      </p:sp>
    </p:spTree>
    <p:extLst>
      <p:ext uri="{BB962C8B-B14F-4D97-AF65-F5344CB8AC3E}">
        <p14:creationId xmlns:p14="http://schemas.microsoft.com/office/powerpoint/2010/main" val="406385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926443-A932-344E-8188-2521E4D8F122}"/>
              </a:ext>
            </a:extLst>
          </p:cNvPr>
          <p:cNvSpPr>
            <a:spLocks noGrp="1"/>
          </p:cNvSpPr>
          <p:nvPr>
            <p:ph type="title"/>
          </p:nvPr>
        </p:nvSpPr>
        <p:spPr/>
        <p:txBody>
          <a:bodyPr/>
          <a:lstStyle/>
          <a:p>
            <a:r>
              <a:rPr lang="nb-NO" dirty="0" err="1"/>
              <a:t>Standpoint</a:t>
            </a:r>
            <a:r>
              <a:rPr lang="nb-NO" dirty="0"/>
              <a:t> </a:t>
            </a:r>
            <a:r>
              <a:rPr lang="nb-NO" dirty="0" err="1"/>
              <a:t>theory</a:t>
            </a:r>
            <a:endParaRPr lang="nb-NO" dirty="0"/>
          </a:p>
        </p:txBody>
      </p:sp>
      <p:sp>
        <p:nvSpPr>
          <p:cNvPr id="3" name="Plassholder for innhold 2">
            <a:extLst>
              <a:ext uri="{FF2B5EF4-FFF2-40B4-BE49-F238E27FC236}">
                <a16:creationId xmlns:a16="http://schemas.microsoft.com/office/drawing/2014/main" id="{78D6540D-08AE-744B-AF57-E3FC45055FD6}"/>
              </a:ext>
            </a:extLst>
          </p:cNvPr>
          <p:cNvSpPr>
            <a:spLocks noGrp="1"/>
          </p:cNvSpPr>
          <p:nvPr>
            <p:ph idx="1"/>
          </p:nvPr>
        </p:nvSpPr>
        <p:spPr/>
        <p:txBody>
          <a:bodyPr/>
          <a:lstStyle/>
          <a:p>
            <a:r>
              <a:rPr lang="nb-NO" dirty="0"/>
              <a:t>‘The </a:t>
            </a:r>
            <a:r>
              <a:rPr lang="nb-NO" dirty="0" err="1"/>
              <a:t>standpoint</a:t>
            </a:r>
            <a:r>
              <a:rPr lang="nb-NO" dirty="0"/>
              <a:t> </a:t>
            </a:r>
            <a:r>
              <a:rPr lang="nb-NO" dirty="0" err="1"/>
              <a:t>epistemologies</a:t>
            </a:r>
            <a:r>
              <a:rPr lang="nb-NO" dirty="0"/>
              <a:t> </a:t>
            </a:r>
            <a:r>
              <a:rPr lang="nb-NO" dirty="0" err="1"/>
              <a:t>call</a:t>
            </a:r>
            <a:r>
              <a:rPr lang="nb-NO" dirty="0"/>
              <a:t> for a </a:t>
            </a:r>
            <a:r>
              <a:rPr lang="nb-NO" dirty="0" err="1"/>
              <a:t>recognition</a:t>
            </a:r>
            <a:r>
              <a:rPr lang="nb-NO" dirty="0"/>
              <a:t> </a:t>
            </a:r>
            <a:r>
              <a:rPr lang="nb-NO" dirty="0" err="1"/>
              <a:t>of</a:t>
            </a:r>
            <a:r>
              <a:rPr lang="nb-NO" dirty="0"/>
              <a:t> a </a:t>
            </a:r>
            <a:r>
              <a:rPr lang="nb-NO" dirty="0" err="1"/>
              <a:t>historical</a:t>
            </a:r>
            <a:r>
              <a:rPr lang="nb-NO" dirty="0"/>
              <a:t> or </a:t>
            </a:r>
            <a:r>
              <a:rPr lang="nb-NO" dirty="0" err="1"/>
              <a:t>sociological</a:t>
            </a:r>
            <a:r>
              <a:rPr lang="nb-NO" dirty="0"/>
              <a:t> or </a:t>
            </a:r>
            <a:r>
              <a:rPr lang="nb-NO" dirty="0" err="1"/>
              <a:t>cultural</a:t>
            </a:r>
            <a:r>
              <a:rPr lang="nb-NO" dirty="0"/>
              <a:t> </a:t>
            </a:r>
            <a:r>
              <a:rPr lang="nb-NO" dirty="0" err="1"/>
              <a:t>relativism</a:t>
            </a:r>
            <a:r>
              <a:rPr lang="nb-NO" dirty="0"/>
              <a:t> – </a:t>
            </a:r>
            <a:r>
              <a:rPr lang="nb-NO" dirty="0" err="1"/>
              <a:t>but</a:t>
            </a:r>
            <a:r>
              <a:rPr lang="nb-NO" dirty="0"/>
              <a:t> not for a </a:t>
            </a:r>
            <a:r>
              <a:rPr lang="nb-NO" dirty="0" err="1"/>
              <a:t>judgmental</a:t>
            </a:r>
            <a:r>
              <a:rPr lang="nb-NO" dirty="0"/>
              <a:t> </a:t>
            </a:r>
            <a:r>
              <a:rPr lang="nb-NO" dirty="0" err="1"/>
              <a:t>relativism</a:t>
            </a:r>
            <a:r>
              <a:rPr lang="nb-NO" dirty="0"/>
              <a:t>..[A]</a:t>
            </a:r>
            <a:r>
              <a:rPr lang="nb-NO" dirty="0" err="1"/>
              <a:t>ll</a:t>
            </a:r>
            <a:r>
              <a:rPr lang="nb-NO" dirty="0"/>
              <a:t> human </a:t>
            </a:r>
            <a:r>
              <a:rPr lang="nb-NO" dirty="0" err="1"/>
              <a:t>beliefs</a:t>
            </a:r>
            <a:r>
              <a:rPr lang="nb-NO" dirty="0"/>
              <a:t> – </a:t>
            </a:r>
            <a:r>
              <a:rPr lang="nb-NO" dirty="0" err="1"/>
              <a:t>including</a:t>
            </a:r>
            <a:r>
              <a:rPr lang="nb-NO" dirty="0"/>
              <a:t> </a:t>
            </a:r>
            <a:r>
              <a:rPr lang="nb-NO" dirty="0" err="1"/>
              <a:t>our</a:t>
            </a:r>
            <a:r>
              <a:rPr lang="nb-NO" dirty="0"/>
              <a:t> best </a:t>
            </a:r>
            <a:r>
              <a:rPr lang="nb-NO" dirty="0" err="1"/>
              <a:t>scientific</a:t>
            </a:r>
            <a:r>
              <a:rPr lang="nb-NO" dirty="0"/>
              <a:t> </a:t>
            </a:r>
            <a:r>
              <a:rPr lang="nb-NO" dirty="0" err="1"/>
              <a:t>beliefs</a:t>
            </a:r>
            <a:r>
              <a:rPr lang="nb-NO" dirty="0"/>
              <a:t> – </a:t>
            </a:r>
            <a:r>
              <a:rPr lang="nb-NO" dirty="0" err="1"/>
              <a:t>are</a:t>
            </a:r>
            <a:r>
              <a:rPr lang="nb-NO" dirty="0"/>
              <a:t> </a:t>
            </a:r>
            <a:r>
              <a:rPr lang="nb-NO" dirty="0" err="1"/>
              <a:t>socially</a:t>
            </a:r>
            <a:r>
              <a:rPr lang="nb-NO" dirty="0"/>
              <a:t> </a:t>
            </a:r>
            <a:r>
              <a:rPr lang="nb-NO" dirty="0" err="1"/>
              <a:t>situated</a:t>
            </a:r>
            <a:r>
              <a:rPr lang="nb-NO" dirty="0"/>
              <a:t> </a:t>
            </a:r>
            <a:r>
              <a:rPr lang="nb-NO" dirty="0" err="1"/>
              <a:t>but</a:t>
            </a:r>
            <a:r>
              <a:rPr lang="nb-NO" dirty="0"/>
              <a:t> </a:t>
            </a:r>
            <a:r>
              <a:rPr lang="nb-NO" dirty="0" err="1"/>
              <a:t>they</a:t>
            </a:r>
            <a:r>
              <a:rPr lang="nb-NO" dirty="0"/>
              <a:t> </a:t>
            </a:r>
            <a:r>
              <a:rPr lang="nb-NO" dirty="0" err="1"/>
              <a:t>also</a:t>
            </a:r>
            <a:r>
              <a:rPr lang="nb-NO" dirty="0"/>
              <a:t> </a:t>
            </a:r>
            <a:r>
              <a:rPr lang="nb-NO" dirty="0" err="1"/>
              <a:t>require</a:t>
            </a:r>
            <a:r>
              <a:rPr lang="nb-NO" dirty="0"/>
              <a:t> a </a:t>
            </a:r>
            <a:r>
              <a:rPr lang="nb-NO" dirty="0" err="1"/>
              <a:t>critical</a:t>
            </a:r>
            <a:r>
              <a:rPr lang="nb-NO" dirty="0"/>
              <a:t> </a:t>
            </a:r>
            <a:r>
              <a:rPr lang="nb-NO" dirty="0" err="1"/>
              <a:t>evaluation</a:t>
            </a:r>
            <a:r>
              <a:rPr lang="nb-NO" dirty="0"/>
              <a:t> to </a:t>
            </a:r>
            <a:r>
              <a:rPr lang="nb-NO" dirty="0" err="1"/>
              <a:t>determine</a:t>
            </a:r>
            <a:r>
              <a:rPr lang="nb-NO" dirty="0"/>
              <a:t> </a:t>
            </a:r>
            <a:r>
              <a:rPr lang="nb-NO" dirty="0" err="1"/>
              <a:t>which</a:t>
            </a:r>
            <a:r>
              <a:rPr lang="nb-NO" dirty="0"/>
              <a:t> </a:t>
            </a:r>
            <a:r>
              <a:rPr lang="nb-NO" dirty="0" err="1"/>
              <a:t>social</a:t>
            </a:r>
            <a:r>
              <a:rPr lang="nb-NO" dirty="0"/>
              <a:t> </a:t>
            </a:r>
            <a:r>
              <a:rPr lang="nb-NO" dirty="0" err="1"/>
              <a:t>situations</a:t>
            </a:r>
            <a:r>
              <a:rPr lang="nb-NO" dirty="0"/>
              <a:t> </a:t>
            </a:r>
            <a:r>
              <a:rPr lang="nb-NO" dirty="0" err="1"/>
              <a:t>tend</a:t>
            </a:r>
            <a:r>
              <a:rPr lang="nb-NO" dirty="0"/>
              <a:t> to </a:t>
            </a:r>
            <a:r>
              <a:rPr lang="nb-NO" dirty="0" err="1"/>
              <a:t>generate</a:t>
            </a:r>
            <a:r>
              <a:rPr lang="nb-NO" dirty="0"/>
              <a:t> </a:t>
            </a:r>
            <a:r>
              <a:rPr lang="nb-NO" dirty="0" err="1"/>
              <a:t>the</a:t>
            </a:r>
            <a:r>
              <a:rPr lang="nb-NO" dirty="0"/>
              <a:t> most </a:t>
            </a:r>
            <a:r>
              <a:rPr lang="nb-NO" dirty="0" err="1"/>
              <a:t>objective</a:t>
            </a:r>
            <a:r>
              <a:rPr lang="nb-NO" dirty="0"/>
              <a:t> </a:t>
            </a:r>
            <a:r>
              <a:rPr lang="nb-NO" dirty="0" err="1"/>
              <a:t>knowledge</a:t>
            </a:r>
            <a:r>
              <a:rPr lang="nb-NO" dirty="0"/>
              <a:t> </a:t>
            </a:r>
            <a:r>
              <a:rPr lang="nb-NO" dirty="0" err="1"/>
              <a:t>claims</a:t>
            </a:r>
            <a:r>
              <a:rPr lang="nb-NO" dirty="0"/>
              <a:t>.’ (142)</a:t>
            </a:r>
          </a:p>
        </p:txBody>
      </p:sp>
    </p:spTree>
    <p:extLst>
      <p:ext uri="{BB962C8B-B14F-4D97-AF65-F5344CB8AC3E}">
        <p14:creationId xmlns:p14="http://schemas.microsoft.com/office/powerpoint/2010/main" val="2459647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C835E9-1EBB-9A48-94C1-2C294851A335}"/>
              </a:ext>
            </a:extLst>
          </p:cNvPr>
          <p:cNvSpPr>
            <a:spLocks noGrp="1"/>
          </p:cNvSpPr>
          <p:nvPr>
            <p:ph type="title"/>
          </p:nvPr>
        </p:nvSpPr>
        <p:spPr/>
        <p:txBody>
          <a:bodyPr/>
          <a:lstStyle/>
          <a:p>
            <a:r>
              <a:rPr lang="nb-NO" dirty="0" err="1"/>
              <a:t>Strong</a:t>
            </a:r>
            <a:r>
              <a:rPr lang="nb-NO" dirty="0"/>
              <a:t> </a:t>
            </a:r>
            <a:r>
              <a:rPr lang="nb-NO" dirty="0" err="1"/>
              <a:t>objectivity</a:t>
            </a:r>
            <a:r>
              <a:rPr lang="nb-NO" dirty="0"/>
              <a:t> (SO)</a:t>
            </a:r>
          </a:p>
        </p:txBody>
      </p:sp>
      <p:sp>
        <p:nvSpPr>
          <p:cNvPr id="3" name="Plassholder for innhold 2">
            <a:extLst>
              <a:ext uri="{FF2B5EF4-FFF2-40B4-BE49-F238E27FC236}">
                <a16:creationId xmlns:a16="http://schemas.microsoft.com/office/drawing/2014/main" id="{9446C4A7-4F81-E946-9B63-A51BA77790E1}"/>
              </a:ext>
            </a:extLst>
          </p:cNvPr>
          <p:cNvSpPr>
            <a:spLocks noGrp="1"/>
          </p:cNvSpPr>
          <p:nvPr>
            <p:ph idx="1"/>
          </p:nvPr>
        </p:nvSpPr>
        <p:spPr/>
        <p:txBody>
          <a:bodyPr>
            <a:normAutofit fontScale="85000" lnSpcReduction="20000"/>
          </a:bodyPr>
          <a:lstStyle/>
          <a:p>
            <a:r>
              <a:rPr lang="nb-NO" dirty="0"/>
              <a:t>‘</a:t>
            </a:r>
            <a:r>
              <a:rPr lang="nb-NO" dirty="0" err="1"/>
              <a:t>We</a:t>
            </a:r>
            <a:r>
              <a:rPr lang="nb-NO" dirty="0"/>
              <a:t> </a:t>
            </a:r>
            <a:r>
              <a:rPr lang="nb-NO" dirty="0" err="1"/>
              <a:t>can</a:t>
            </a:r>
            <a:r>
              <a:rPr lang="nb-NO" dirty="0"/>
              <a:t> </a:t>
            </a:r>
            <a:r>
              <a:rPr lang="nb-NO" dirty="0" err="1"/>
              <a:t>think</a:t>
            </a:r>
            <a:r>
              <a:rPr lang="nb-NO" dirty="0"/>
              <a:t> </a:t>
            </a:r>
            <a:r>
              <a:rPr lang="nb-NO" dirty="0" err="1"/>
              <a:t>of</a:t>
            </a:r>
            <a:r>
              <a:rPr lang="nb-NO" dirty="0"/>
              <a:t> </a:t>
            </a:r>
            <a:r>
              <a:rPr lang="nb-NO" dirty="0" err="1"/>
              <a:t>strong</a:t>
            </a:r>
            <a:r>
              <a:rPr lang="nb-NO" dirty="0"/>
              <a:t> </a:t>
            </a:r>
            <a:r>
              <a:rPr lang="nb-NO" dirty="0" err="1"/>
              <a:t>objectivity</a:t>
            </a:r>
            <a:r>
              <a:rPr lang="nb-NO" dirty="0"/>
              <a:t> as </a:t>
            </a:r>
            <a:r>
              <a:rPr lang="nb-NO" dirty="0" err="1"/>
              <a:t>extending</a:t>
            </a:r>
            <a:r>
              <a:rPr lang="nb-NO" dirty="0"/>
              <a:t> </a:t>
            </a:r>
            <a:r>
              <a:rPr lang="nb-NO" dirty="0" err="1"/>
              <a:t>the</a:t>
            </a:r>
            <a:r>
              <a:rPr lang="nb-NO" dirty="0"/>
              <a:t> </a:t>
            </a:r>
            <a:r>
              <a:rPr lang="nb-NO" dirty="0" err="1"/>
              <a:t>notion</a:t>
            </a:r>
            <a:r>
              <a:rPr lang="nb-NO" dirty="0"/>
              <a:t> </a:t>
            </a:r>
            <a:r>
              <a:rPr lang="nb-NO" dirty="0" err="1"/>
              <a:t>of</a:t>
            </a:r>
            <a:r>
              <a:rPr lang="nb-NO" dirty="0"/>
              <a:t> </a:t>
            </a:r>
            <a:r>
              <a:rPr lang="nb-NO" dirty="0" err="1"/>
              <a:t>scientific</a:t>
            </a:r>
            <a:r>
              <a:rPr lang="nb-NO" dirty="0"/>
              <a:t> </a:t>
            </a:r>
            <a:r>
              <a:rPr lang="nb-NO" dirty="0" err="1"/>
              <a:t>research</a:t>
            </a:r>
            <a:r>
              <a:rPr lang="nb-NO" dirty="0"/>
              <a:t> to </a:t>
            </a:r>
            <a:r>
              <a:rPr lang="nb-NO" dirty="0" err="1"/>
              <a:t>include</a:t>
            </a:r>
            <a:r>
              <a:rPr lang="nb-NO" dirty="0"/>
              <a:t> </a:t>
            </a:r>
            <a:r>
              <a:rPr lang="nb-NO" dirty="0" err="1"/>
              <a:t>systematic</a:t>
            </a:r>
            <a:r>
              <a:rPr lang="nb-NO" dirty="0"/>
              <a:t> </a:t>
            </a:r>
            <a:r>
              <a:rPr lang="nb-NO" dirty="0" err="1"/>
              <a:t>examination</a:t>
            </a:r>
            <a:r>
              <a:rPr lang="nb-NO" dirty="0"/>
              <a:t> </a:t>
            </a:r>
            <a:r>
              <a:rPr lang="nb-NO" dirty="0" err="1"/>
              <a:t>of</a:t>
            </a:r>
            <a:r>
              <a:rPr lang="nb-NO" dirty="0"/>
              <a:t> ... </a:t>
            </a:r>
            <a:r>
              <a:rPr lang="nb-NO" dirty="0" err="1"/>
              <a:t>powerful</a:t>
            </a:r>
            <a:r>
              <a:rPr lang="nb-NO" dirty="0"/>
              <a:t> </a:t>
            </a:r>
            <a:r>
              <a:rPr lang="nb-NO" dirty="0" err="1"/>
              <a:t>background</a:t>
            </a:r>
            <a:r>
              <a:rPr lang="nb-NO" dirty="0"/>
              <a:t> </a:t>
            </a:r>
            <a:r>
              <a:rPr lang="nb-NO" dirty="0" err="1"/>
              <a:t>beliefs</a:t>
            </a:r>
            <a:r>
              <a:rPr lang="nb-NO" dirty="0"/>
              <a:t>.’ (149)</a:t>
            </a:r>
          </a:p>
          <a:p>
            <a:r>
              <a:rPr lang="nb-NO" dirty="0"/>
              <a:t>Cf. </a:t>
            </a:r>
            <a:r>
              <a:rPr lang="nb-NO" dirty="0" err="1"/>
              <a:t>Strong</a:t>
            </a:r>
            <a:r>
              <a:rPr lang="nb-NO" dirty="0"/>
              <a:t> </a:t>
            </a:r>
            <a:r>
              <a:rPr lang="nb-NO" dirty="0" err="1"/>
              <a:t>programme</a:t>
            </a:r>
            <a:r>
              <a:rPr lang="nb-NO" dirty="0"/>
              <a:t> </a:t>
            </a:r>
            <a:r>
              <a:rPr lang="nb-NO" dirty="0" err="1"/>
              <a:t>of</a:t>
            </a:r>
            <a:r>
              <a:rPr lang="nb-NO" dirty="0"/>
              <a:t> Barnes and </a:t>
            </a:r>
            <a:r>
              <a:rPr lang="nb-NO" dirty="0" err="1"/>
              <a:t>Bloor</a:t>
            </a:r>
            <a:r>
              <a:rPr lang="nb-NO" dirty="0"/>
              <a:t>, </a:t>
            </a:r>
            <a:r>
              <a:rPr lang="nb-NO" dirty="0" err="1"/>
              <a:t>with</a:t>
            </a:r>
            <a:r>
              <a:rPr lang="nb-NO" dirty="0"/>
              <a:t> </a:t>
            </a:r>
            <a:r>
              <a:rPr lang="nb-NO" dirty="0" err="1"/>
              <a:t>its</a:t>
            </a:r>
            <a:r>
              <a:rPr lang="nb-NO" dirty="0"/>
              <a:t> stress </a:t>
            </a:r>
            <a:r>
              <a:rPr lang="nb-NO" dirty="0" err="1"/>
              <a:t>on</a:t>
            </a:r>
            <a:r>
              <a:rPr lang="nb-NO" dirty="0"/>
              <a:t> </a:t>
            </a:r>
            <a:r>
              <a:rPr lang="nb-NO" i="1" dirty="0" err="1"/>
              <a:t>symmetry</a:t>
            </a:r>
            <a:r>
              <a:rPr lang="nb-NO" dirty="0"/>
              <a:t> and </a:t>
            </a:r>
            <a:r>
              <a:rPr lang="nb-NO" i="1" dirty="0" err="1"/>
              <a:t>reflexivity</a:t>
            </a:r>
            <a:r>
              <a:rPr lang="nb-NO" dirty="0"/>
              <a:t>. SPT/SO </a:t>
            </a:r>
            <a:r>
              <a:rPr lang="nb-NO" dirty="0" err="1"/>
              <a:t>extends</a:t>
            </a:r>
            <a:r>
              <a:rPr lang="nb-NO" dirty="0"/>
              <a:t> </a:t>
            </a:r>
            <a:r>
              <a:rPr lang="nb-NO" dirty="0" err="1"/>
              <a:t>idea</a:t>
            </a:r>
            <a:r>
              <a:rPr lang="nb-NO" dirty="0"/>
              <a:t> to </a:t>
            </a:r>
            <a:r>
              <a:rPr lang="nb-NO" dirty="0" err="1"/>
              <a:t>macroprocesses</a:t>
            </a:r>
            <a:r>
              <a:rPr lang="nb-NO" dirty="0"/>
              <a:t> in </a:t>
            </a:r>
            <a:r>
              <a:rPr lang="nb-NO" dirty="0" err="1"/>
              <a:t>society</a:t>
            </a:r>
            <a:r>
              <a:rPr lang="nb-NO" dirty="0"/>
              <a:t>, </a:t>
            </a:r>
            <a:r>
              <a:rPr lang="nb-NO" dirty="0" err="1"/>
              <a:t>enabling</a:t>
            </a:r>
            <a:r>
              <a:rPr lang="nb-NO" dirty="0"/>
              <a:t> a ‘</a:t>
            </a:r>
            <a:r>
              <a:rPr lang="nb-NO" dirty="0" err="1"/>
              <a:t>strong</a:t>
            </a:r>
            <a:r>
              <a:rPr lang="nb-NO" dirty="0"/>
              <a:t> </a:t>
            </a:r>
            <a:r>
              <a:rPr lang="nb-NO" dirty="0" err="1"/>
              <a:t>reflexivity</a:t>
            </a:r>
            <a:r>
              <a:rPr lang="nb-NO" dirty="0"/>
              <a:t> </a:t>
            </a:r>
            <a:r>
              <a:rPr lang="nb-NO" dirty="0" err="1"/>
              <a:t>that</a:t>
            </a:r>
            <a:r>
              <a:rPr lang="nb-NO" dirty="0"/>
              <a:t> </a:t>
            </a:r>
            <a:r>
              <a:rPr lang="nb-NO" dirty="0" err="1"/>
              <a:t>allows</a:t>
            </a:r>
            <a:r>
              <a:rPr lang="nb-NO" dirty="0"/>
              <a:t> </a:t>
            </a:r>
            <a:r>
              <a:rPr lang="nb-NO" dirty="0" err="1"/>
              <a:t>one</a:t>
            </a:r>
            <a:r>
              <a:rPr lang="nb-NO" dirty="0"/>
              <a:t> to </a:t>
            </a:r>
            <a:r>
              <a:rPr lang="nb-NO" dirty="0" err="1"/>
              <a:t>go</a:t>
            </a:r>
            <a:r>
              <a:rPr lang="nb-NO" dirty="0"/>
              <a:t> </a:t>
            </a:r>
            <a:r>
              <a:rPr lang="nb-NO" dirty="0" err="1"/>
              <a:t>beyond</a:t>
            </a:r>
            <a:r>
              <a:rPr lang="nb-NO" dirty="0"/>
              <a:t> a </a:t>
            </a:r>
            <a:r>
              <a:rPr lang="nb-NO" dirty="0" err="1"/>
              <a:t>narrow</a:t>
            </a:r>
            <a:r>
              <a:rPr lang="nb-NO" dirty="0"/>
              <a:t> </a:t>
            </a:r>
            <a:r>
              <a:rPr lang="nb-NO" dirty="0" err="1"/>
              <a:t>conception</a:t>
            </a:r>
            <a:r>
              <a:rPr lang="nb-NO" dirty="0"/>
              <a:t> </a:t>
            </a:r>
            <a:r>
              <a:rPr lang="nb-NO" dirty="0" err="1"/>
              <a:t>of</a:t>
            </a:r>
            <a:r>
              <a:rPr lang="nb-NO" dirty="0"/>
              <a:t> </a:t>
            </a:r>
            <a:r>
              <a:rPr lang="nb-NO" dirty="0" err="1"/>
              <a:t>influence</a:t>
            </a:r>
            <a:r>
              <a:rPr lang="nb-NO" dirty="0"/>
              <a:t> and </a:t>
            </a:r>
            <a:r>
              <a:rPr lang="nb-NO" dirty="0" err="1"/>
              <a:t>confront</a:t>
            </a:r>
            <a:r>
              <a:rPr lang="nb-NO" dirty="0"/>
              <a:t> </a:t>
            </a:r>
            <a:r>
              <a:rPr lang="nb-NO" dirty="0" err="1"/>
              <a:t>one’s</a:t>
            </a:r>
            <a:r>
              <a:rPr lang="nb-NO" dirty="0"/>
              <a:t> </a:t>
            </a:r>
            <a:r>
              <a:rPr lang="nb-NO" dirty="0" err="1"/>
              <a:t>beliefs</a:t>
            </a:r>
            <a:r>
              <a:rPr lang="nb-NO" dirty="0"/>
              <a:t> in a full </a:t>
            </a:r>
            <a:r>
              <a:rPr lang="nb-NO" dirty="0" err="1"/>
              <a:t>social</a:t>
            </a:r>
            <a:r>
              <a:rPr lang="nb-NO" dirty="0"/>
              <a:t> </a:t>
            </a:r>
            <a:r>
              <a:rPr lang="nb-NO" dirty="0" err="1"/>
              <a:t>context</a:t>
            </a:r>
            <a:r>
              <a:rPr lang="nb-NO" dirty="0"/>
              <a:t>.’</a:t>
            </a:r>
          </a:p>
          <a:p>
            <a:r>
              <a:rPr lang="nb-NO" dirty="0" err="1"/>
              <a:t>Unlike</a:t>
            </a:r>
            <a:r>
              <a:rPr lang="nb-NO" dirty="0"/>
              <a:t> </a:t>
            </a:r>
            <a:r>
              <a:rPr lang="nb-NO" dirty="0" err="1"/>
              <a:t>strong</a:t>
            </a:r>
            <a:r>
              <a:rPr lang="nb-NO" dirty="0"/>
              <a:t> </a:t>
            </a:r>
            <a:r>
              <a:rPr lang="nb-NO" dirty="0" err="1"/>
              <a:t>programme</a:t>
            </a:r>
            <a:r>
              <a:rPr lang="nb-NO" dirty="0"/>
              <a:t>, SO, </a:t>
            </a:r>
            <a:r>
              <a:rPr lang="nb-NO" dirty="0" err="1"/>
              <a:t>while</a:t>
            </a:r>
            <a:r>
              <a:rPr lang="nb-NO" dirty="0"/>
              <a:t> </a:t>
            </a:r>
            <a:r>
              <a:rPr lang="nb-NO" dirty="0" err="1"/>
              <a:t>respecting</a:t>
            </a:r>
            <a:r>
              <a:rPr lang="nb-NO" dirty="0"/>
              <a:t> </a:t>
            </a:r>
            <a:r>
              <a:rPr lang="nb-NO" dirty="0" err="1"/>
              <a:t>historical</a:t>
            </a:r>
            <a:r>
              <a:rPr lang="nb-NO" dirty="0"/>
              <a:t>/</a:t>
            </a:r>
            <a:r>
              <a:rPr lang="nb-NO" dirty="0" err="1"/>
              <a:t>cultural</a:t>
            </a:r>
            <a:r>
              <a:rPr lang="nb-NO" dirty="0"/>
              <a:t> </a:t>
            </a:r>
            <a:r>
              <a:rPr lang="nb-NO" dirty="0" err="1"/>
              <a:t>relativism</a:t>
            </a:r>
            <a:r>
              <a:rPr lang="nb-NO" dirty="0"/>
              <a:t>, </a:t>
            </a:r>
            <a:r>
              <a:rPr lang="nb-NO" dirty="0" err="1"/>
              <a:t>rejects</a:t>
            </a:r>
            <a:r>
              <a:rPr lang="nb-NO" dirty="0"/>
              <a:t> </a:t>
            </a:r>
            <a:r>
              <a:rPr lang="nb-NO" dirty="0" err="1"/>
              <a:t>judgemental</a:t>
            </a:r>
            <a:r>
              <a:rPr lang="nb-NO" dirty="0"/>
              <a:t> </a:t>
            </a:r>
            <a:r>
              <a:rPr lang="nb-NO" dirty="0" err="1"/>
              <a:t>relativism</a:t>
            </a:r>
            <a:r>
              <a:rPr lang="nb-NO" dirty="0"/>
              <a:t>. </a:t>
            </a:r>
          </a:p>
          <a:p>
            <a:r>
              <a:rPr lang="nb-NO" dirty="0" err="1"/>
              <a:t>Why</a:t>
            </a:r>
            <a:r>
              <a:rPr lang="nb-NO" dirty="0"/>
              <a:t> </a:t>
            </a:r>
            <a:r>
              <a:rPr lang="nb-NO" dirty="0" err="1"/>
              <a:t>use</a:t>
            </a:r>
            <a:r>
              <a:rPr lang="nb-NO" dirty="0"/>
              <a:t> ‘</a:t>
            </a:r>
            <a:r>
              <a:rPr lang="nb-NO" dirty="0" err="1"/>
              <a:t>objectivity</a:t>
            </a:r>
            <a:r>
              <a:rPr lang="nb-NO" dirty="0"/>
              <a:t>’? </a:t>
            </a:r>
            <a:r>
              <a:rPr lang="nb-NO" dirty="0" err="1"/>
              <a:t>Shouldn’t</a:t>
            </a:r>
            <a:r>
              <a:rPr lang="nb-NO" dirty="0"/>
              <a:t> </a:t>
            </a:r>
            <a:r>
              <a:rPr lang="nb-NO" dirty="0" err="1"/>
              <a:t>we</a:t>
            </a:r>
            <a:r>
              <a:rPr lang="nb-NO" dirty="0"/>
              <a:t> just ‘</a:t>
            </a:r>
            <a:r>
              <a:rPr lang="nb-NO" dirty="0" err="1"/>
              <a:t>give</a:t>
            </a:r>
            <a:r>
              <a:rPr lang="nb-NO" dirty="0"/>
              <a:t> it’ to </a:t>
            </a:r>
            <a:r>
              <a:rPr lang="nb-NO" dirty="0" err="1"/>
              <a:t>the</a:t>
            </a:r>
            <a:r>
              <a:rPr lang="nb-NO" dirty="0"/>
              <a:t> ‘</a:t>
            </a:r>
            <a:r>
              <a:rPr lang="nb-NO" dirty="0" err="1"/>
              <a:t>patriarchs</a:t>
            </a:r>
            <a:r>
              <a:rPr lang="nb-NO" dirty="0"/>
              <a:t>’? No: </a:t>
            </a:r>
            <a:r>
              <a:rPr lang="nb-NO" dirty="0" err="1"/>
              <a:t>objectivity</a:t>
            </a:r>
            <a:r>
              <a:rPr lang="nb-NO" dirty="0"/>
              <a:t> has a </a:t>
            </a:r>
            <a:r>
              <a:rPr lang="nb-NO" dirty="0" err="1"/>
              <a:t>valuable</a:t>
            </a:r>
            <a:r>
              <a:rPr lang="nb-NO" dirty="0"/>
              <a:t> </a:t>
            </a:r>
            <a:r>
              <a:rPr lang="nb-NO" dirty="0" err="1"/>
              <a:t>political</a:t>
            </a:r>
            <a:r>
              <a:rPr lang="nb-NO" dirty="0"/>
              <a:t> and </a:t>
            </a:r>
            <a:r>
              <a:rPr lang="nb-NO" dirty="0" err="1"/>
              <a:t>intellectual</a:t>
            </a:r>
            <a:r>
              <a:rPr lang="nb-NO" dirty="0"/>
              <a:t> </a:t>
            </a:r>
            <a:r>
              <a:rPr lang="nb-NO" dirty="0" err="1"/>
              <a:t>history</a:t>
            </a:r>
            <a:r>
              <a:rPr lang="nb-NO" dirty="0"/>
              <a:t>. </a:t>
            </a:r>
            <a:r>
              <a:rPr lang="nb-NO" dirty="0" err="1"/>
              <a:t>We</a:t>
            </a:r>
            <a:r>
              <a:rPr lang="nb-NO" dirty="0"/>
              <a:t> must </a:t>
            </a:r>
            <a:r>
              <a:rPr lang="nb-NO" dirty="0" err="1"/>
              <a:t>emphasize</a:t>
            </a:r>
            <a:r>
              <a:rPr lang="nb-NO" dirty="0"/>
              <a:t> </a:t>
            </a:r>
            <a:r>
              <a:rPr lang="nb-NO" dirty="0" err="1"/>
              <a:t>the</a:t>
            </a:r>
            <a:r>
              <a:rPr lang="nb-NO" dirty="0"/>
              <a:t> </a:t>
            </a:r>
            <a:r>
              <a:rPr lang="nb-NO" dirty="0" err="1"/>
              <a:t>term’s</a:t>
            </a:r>
            <a:r>
              <a:rPr lang="nb-NO" dirty="0"/>
              <a:t> progressive elements.</a:t>
            </a:r>
          </a:p>
        </p:txBody>
      </p:sp>
    </p:spTree>
    <p:extLst>
      <p:ext uri="{BB962C8B-B14F-4D97-AF65-F5344CB8AC3E}">
        <p14:creationId xmlns:p14="http://schemas.microsoft.com/office/powerpoint/2010/main" val="236043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1BE92-0521-4C4C-A7FF-58B21EF29794}"/>
              </a:ext>
            </a:extLst>
          </p:cNvPr>
          <p:cNvSpPr>
            <a:spLocks noGrp="1"/>
          </p:cNvSpPr>
          <p:nvPr>
            <p:ph type="title"/>
          </p:nvPr>
        </p:nvSpPr>
        <p:spPr/>
        <p:txBody>
          <a:bodyPr/>
          <a:lstStyle/>
          <a:p>
            <a:r>
              <a:rPr lang="nb-NO" dirty="0" err="1"/>
              <a:t>Some</a:t>
            </a:r>
            <a:r>
              <a:rPr lang="nb-NO" dirty="0"/>
              <a:t> </a:t>
            </a:r>
            <a:r>
              <a:rPr lang="nb-NO" dirty="0" err="1"/>
              <a:t>consequences</a:t>
            </a:r>
            <a:r>
              <a:rPr lang="nb-NO" dirty="0"/>
              <a:t> </a:t>
            </a:r>
            <a:r>
              <a:rPr lang="nb-NO" dirty="0" err="1"/>
              <a:t>of</a:t>
            </a:r>
            <a:r>
              <a:rPr lang="nb-NO" dirty="0"/>
              <a:t> </a:t>
            </a:r>
            <a:r>
              <a:rPr lang="nb-NO" dirty="0" err="1"/>
              <a:t>strong</a:t>
            </a:r>
            <a:r>
              <a:rPr lang="nb-NO" dirty="0"/>
              <a:t> </a:t>
            </a:r>
            <a:r>
              <a:rPr lang="nb-NO" dirty="0" err="1"/>
              <a:t>objectivity</a:t>
            </a:r>
            <a:endParaRPr lang="nb-NO" dirty="0"/>
          </a:p>
        </p:txBody>
      </p:sp>
      <p:sp>
        <p:nvSpPr>
          <p:cNvPr id="3" name="Content Placeholder 2">
            <a:extLst>
              <a:ext uri="{FF2B5EF4-FFF2-40B4-BE49-F238E27FC236}">
                <a16:creationId xmlns:a16="http://schemas.microsoft.com/office/drawing/2014/main" id="{A5A12BF9-9DEB-D146-B9E9-D7C6B4D47669}"/>
              </a:ext>
            </a:extLst>
          </p:cNvPr>
          <p:cNvSpPr>
            <a:spLocks noGrp="1"/>
          </p:cNvSpPr>
          <p:nvPr>
            <p:ph idx="1"/>
          </p:nvPr>
        </p:nvSpPr>
        <p:spPr/>
        <p:txBody>
          <a:bodyPr>
            <a:normAutofit fontScale="85000" lnSpcReduction="20000"/>
          </a:bodyPr>
          <a:lstStyle/>
          <a:p>
            <a:r>
              <a:rPr lang="nb-NO" dirty="0"/>
              <a:t>‘»[S]</a:t>
            </a:r>
            <a:r>
              <a:rPr lang="nb-NO" dirty="0" err="1"/>
              <a:t>tarting</a:t>
            </a:r>
            <a:r>
              <a:rPr lang="nb-NO" dirty="0"/>
              <a:t> from </a:t>
            </a:r>
            <a:r>
              <a:rPr lang="nb-NO" dirty="0" err="1"/>
              <a:t>women’s</a:t>
            </a:r>
            <a:r>
              <a:rPr lang="nb-NO" dirty="0"/>
              <a:t> lives» </a:t>
            </a:r>
            <a:r>
              <a:rPr lang="nb-NO" dirty="0" err="1"/>
              <a:t>increases</a:t>
            </a:r>
            <a:r>
              <a:rPr lang="nb-NO" dirty="0"/>
              <a:t> </a:t>
            </a:r>
            <a:r>
              <a:rPr lang="nb-NO" dirty="0" err="1"/>
              <a:t>the</a:t>
            </a:r>
            <a:r>
              <a:rPr lang="nb-NO" dirty="0"/>
              <a:t> </a:t>
            </a:r>
            <a:r>
              <a:rPr lang="nb-NO" dirty="0" err="1"/>
              <a:t>objectivity</a:t>
            </a:r>
            <a:r>
              <a:rPr lang="nb-NO" dirty="0"/>
              <a:t> </a:t>
            </a:r>
            <a:r>
              <a:rPr lang="nb-NO" dirty="0" err="1"/>
              <a:t>of</a:t>
            </a:r>
            <a:r>
              <a:rPr lang="nb-NO" dirty="0"/>
              <a:t> </a:t>
            </a:r>
            <a:r>
              <a:rPr lang="nb-NO" dirty="0" err="1"/>
              <a:t>the</a:t>
            </a:r>
            <a:r>
              <a:rPr lang="nb-NO" dirty="0"/>
              <a:t> </a:t>
            </a:r>
            <a:r>
              <a:rPr lang="nb-NO" dirty="0" err="1"/>
              <a:t>results</a:t>
            </a:r>
            <a:r>
              <a:rPr lang="nb-NO" dirty="0"/>
              <a:t> </a:t>
            </a:r>
            <a:r>
              <a:rPr lang="nb-NO" dirty="0" err="1"/>
              <a:t>of</a:t>
            </a:r>
            <a:r>
              <a:rPr lang="nb-NO" dirty="0"/>
              <a:t> </a:t>
            </a:r>
            <a:r>
              <a:rPr lang="nb-NO" dirty="0" err="1"/>
              <a:t>research</a:t>
            </a:r>
            <a:r>
              <a:rPr lang="nb-NO" dirty="0"/>
              <a:t> by </a:t>
            </a:r>
            <a:r>
              <a:rPr lang="nb-NO" dirty="0" err="1"/>
              <a:t>bringing</a:t>
            </a:r>
            <a:r>
              <a:rPr lang="nb-NO" dirty="0"/>
              <a:t> </a:t>
            </a:r>
            <a:r>
              <a:rPr lang="nb-NO" dirty="0" err="1"/>
              <a:t>scientific</a:t>
            </a:r>
            <a:r>
              <a:rPr lang="nb-NO" dirty="0"/>
              <a:t> </a:t>
            </a:r>
            <a:r>
              <a:rPr lang="nb-NO" dirty="0" err="1"/>
              <a:t>observation</a:t>
            </a:r>
            <a:r>
              <a:rPr lang="nb-NO" dirty="0"/>
              <a:t> and </a:t>
            </a:r>
            <a:r>
              <a:rPr lang="nb-NO" dirty="0" err="1"/>
              <a:t>the</a:t>
            </a:r>
            <a:r>
              <a:rPr lang="nb-NO" dirty="0"/>
              <a:t> </a:t>
            </a:r>
            <a:r>
              <a:rPr lang="nb-NO" dirty="0" err="1"/>
              <a:t>perception</a:t>
            </a:r>
            <a:r>
              <a:rPr lang="nb-NO" dirty="0"/>
              <a:t> </a:t>
            </a:r>
            <a:r>
              <a:rPr lang="nb-NO" dirty="0" err="1"/>
              <a:t>of</a:t>
            </a:r>
            <a:r>
              <a:rPr lang="nb-NO" dirty="0"/>
              <a:t> </a:t>
            </a:r>
            <a:r>
              <a:rPr lang="nb-NO" dirty="0" err="1"/>
              <a:t>the</a:t>
            </a:r>
            <a:r>
              <a:rPr lang="nb-NO" dirty="0"/>
              <a:t> </a:t>
            </a:r>
            <a:r>
              <a:rPr lang="nb-NO" dirty="0" err="1"/>
              <a:t>need</a:t>
            </a:r>
            <a:r>
              <a:rPr lang="nb-NO" dirty="0"/>
              <a:t> for </a:t>
            </a:r>
            <a:r>
              <a:rPr lang="nb-NO" dirty="0" err="1"/>
              <a:t>explanation</a:t>
            </a:r>
            <a:r>
              <a:rPr lang="nb-NO" dirty="0"/>
              <a:t> to </a:t>
            </a:r>
            <a:r>
              <a:rPr lang="nb-NO" dirty="0" err="1"/>
              <a:t>bear</a:t>
            </a:r>
            <a:r>
              <a:rPr lang="nb-NO" dirty="0"/>
              <a:t> </a:t>
            </a:r>
            <a:r>
              <a:rPr lang="nb-NO" dirty="0" err="1"/>
              <a:t>on</a:t>
            </a:r>
            <a:r>
              <a:rPr lang="nb-NO" dirty="0"/>
              <a:t> </a:t>
            </a:r>
            <a:r>
              <a:rPr lang="nb-NO" dirty="0" err="1"/>
              <a:t>assumptions</a:t>
            </a:r>
            <a:r>
              <a:rPr lang="nb-NO" dirty="0"/>
              <a:t> and </a:t>
            </a:r>
            <a:r>
              <a:rPr lang="nb-NO" dirty="0" err="1"/>
              <a:t>practices</a:t>
            </a:r>
            <a:r>
              <a:rPr lang="nb-NO" dirty="0"/>
              <a:t> </a:t>
            </a:r>
            <a:r>
              <a:rPr lang="nb-NO" dirty="0" err="1"/>
              <a:t>that</a:t>
            </a:r>
            <a:r>
              <a:rPr lang="nb-NO" dirty="0"/>
              <a:t> </a:t>
            </a:r>
            <a:r>
              <a:rPr lang="nb-NO" dirty="0" err="1"/>
              <a:t>appear</a:t>
            </a:r>
            <a:r>
              <a:rPr lang="nb-NO" dirty="0"/>
              <a:t> </a:t>
            </a:r>
            <a:r>
              <a:rPr lang="nb-NO" dirty="0" err="1"/>
              <a:t>natural</a:t>
            </a:r>
            <a:r>
              <a:rPr lang="nb-NO" dirty="0"/>
              <a:t> or </a:t>
            </a:r>
            <a:r>
              <a:rPr lang="nb-NO" dirty="0" err="1"/>
              <a:t>unremarkable</a:t>
            </a:r>
            <a:r>
              <a:rPr lang="nb-NO" dirty="0"/>
              <a:t> from </a:t>
            </a:r>
            <a:r>
              <a:rPr lang="nb-NO" dirty="0" err="1"/>
              <a:t>the</a:t>
            </a:r>
            <a:r>
              <a:rPr lang="nb-NO" dirty="0"/>
              <a:t> </a:t>
            </a:r>
            <a:r>
              <a:rPr lang="nb-NO" dirty="0" err="1"/>
              <a:t>perspective</a:t>
            </a:r>
            <a:r>
              <a:rPr lang="nb-NO" dirty="0"/>
              <a:t> </a:t>
            </a:r>
            <a:r>
              <a:rPr lang="nb-NO" dirty="0" err="1"/>
              <a:t>of</a:t>
            </a:r>
            <a:r>
              <a:rPr lang="nb-NO" dirty="0"/>
              <a:t> </a:t>
            </a:r>
            <a:r>
              <a:rPr lang="nb-NO" dirty="0" err="1"/>
              <a:t>the</a:t>
            </a:r>
            <a:r>
              <a:rPr lang="nb-NO" dirty="0"/>
              <a:t> lives </a:t>
            </a:r>
            <a:r>
              <a:rPr lang="nb-NO" dirty="0" err="1"/>
              <a:t>of</a:t>
            </a:r>
            <a:r>
              <a:rPr lang="nb-NO" dirty="0"/>
              <a:t> men in </a:t>
            </a:r>
            <a:r>
              <a:rPr lang="nb-NO" dirty="0" err="1"/>
              <a:t>the</a:t>
            </a:r>
            <a:r>
              <a:rPr lang="nb-NO" dirty="0"/>
              <a:t> dominant </a:t>
            </a:r>
            <a:r>
              <a:rPr lang="nb-NO" dirty="0" err="1"/>
              <a:t>groups</a:t>
            </a:r>
            <a:r>
              <a:rPr lang="nb-NO" dirty="0"/>
              <a:t>.’ (150).</a:t>
            </a:r>
          </a:p>
          <a:p>
            <a:r>
              <a:rPr lang="nb-NO" dirty="0" err="1"/>
              <a:t>Women</a:t>
            </a:r>
            <a:r>
              <a:rPr lang="nb-NO" dirty="0"/>
              <a:t> and </a:t>
            </a:r>
            <a:r>
              <a:rPr lang="nb-NO" dirty="0" err="1"/>
              <a:t>other</a:t>
            </a:r>
            <a:r>
              <a:rPr lang="nb-NO" dirty="0"/>
              <a:t> </a:t>
            </a:r>
            <a:r>
              <a:rPr lang="nb-NO" dirty="0" err="1"/>
              <a:t>marginalised</a:t>
            </a:r>
            <a:r>
              <a:rPr lang="nb-NO" dirty="0"/>
              <a:t> </a:t>
            </a:r>
            <a:r>
              <a:rPr lang="nb-NO" dirty="0" err="1"/>
              <a:t>groups</a:t>
            </a:r>
            <a:r>
              <a:rPr lang="nb-NO" dirty="0"/>
              <a:t> have a </a:t>
            </a:r>
            <a:r>
              <a:rPr lang="nb-NO" i="1" dirty="0"/>
              <a:t>double </a:t>
            </a:r>
            <a:r>
              <a:rPr lang="nb-NO" i="1" dirty="0" err="1"/>
              <a:t>vision</a:t>
            </a:r>
            <a:r>
              <a:rPr lang="nb-NO" i="1" dirty="0"/>
              <a:t> </a:t>
            </a:r>
            <a:r>
              <a:rPr lang="nb-NO" dirty="0" err="1"/>
              <a:t>on</a:t>
            </a:r>
            <a:r>
              <a:rPr lang="nb-NO" dirty="0"/>
              <a:t> </a:t>
            </a:r>
            <a:r>
              <a:rPr lang="nb-NO" dirty="0" err="1"/>
              <a:t>society</a:t>
            </a:r>
            <a:r>
              <a:rPr lang="nb-NO" dirty="0"/>
              <a:t> </a:t>
            </a:r>
            <a:r>
              <a:rPr lang="nb-NO" dirty="0" err="1"/>
              <a:t>that</a:t>
            </a:r>
            <a:r>
              <a:rPr lang="nb-NO" dirty="0"/>
              <a:t> dominant </a:t>
            </a:r>
            <a:r>
              <a:rPr lang="nb-NO" dirty="0" err="1"/>
              <a:t>groups</a:t>
            </a:r>
            <a:r>
              <a:rPr lang="nb-NO" dirty="0"/>
              <a:t> </a:t>
            </a:r>
            <a:r>
              <a:rPr lang="nb-NO" dirty="0" err="1"/>
              <a:t>lack</a:t>
            </a:r>
            <a:r>
              <a:rPr lang="nb-NO" dirty="0"/>
              <a:t>. </a:t>
            </a:r>
            <a:r>
              <a:rPr lang="nb-NO" dirty="0" err="1"/>
              <a:t>They</a:t>
            </a:r>
            <a:r>
              <a:rPr lang="nb-NO" dirty="0"/>
              <a:t> </a:t>
            </a:r>
            <a:r>
              <a:rPr lang="nb-NO" dirty="0" err="1"/>
              <a:t>are</a:t>
            </a:r>
            <a:r>
              <a:rPr lang="nb-NO" dirty="0"/>
              <a:t> ‘outsiders </a:t>
            </a:r>
            <a:r>
              <a:rPr lang="nb-NO" dirty="0" err="1"/>
              <a:t>within</a:t>
            </a:r>
            <a:r>
              <a:rPr lang="nb-NO" dirty="0"/>
              <a:t>’ (ibid.), ‘</a:t>
            </a:r>
            <a:r>
              <a:rPr lang="nb-NO" dirty="0" err="1"/>
              <a:t>with</a:t>
            </a:r>
            <a:r>
              <a:rPr lang="nb-NO" dirty="0"/>
              <a:t> </a:t>
            </a:r>
            <a:r>
              <a:rPr lang="nb-NO" dirty="0" err="1"/>
              <a:t>fewer</a:t>
            </a:r>
            <a:r>
              <a:rPr lang="nb-NO" dirty="0"/>
              <a:t> </a:t>
            </a:r>
            <a:r>
              <a:rPr lang="nb-NO" dirty="0" err="1"/>
              <a:t>interests</a:t>
            </a:r>
            <a:r>
              <a:rPr lang="nb-NO" dirty="0"/>
              <a:t> in </a:t>
            </a:r>
            <a:r>
              <a:rPr lang="nb-NO" dirty="0" err="1"/>
              <a:t>ignorance</a:t>
            </a:r>
            <a:r>
              <a:rPr lang="nb-NO" dirty="0"/>
              <a:t> </a:t>
            </a:r>
            <a:r>
              <a:rPr lang="nb-NO" dirty="0" err="1"/>
              <a:t>about</a:t>
            </a:r>
            <a:r>
              <a:rPr lang="nb-NO" dirty="0"/>
              <a:t> </a:t>
            </a:r>
            <a:r>
              <a:rPr lang="nb-NO" dirty="0" err="1"/>
              <a:t>how</a:t>
            </a:r>
            <a:r>
              <a:rPr lang="nb-NO" dirty="0"/>
              <a:t> </a:t>
            </a:r>
            <a:r>
              <a:rPr lang="nb-NO" dirty="0" err="1"/>
              <a:t>the</a:t>
            </a:r>
            <a:r>
              <a:rPr lang="nb-NO" dirty="0"/>
              <a:t> </a:t>
            </a:r>
            <a:r>
              <a:rPr lang="nb-NO" dirty="0" err="1"/>
              <a:t>social</a:t>
            </a:r>
            <a:r>
              <a:rPr lang="nb-NO" dirty="0"/>
              <a:t> order </a:t>
            </a:r>
            <a:r>
              <a:rPr lang="nb-NO" dirty="0" err="1"/>
              <a:t>works’</a:t>
            </a:r>
            <a:r>
              <a:rPr lang="nb-NO" dirty="0"/>
              <a:t> (ibid.).</a:t>
            </a:r>
          </a:p>
          <a:p>
            <a:r>
              <a:rPr lang="nb-NO" dirty="0" err="1"/>
              <a:t>Gender</a:t>
            </a:r>
            <a:r>
              <a:rPr lang="nb-NO" dirty="0"/>
              <a:t> </a:t>
            </a:r>
            <a:r>
              <a:rPr lang="nb-NO" dirty="0" err="1"/>
              <a:t>difference</a:t>
            </a:r>
            <a:r>
              <a:rPr lang="nb-NO" dirty="0"/>
              <a:t> is a </a:t>
            </a:r>
            <a:r>
              <a:rPr lang="nb-NO" dirty="0" err="1"/>
              <a:t>scientific</a:t>
            </a:r>
            <a:r>
              <a:rPr lang="nb-NO" dirty="0"/>
              <a:t> </a:t>
            </a:r>
            <a:r>
              <a:rPr lang="nb-NO" dirty="0" err="1"/>
              <a:t>resource</a:t>
            </a:r>
            <a:r>
              <a:rPr lang="nb-NO" dirty="0"/>
              <a:t> </a:t>
            </a:r>
            <a:r>
              <a:rPr lang="nb-NO" dirty="0" err="1"/>
              <a:t>because</a:t>
            </a:r>
            <a:r>
              <a:rPr lang="nb-NO" dirty="0"/>
              <a:t> it </a:t>
            </a:r>
            <a:r>
              <a:rPr lang="nb-NO" dirty="0" err="1"/>
              <a:t>allows</a:t>
            </a:r>
            <a:r>
              <a:rPr lang="nb-NO" dirty="0"/>
              <a:t> ‘</a:t>
            </a:r>
            <a:r>
              <a:rPr lang="nb-NO" dirty="0" err="1"/>
              <a:t>the</a:t>
            </a:r>
            <a:r>
              <a:rPr lang="nb-NO" dirty="0"/>
              <a:t> </a:t>
            </a:r>
            <a:r>
              <a:rPr lang="nb-NO" dirty="0" err="1"/>
              <a:t>Other</a:t>
            </a:r>
            <a:r>
              <a:rPr lang="nb-NO" dirty="0"/>
              <a:t> to </a:t>
            </a:r>
            <a:r>
              <a:rPr lang="nb-NO" dirty="0" err="1"/>
              <a:t>gaze</a:t>
            </a:r>
            <a:r>
              <a:rPr lang="nb-NO" dirty="0"/>
              <a:t> back »</a:t>
            </a:r>
            <a:r>
              <a:rPr lang="nb-NO" dirty="0" err="1"/>
              <a:t>shamelessly</a:t>
            </a:r>
            <a:r>
              <a:rPr lang="nb-NO" dirty="0"/>
              <a:t>» at </a:t>
            </a:r>
            <a:r>
              <a:rPr lang="nb-NO" dirty="0" err="1"/>
              <a:t>the</a:t>
            </a:r>
            <a:r>
              <a:rPr lang="nb-NO" dirty="0"/>
              <a:t> </a:t>
            </a:r>
            <a:r>
              <a:rPr lang="nb-NO" dirty="0" err="1"/>
              <a:t>self</a:t>
            </a:r>
            <a:r>
              <a:rPr lang="nb-NO" dirty="0"/>
              <a:t> </a:t>
            </a:r>
            <a:r>
              <a:rPr lang="nb-NO" dirty="0" err="1"/>
              <a:t>who</a:t>
            </a:r>
            <a:r>
              <a:rPr lang="nb-NO" dirty="0"/>
              <a:t> </a:t>
            </a:r>
            <a:r>
              <a:rPr lang="nb-NO" dirty="0" err="1"/>
              <a:t>had</a:t>
            </a:r>
            <a:r>
              <a:rPr lang="nb-NO" dirty="0"/>
              <a:t> </a:t>
            </a:r>
            <a:r>
              <a:rPr lang="nb-NO" dirty="0" err="1"/>
              <a:t>reserved</a:t>
            </a:r>
            <a:r>
              <a:rPr lang="nb-NO" dirty="0"/>
              <a:t> for </a:t>
            </a:r>
            <a:r>
              <a:rPr lang="nb-NO" dirty="0" err="1"/>
              <a:t>himself</a:t>
            </a:r>
            <a:r>
              <a:rPr lang="nb-NO" dirty="0"/>
              <a:t> </a:t>
            </a:r>
            <a:r>
              <a:rPr lang="nb-NO" dirty="0" err="1"/>
              <a:t>the</a:t>
            </a:r>
            <a:r>
              <a:rPr lang="nb-NO" dirty="0"/>
              <a:t> right to </a:t>
            </a:r>
            <a:r>
              <a:rPr lang="nb-NO" dirty="0" err="1"/>
              <a:t>gaze</a:t>
            </a:r>
            <a:r>
              <a:rPr lang="nb-NO" dirty="0"/>
              <a:t> «</a:t>
            </a:r>
            <a:r>
              <a:rPr lang="nb-NO" dirty="0" err="1"/>
              <a:t>anonymously</a:t>
            </a:r>
            <a:r>
              <a:rPr lang="nb-NO" dirty="0"/>
              <a:t>» at </a:t>
            </a:r>
            <a:r>
              <a:rPr lang="nb-NO" dirty="0" err="1"/>
              <a:t>whomsoever</a:t>
            </a:r>
            <a:r>
              <a:rPr lang="nb-NO" dirty="0"/>
              <a:t> </a:t>
            </a:r>
            <a:r>
              <a:rPr lang="nb-NO" dirty="0" err="1"/>
              <a:t>he</a:t>
            </a:r>
            <a:r>
              <a:rPr lang="nb-NO" dirty="0"/>
              <a:t> </a:t>
            </a:r>
            <a:r>
              <a:rPr lang="nb-NO" dirty="0" err="1"/>
              <a:t>chooses</a:t>
            </a:r>
            <a:r>
              <a:rPr lang="nb-NO" dirty="0"/>
              <a:t>’. (ibid.)</a:t>
            </a:r>
          </a:p>
        </p:txBody>
      </p:sp>
    </p:spTree>
    <p:extLst>
      <p:ext uri="{BB962C8B-B14F-4D97-AF65-F5344CB8AC3E}">
        <p14:creationId xmlns:p14="http://schemas.microsoft.com/office/powerpoint/2010/main" val="48405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ze">
            <a:extLst>
              <a:ext uri="{FF2B5EF4-FFF2-40B4-BE49-F238E27FC236}">
                <a16:creationId xmlns:a16="http://schemas.microsoft.com/office/drawing/2014/main" id="{9799EFD0-7C7F-9264-E61C-6B78761861A2}"/>
              </a:ext>
            </a:extLst>
          </p:cNvPr>
          <p:cNvPicPr>
            <a:picLocks noChangeAspect="1"/>
          </p:cNvPicPr>
          <p:nvPr/>
        </p:nvPicPr>
        <p:blipFill rotWithShape="1">
          <a:blip r:embed="rId3"/>
          <a:srcRect l="27192" r="33313" b="-2"/>
          <a:stretch/>
        </p:blipFill>
        <p:spPr>
          <a:xfrm>
            <a:off x="20" y="-2"/>
            <a:ext cx="4057627"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A61C732-6DDF-C347-A22A-A5A46F30B142}"/>
              </a:ext>
            </a:extLst>
          </p:cNvPr>
          <p:cNvSpPr>
            <a:spLocks noGrp="1"/>
          </p:cNvSpPr>
          <p:nvPr>
            <p:ph type="title"/>
          </p:nvPr>
        </p:nvSpPr>
        <p:spPr>
          <a:xfrm>
            <a:off x="4586487" y="405685"/>
            <a:ext cx="4098726" cy="1559301"/>
          </a:xfrm>
        </p:spPr>
        <p:txBody>
          <a:bodyPr>
            <a:normAutofit/>
          </a:bodyPr>
          <a:lstStyle/>
          <a:p>
            <a:r>
              <a:rPr lang="nb-NO" sz="3500"/>
              <a:t>Questions for Harding</a:t>
            </a:r>
          </a:p>
        </p:txBody>
      </p:sp>
      <p:sp>
        <p:nvSpPr>
          <p:cNvPr id="3" name="Plassholder for innhold 2">
            <a:extLst>
              <a:ext uri="{FF2B5EF4-FFF2-40B4-BE49-F238E27FC236}">
                <a16:creationId xmlns:a16="http://schemas.microsoft.com/office/drawing/2014/main" id="{5A049010-59BC-324E-AA95-8A1A05E3D2A0}"/>
              </a:ext>
            </a:extLst>
          </p:cNvPr>
          <p:cNvSpPr>
            <a:spLocks noGrp="1"/>
          </p:cNvSpPr>
          <p:nvPr>
            <p:ph idx="1"/>
          </p:nvPr>
        </p:nvSpPr>
        <p:spPr>
          <a:xfrm>
            <a:off x="4586487" y="2743200"/>
            <a:ext cx="3935505" cy="3496878"/>
          </a:xfrm>
        </p:spPr>
        <p:txBody>
          <a:bodyPr anchor="ctr">
            <a:normAutofit/>
          </a:bodyPr>
          <a:lstStyle/>
          <a:p>
            <a:r>
              <a:rPr lang="nb-NO" sz="1400" dirty="0"/>
              <a:t>How do </a:t>
            </a:r>
            <a:r>
              <a:rPr lang="nb-NO" sz="1400" dirty="0" err="1"/>
              <a:t>we</a:t>
            </a:r>
            <a:r>
              <a:rPr lang="nb-NO" sz="1400" dirty="0"/>
              <a:t> make </a:t>
            </a:r>
            <a:r>
              <a:rPr lang="nb-NO" sz="1400" dirty="0" err="1"/>
              <a:t>sense</a:t>
            </a:r>
            <a:r>
              <a:rPr lang="nb-NO" sz="1400" dirty="0"/>
              <a:t> </a:t>
            </a:r>
            <a:r>
              <a:rPr lang="nb-NO" sz="1400" dirty="0" err="1"/>
              <a:t>of</a:t>
            </a:r>
            <a:r>
              <a:rPr lang="nb-NO" sz="1400" dirty="0"/>
              <a:t> progress </a:t>
            </a:r>
            <a:r>
              <a:rPr lang="nb-NO" sz="1400" dirty="0" err="1"/>
              <a:t>on</a:t>
            </a:r>
            <a:r>
              <a:rPr lang="nb-NO" sz="1400" dirty="0"/>
              <a:t> her </a:t>
            </a:r>
            <a:r>
              <a:rPr lang="nb-NO" sz="1400" dirty="0" err="1"/>
              <a:t>view</a:t>
            </a:r>
            <a:r>
              <a:rPr lang="nb-NO" sz="1400" dirty="0"/>
              <a:t>? Is </a:t>
            </a:r>
            <a:r>
              <a:rPr lang="nb-NO" sz="1400" dirty="0" err="1"/>
              <a:t>the</a:t>
            </a:r>
            <a:r>
              <a:rPr lang="nb-NO" sz="1400" dirty="0"/>
              <a:t> </a:t>
            </a:r>
            <a:r>
              <a:rPr lang="nb-NO" sz="1400" dirty="0" err="1"/>
              <a:t>idea</a:t>
            </a:r>
            <a:r>
              <a:rPr lang="nb-NO" sz="1400" dirty="0"/>
              <a:t> </a:t>
            </a:r>
            <a:r>
              <a:rPr lang="nb-NO" sz="1400" dirty="0" err="1"/>
              <a:t>that</a:t>
            </a:r>
            <a:r>
              <a:rPr lang="nb-NO" sz="1400" dirty="0"/>
              <a:t> </a:t>
            </a:r>
            <a:r>
              <a:rPr lang="nb-NO" sz="1400" dirty="0" err="1"/>
              <a:t>we</a:t>
            </a:r>
            <a:r>
              <a:rPr lang="nb-NO" sz="1400" dirty="0"/>
              <a:t> </a:t>
            </a:r>
            <a:r>
              <a:rPr lang="nb-NO" sz="1400" dirty="0" err="1"/>
              <a:t>gradually</a:t>
            </a:r>
            <a:r>
              <a:rPr lang="nb-NO" sz="1400" dirty="0"/>
              <a:t> </a:t>
            </a:r>
            <a:r>
              <a:rPr lang="nb-NO" sz="1400" dirty="0" err="1"/>
              <a:t>get</a:t>
            </a:r>
            <a:r>
              <a:rPr lang="nb-NO" sz="1400" dirty="0"/>
              <a:t> a more ‘</a:t>
            </a:r>
            <a:r>
              <a:rPr lang="nb-NO" sz="1400" dirty="0" err="1"/>
              <a:t>complete</a:t>
            </a:r>
            <a:r>
              <a:rPr lang="nb-NO" sz="1400" dirty="0"/>
              <a:t>’ </a:t>
            </a:r>
            <a:r>
              <a:rPr lang="nb-NO" sz="1400" dirty="0" err="1"/>
              <a:t>picture</a:t>
            </a:r>
            <a:r>
              <a:rPr lang="nb-NO" sz="1400" dirty="0"/>
              <a:t> </a:t>
            </a:r>
            <a:r>
              <a:rPr lang="nb-NO" sz="1400" dirty="0" err="1"/>
              <a:t>of</a:t>
            </a:r>
            <a:r>
              <a:rPr lang="nb-NO" sz="1400" dirty="0"/>
              <a:t> </a:t>
            </a:r>
            <a:r>
              <a:rPr lang="nb-NO" sz="1400" dirty="0" err="1"/>
              <a:t>reality</a:t>
            </a:r>
            <a:r>
              <a:rPr lang="nb-NO" sz="1400" dirty="0"/>
              <a:t>? Will </a:t>
            </a:r>
            <a:r>
              <a:rPr lang="nb-NO" sz="1400" dirty="0" err="1"/>
              <a:t>being</a:t>
            </a:r>
            <a:r>
              <a:rPr lang="nb-NO" sz="1400" dirty="0"/>
              <a:t> </a:t>
            </a:r>
            <a:r>
              <a:rPr lang="nb-NO" sz="1400" dirty="0" err="1"/>
              <a:t>strongly</a:t>
            </a:r>
            <a:r>
              <a:rPr lang="nb-NO" sz="1400" dirty="0"/>
              <a:t> </a:t>
            </a:r>
            <a:r>
              <a:rPr lang="nb-NO" sz="1400" dirty="0" err="1"/>
              <a:t>objective</a:t>
            </a:r>
            <a:r>
              <a:rPr lang="nb-NO" sz="1400" dirty="0"/>
              <a:t> </a:t>
            </a:r>
            <a:r>
              <a:rPr lang="nb-NO" sz="1400" dirty="0" err="1"/>
              <a:t>eventually</a:t>
            </a:r>
            <a:r>
              <a:rPr lang="nb-NO" sz="1400" dirty="0"/>
              <a:t> lead to </a:t>
            </a:r>
            <a:r>
              <a:rPr lang="nb-NO" sz="1400" dirty="0" err="1"/>
              <a:t>some</a:t>
            </a:r>
            <a:r>
              <a:rPr lang="nb-NO" sz="1400" dirty="0"/>
              <a:t> </a:t>
            </a:r>
            <a:r>
              <a:rPr lang="nb-NO" sz="1400" dirty="0" err="1"/>
              <a:t>kind</a:t>
            </a:r>
            <a:r>
              <a:rPr lang="nb-NO" sz="1400" dirty="0"/>
              <a:t> </a:t>
            </a:r>
            <a:r>
              <a:rPr lang="nb-NO" sz="1400" dirty="0" err="1"/>
              <a:t>of</a:t>
            </a:r>
            <a:r>
              <a:rPr lang="nb-NO" sz="1400" dirty="0"/>
              <a:t> </a:t>
            </a:r>
            <a:r>
              <a:rPr lang="nb-NO" sz="1400" i="1" dirty="0" err="1"/>
              <a:t>equilibrium</a:t>
            </a:r>
            <a:r>
              <a:rPr lang="nb-NO" sz="1400" dirty="0"/>
              <a:t> in </a:t>
            </a:r>
            <a:r>
              <a:rPr lang="nb-NO" sz="1400" dirty="0" err="1"/>
              <a:t>which</a:t>
            </a:r>
            <a:r>
              <a:rPr lang="nb-NO" sz="1400" dirty="0"/>
              <a:t> different </a:t>
            </a:r>
            <a:r>
              <a:rPr lang="nb-NO" sz="1400" dirty="0" err="1"/>
              <a:t>standpoints</a:t>
            </a:r>
            <a:r>
              <a:rPr lang="nb-NO" sz="1400" dirty="0"/>
              <a:t> and </a:t>
            </a:r>
            <a:r>
              <a:rPr lang="nb-NO" sz="1400" dirty="0" err="1"/>
              <a:t>views</a:t>
            </a:r>
            <a:r>
              <a:rPr lang="nb-NO" sz="1400" dirty="0"/>
              <a:t> </a:t>
            </a:r>
            <a:r>
              <a:rPr lang="nb-NO" sz="1400" dirty="0" err="1"/>
              <a:t>peacefully</a:t>
            </a:r>
            <a:r>
              <a:rPr lang="nb-NO" sz="1400" dirty="0"/>
              <a:t> </a:t>
            </a:r>
            <a:r>
              <a:rPr lang="nb-NO" sz="1400" dirty="0" err="1"/>
              <a:t>coexist</a:t>
            </a:r>
            <a:r>
              <a:rPr lang="nb-NO" sz="1400" dirty="0"/>
              <a:t>? </a:t>
            </a:r>
          </a:p>
          <a:p>
            <a:pPr lvl="1"/>
            <a:r>
              <a:rPr lang="nb-NO" sz="1400" dirty="0"/>
              <a:t>If not, in </a:t>
            </a:r>
            <a:r>
              <a:rPr lang="nb-NO" sz="1400" dirty="0" err="1"/>
              <a:t>what</a:t>
            </a:r>
            <a:r>
              <a:rPr lang="nb-NO" sz="1400" dirty="0"/>
              <a:t> </a:t>
            </a:r>
            <a:r>
              <a:rPr lang="nb-NO" sz="1400" dirty="0" err="1"/>
              <a:t>sense</a:t>
            </a:r>
            <a:r>
              <a:rPr lang="nb-NO" sz="1400" dirty="0"/>
              <a:t> </a:t>
            </a:r>
            <a:r>
              <a:rPr lang="nb-NO" sz="1400" dirty="0" err="1"/>
              <a:t>are</a:t>
            </a:r>
            <a:r>
              <a:rPr lang="nb-NO" sz="1400" dirty="0"/>
              <a:t> </a:t>
            </a:r>
            <a:r>
              <a:rPr lang="nb-NO" sz="1400" dirty="0" err="1"/>
              <a:t>the</a:t>
            </a:r>
            <a:r>
              <a:rPr lang="nb-NO" sz="1400" dirty="0"/>
              <a:t> </a:t>
            </a:r>
            <a:r>
              <a:rPr lang="nb-NO" sz="1400" dirty="0" err="1"/>
              <a:t>claims</a:t>
            </a:r>
            <a:r>
              <a:rPr lang="nb-NO" sz="1400" dirty="0"/>
              <a:t> </a:t>
            </a:r>
            <a:r>
              <a:rPr lang="nb-NO" sz="1400" dirty="0" err="1"/>
              <a:t>the</a:t>
            </a:r>
            <a:r>
              <a:rPr lang="nb-NO" sz="1400" dirty="0"/>
              <a:t> </a:t>
            </a:r>
            <a:r>
              <a:rPr lang="nb-NO" sz="1400" dirty="0" err="1"/>
              <a:t>methodology</a:t>
            </a:r>
            <a:r>
              <a:rPr lang="nb-NO" sz="1400" dirty="0"/>
              <a:t> </a:t>
            </a:r>
            <a:r>
              <a:rPr lang="nb-NO" sz="1400" dirty="0" err="1"/>
              <a:t>yields</a:t>
            </a:r>
            <a:r>
              <a:rPr lang="nb-NO" sz="1400" dirty="0"/>
              <a:t> more </a:t>
            </a:r>
            <a:r>
              <a:rPr lang="nb-NO" sz="1400" dirty="0" err="1"/>
              <a:t>objective</a:t>
            </a:r>
            <a:r>
              <a:rPr lang="nb-NO" sz="1400" dirty="0"/>
              <a:t>, </a:t>
            </a:r>
            <a:r>
              <a:rPr lang="nb-NO" sz="1400" dirty="0" err="1"/>
              <a:t>rather</a:t>
            </a:r>
            <a:r>
              <a:rPr lang="nb-NO" sz="1400" dirty="0"/>
              <a:t> </a:t>
            </a:r>
            <a:r>
              <a:rPr lang="nb-NO" sz="1400" dirty="0" err="1"/>
              <a:t>than</a:t>
            </a:r>
            <a:r>
              <a:rPr lang="nb-NO" sz="1400" dirty="0"/>
              <a:t> just different? </a:t>
            </a:r>
          </a:p>
          <a:p>
            <a:r>
              <a:rPr lang="nb-NO" sz="1400" dirty="0"/>
              <a:t>Is it </a:t>
            </a:r>
            <a:r>
              <a:rPr lang="nb-NO" sz="1400" dirty="0" err="1"/>
              <a:t>generally</a:t>
            </a:r>
            <a:r>
              <a:rPr lang="nb-NO" sz="1400" dirty="0"/>
              <a:t> true </a:t>
            </a:r>
            <a:r>
              <a:rPr lang="nb-NO" sz="1400" dirty="0" err="1"/>
              <a:t>that</a:t>
            </a:r>
            <a:r>
              <a:rPr lang="nb-NO" sz="1400" dirty="0"/>
              <a:t> </a:t>
            </a:r>
            <a:r>
              <a:rPr lang="nb-NO" sz="1400" dirty="0" err="1"/>
              <a:t>marginalised</a:t>
            </a:r>
            <a:r>
              <a:rPr lang="nb-NO" sz="1400" dirty="0"/>
              <a:t> </a:t>
            </a:r>
            <a:r>
              <a:rPr lang="nb-NO" sz="1400" dirty="0" err="1"/>
              <a:t>groups</a:t>
            </a:r>
            <a:r>
              <a:rPr lang="nb-NO" sz="1400" dirty="0"/>
              <a:t> have a </a:t>
            </a:r>
            <a:r>
              <a:rPr lang="nb-NO" sz="1400" dirty="0" err="1"/>
              <a:t>better</a:t>
            </a:r>
            <a:r>
              <a:rPr lang="nb-NO" sz="1400" dirty="0"/>
              <a:t> </a:t>
            </a:r>
            <a:r>
              <a:rPr lang="nb-NO" sz="1400" dirty="0" err="1"/>
              <a:t>understanding</a:t>
            </a:r>
            <a:r>
              <a:rPr lang="nb-NO" sz="1400" dirty="0"/>
              <a:t> </a:t>
            </a:r>
            <a:r>
              <a:rPr lang="nb-NO" sz="1400" dirty="0" err="1"/>
              <a:t>of</a:t>
            </a:r>
            <a:r>
              <a:rPr lang="nb-NO" sz="1400" dirty="0"/>
              <a:t> </a:t>
            </a:r>
            <a:r>
              <a:rPr lang="nb-NO" sz="1400" dirty="0" err="1"/>
              <a:t>society</a:t>
            </a:r>
            <a:r>
              <a:rPr lang="nb-NO" sz="1400" dirty="0"/>
              <a:t> </a:t>
            </a:r>
            <a:r>
              <a:rPr lang="nb-NO" sz="1400" dirty="0" err="1"/>
              <a:t>than</a:t>
            </a:r>
            <a:r>
              <a:rPr lang="nb-NO" sz="1400" dirty="0"/>
              <a:t> dominant </a:t>
            </a:r>
            <a:r>
              <a:rPr lang="nb-NO" sz="1400" dirty="0" err="1"/>
              <a:t>ones</a:t>
            </a:r>
            <a:r>
              <a:rPr lang="nb-NO" sz="1400" dirty="0"/>
              <a:t>? </a:t>
            </a:r>
          </a:p>
          <a:p>
            <a:r>
              <a:rPr lang="nb-NO" sz="1400" dirty="0"/>
              <a:t>How </a:t>
            </a:r>
            <a:r>
              <a:rPr lang="nb-NO" sz="1400" dirty="0" err="1"/>
              <a:t>much</a:t>
            </a:r>
            <a:r>
              <a:rPr lang="nb-NO" sz="1400" dirty="0"/>
              <a:t> time and </a:t>
            </a:r>
            <a:r>
              <a:rPr lang="nb-NO" sz="1400" dirty="0" err="1"/>
              <a:t>effort</a:t>
            </a:r>
            <a:r>
              <a:rPr lang="nb-NO" sz="1400" dirty="0"/>
              <a:t> </a:t>
            </a:r>
            <a:r>
              <a:rPr lang="nb-NO" sz="1400" dirty="0" err="1"/>
              <a:t>should</a:t>
            </a:r>
            <a:r>
              <a:rPr lang="nb-NO" sz="1400" dirty="0"/>
              <a:t> </a:t>
            </a:r>
            <a:r>
              <a:rPr lang="nb-NO" sz="1400" dirty="0" err="1"/>
              <a:t>we</a:t>
            </a:r>
            <a:r>
              <a:rPr lang="nb-NO" sz="1400" dirty="0"/>
              <a:t> </a:t>
            </a:r>
            <a:r>
              <a:rPr lang="nb-NO" sz="1400" dirty="0" err="1"/>
              <a:t>devote</a:t>
            </a:r>
            <a:r>
              <a:rPr lang="nb-NO" sz="1400" dirty="0"/>
              <a:t> to </a:t>
            </a:r>
            <a:r>
              <a:rPr lang="nb-NO" sz="1400" dirty="0" err="1"/>
              <a:t>being</a:t>
            </a:r>
            <a:r>
              <a:rPr lang="nb-NO" sz="1400" dirty="0"/>
              <a:t> ‘</a:t>
            </a:r>
            <a:r>
              <a:rPr lang="nb-NO" sz="1400" dirty="0" err="1"/>
              <a:t>reflexive</a:t>
            </a:r>
            <a:r>
              <a:rPr lang="nb-NO" sz="1400" dirty="0"/>
              <a:t>’ as </a:t>
            </a:r>
            <a:r>
              <a:rPr lang="nb-NO" sz="1400" dirty="0" err="1"/>
              <a:t>opposed</a:t>
            </a:r>
            <a:r>
              <a:rPr lang="nb-NO" sz="1400" dirty="0"/>
              <a:t> to </a:t>
            </a:r>
            <a:r>
              <a:rPr lang="nb-NO" sz="1400" dirty="0" err="1"/>
              <a:t>doing</a:t>
            </a:r>
            <a:r>
              <a:rPr lang="nb-NO" sz="1400" dirty="0"/>
              <a:t> (first-order) science/</a:t>
            </a:r>
            <a:r>
              <a:rPr lang="nb-NO" sz="1400" dirty="0" err="1"/>
              <a:t>research</a:t>
            </a:r>
            <a:r>
              <a:rPr lang="nb-NO" sz="1400" dirty="0"/>
              <a:t>? </a:t>
            </a:r>
          </a:p>
        </p:txBody>
      </p:sp>
    </p:spTree>
    <p:extLst>
      <p:ext uri="{BB962C8B-B14F-4D97-AF65-F5344CB8AC3E}">
        <p14:creationId xmlns:p14="http://schemas.microsoft.com/office/powerpoint/2010/main" val="210493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6DFA79-B760-FBD8-738C-237CEDBA573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0BDCF16-929C-8CA2-D01A-E24F65A05FF1}"/>
              </a:ext>
            </a:extLst>
          </p:cNvPr>
          <p:cNvSpPr>
            <a:spLocks noGrp="1"/>
          </p:cNvSpPr>
          <p:nvPr>
            <p:ph type="title"/>
          </p:nvPr>
        </p:nvSpPr>
        <p:spPr>
          <a:xfrm>
            <a:off x="4577743" y="741391"/>
            <a:ext cx="3914480" cy="1616203"/>
          </a:xfrm>
        </p:spPr>
        <p:txBody>
          <a:bodyPr anchor="b">
            <a:normAutofit fontScale="90000"/>
          </a:bodyPr>
          <a:lstStyle/>
          <a:p>
            <a:r>
              <a:rPr lang="nb-NO" sz="2600" i="1" dirty="0" err="1"/>
              <a:t>Which</a:t>
            </a:r>
            <a:r>
              <a:rPr lang="nb-NO" sz="2600" i="1" dirty="0"/>
              <a:t> </a:t>
            </a:r>
            <a:r>
              <a:rPr lang="nb-NO" sz="2600" i="1" dirty="0" err="1"/>
              <a:t>perspective</a:t>
            </a:r>
            <a:r>
              <a:rPr lang="nb-NO" sz="2600" i="1" dirty="0"/>
              <a:t> </a:t>
            </a:r>
            <a:r>
              <a:rPr lang="nb-NO" sz="2600" i="1" dirty="0" err="1"/>
              <a:t>of</a:t>
            </a:r>
            <a:r>
              <a:rPr lang="nb-NO" sz="2600" i="1" dirty="0"/>
              <a:t> </a:t>
            </a:r>
            <a:r>
              <a:rPr lang="nb-NO" sz="2600" i="1" dirty="0" err="1"/>
              <a:t>the</a:t>
            </a:r>
            <a:r>
              <a:rPr lang="nb-NO" sz="2600" i="1" dirty="0"/>
              <a:t> </a:t>
            </a:r>
            <a:r>
              <a:rPr lang="nb-NO" sz="2600" i="1" dirty="0" err="1"/>
              <a:t>three</a:t>
            </a:r>
            <a:r>
              <a:rPr lang="nb-NO" sz="2600" i="1" dirty="0"/>
              <a:t> </a:t>
            </a:r>
            <a:r>
              <a:rPr lang="nb-NO" sz="2600" i="1" dirty="0" err="1"/>
              <a:t>presented</a:t>
            </a:r>
            <a:r>
              <a:rPr lang="nb-NO" sz="2600" i="1" dirty="0"/>
              <a:t> do </a:t>
            </a:r>
            <a:r>
              <a:rPr lang="nb-NO" sz="2600" i="1" dirty="0" err="1"/>
              <a:t>you</a:t>
            </a:r>
            <a:r>
              <a:rPr lang="nb-NO" sz="2600" i="1" dirty="0"/>
              <a:t> </a:t>
            </a:r>
            <a:r>
              <a:rPr lang="nb-NO" sz="2600" i="1" dirty="0" err="1"/>
              <a:t>feel</a:t>
            </a:r>
            <a:r>
              <a:rPr lang="nb-NO" sz="2600" i="1" dirty="0"/>
              <a:t> best </a:t>
            </a:r>
            <a:r>
              <a:rPr lang="nb-NO" sz="2600" i="1" dirty="0" err="1"/>
              <a:t>characterises</a:t>
            </a:r>
            <a:r>
              <a:rPr lang="nb-NO" sz="2600" i="1" dirty="0"/>
              <a:t> or </a:t>
            </a:r>
            <a:r>
              <a:rPr lang="nb-NO" sz="2600" i="1" dirty="0" err="1"/>
              <a:t>resonates</a:t>
            </a:r>
            <a:r>
              <a:rPr lang="nb-NO" sz="2600" i="1" dirty="0"/>
              <a:t> </a:t>
            </a:r>
            <a:r>
              <a:rPr lang="nb-NO" sz="2600" i="1" dirty="0" err="1"/>
              <a:t>with</a:t>
            </a:r>
            <a:r>
              <a:rPr lang="nb-NO" sz="2600" i="1" dirty="0"/>
              <a:t> </a:t>
            </a:r>
            <a:r>
              <a:rPr lang="nb-NO" sz="2600" i="1" dirty="0" err="1"/>
              <a:t>your</a:t>
            </a:r>
            <a:r>
              <a:rPr lang="nb-NO" sz="2600" i="1" dirty="0"/>
              <a:t> </a:t>
            </a:r>
            <a:r>
              <a:rPr lang="nb-NO" sz="2600" i="1" dirty="0" err="1"/>
              <a:t>work</a:t>
            </a:r>
            <a:r>
              <a:rPr lang="nb-NO" sz="2600" i="1" dirty="0"/>
              <a:t> (</a:t>
            </a:r>
            <a:r>
              <a:rPr lang="nb-NO" sz="2600" i="1" dirty="0" err="1"/>
              <a:t>if</a:t>
            </a:r>
            <a:r>
              <a:rPr lang="nb-NO" sz="2600" i="1" dirty="0"/>
              <a:t> </a:t>
            </a:r>
            <a:r>
              <a:rPr lang="nb-NO" sz="2600" i="1" dirty="0" err="1"/>
              <a:t>any</a:t>
            </a:r>
            <a:r>
              <a:rPr lang="nb-NO" sz="2600" i="1" dirty="0"/>
              <a:t>)?</a:t>
            </a:r>
          </a:p>
        </p:txBody>
      </p:sp>
      <p:pic>
        <p:nvPicPr>
          <p:cNvPr id="4" name="Picture 3">
            <a:extLst>
              <a:ext uri="{FF2B5EF4-FFF2-40B4-BE49-F238E27FC236}">
                <a16:creationId xmlns:a16="http://schemas.microsoft.com/office/drawing/2014/main" id="{29AA2A38-FC84-01BB-C0F3-B2AFB8359A22}"/>
              </a:ext>
            </a:extLst>
          </p:cNvPr>
          <p:cNvPicPr>
            <a:picLocks noChangeAspect="1"/>
          </p:cNvPicPr>
          <p:nvPr/>
        </p:nvPicPr>
        <p:blipFill>
          <a:blip r:embed="rId3"/>
          <a:stretch>
            <a:fillRect/>
          </a:stretch>
        </p:blipFill>
        <p:spPr>
          <a:xfrm>
            <a:off x="590335" y="2194044"/>
            <a:ext cx="3306548" cy="2361820"/>
          </a:xfrm>
          <a:prstGeom prst="rect">
            <a:avLst/>
          </a:prstGeom>
        </p:spPr>
      </p:pic>
      <p:sp>
        <p:nvSpPr>
          <p:cNvPr id="3" name="Plassholder for innhold 2">
            <a:extLst>
              <a:ext uri="{FF2B5EF4-FFF2-40B4-BE49-F238E27FC236}">
                <a16:creationId xmlns:a16="http://schemas.microsoft.com/office/drawing/2014/main" id="{8071CC9F-E41C-16ED-B8A7-E6629B828681}"/>
              </a:ext>
            </a:extLst>
          </p:cNvPr>
          <p:cNvSpPr>
            <a:spLocks noGrp="1"/>
          </p:cNvSpPr>
          <p:nvPr>
            <p:ph idx="1"/>
          </p:nvPr>
        </p:nvSpPr>
        <p:spPr>
          <a:xfrm>
            <a:off x="4577742" y="2533475"/>
            <a:ext cx="3914481" cy="3448225"/>
          </a:xfrm>
        </p:spPr>
        <p:txBody>
          <a:bodyPr anchor="t">
            <a:normAutofit/>
          </a:bodyPr>
          <a:lstStyle/>
          <a:p>
            <a:r>
              <a:rPr lang="nb-NO" sz="1700" dirty="0"/>
              <a:t>Is or </a:t>
            </a:r>
            <a:r>
              <a:rPr lang="nb-NO" sz="1700" dirty="0" err="1"/>
              <a:t>should</a:t>
            </a:r>
            <a:r>
              <a:rPr lang="nb-NO" sz="1700" dirty="0"/>
              <a:t> </a:t>
            </a:r>
            <a:r>
              <a:rPr lang="nb-NO" sz="1700" dirty="0" err="1"/>
              <a:t>humanistic</a:t>
            </a:r>
            <a:r>
              <a:rPr lang="nb-NO" sz="1700" dirty="0"/>
              <a:t> or </a:t>
            </a:r>
            <a:r>
              <a:rPr lang="nb-NO" sz="1700" dirty="0" err="1"/>
              <a:t>social</a:t>
            </a:r>
            <a:r>
              <a:rPr lang="nb-NO" sz="1700" dirty="0"/>
              <a:t> science </a:t>
            </a:r>
            <a:r>
              <a:rPr lang="nb-NO" sz="1700" dirty="0" err="1"/>
              <a:t>research</a:t>
            </a:r>
            <a:r>
              <a:rPr lang="nb-NO" sz="1700" dirty="0"/>
              <a:t> be </a:t>
            </a:r>
            <a:r>
              <a:rPr lang="nb-NO" sz="1700" dirty="0" err="1"/>
              <a:t>seen</a:t>
            </a:r>
            <a:r>
              <a:rPr lang="nb-NO" sz="1700" dirty="0"/>
              <a:t> as </a:t>
            </a:r>
            <a:r>
              <a:rPr lang="nb-NO" sz="1700" dirty="0" err="1"/>
              <a:t>essentially</a:t>
            </a:r>
            <a:r>
              <a:rPr lang="nb-NO" sz="1700" dirty="0"/>
              <a:t> different from </a:t>
            </a:r>
            <a:r>
              <a:rPr lang="nb-NO" sz="1700" dirty="0" err="1"/>
              <a:t>natural</a:t>
            </a:r>
            <a:r>
              <a:rPr lang="nb-NO" sz="1700" dirty="0"/>
              <a:t> </a:t>
            </a:r>
            <a:r>
              <a:rPr lang="nb-NO" sz="1700" dirty="0" err="1"/>
              <a:t>sicentific</a:t>
            </a:r>
            <a:r>
              <a:rPr lang="nb-NO" sz="1700" dirty="0"/>
              <a:t>?</a:t>
            </a:r>
          </a:p>
        </p:txBody>
      </p:sp>
      <p:grpSp>
        <p:nvGrpSpPr>
          <p:cNvPr id="15" name="Group 14">
            <a:extLst>
              <a:ext uri="{FF2B5EF4-FFF2-40B4-BE49-F238E27FC236}">
                <a16:creationId xmlns:a16="http://schemas.microsoft.com/office/drawing/2014/main" id="{16C73AF9-0D33-5C66-5D79-0D0129904B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0" name="Rectangle 9">
              <a:extLst>
                <a:ext uri="{FF2B5EF4-FFF2-40B4-BE49-F238E27FC236}">
                  <a16:creationId xmlns:a16="http://schemas.microsoft.com/office/drawing/2014/main" id="{ED96FD6F-5EE9-36C7-C200-3111EF6D0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A39BB2-02C1-8A8B-8021-68446E0474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690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21508</TotalTime>
  <Words>5841</Words>
  <Application>Microsoft Macintosh PowerPoint</Application>
  <PresentationFormat>Skjermfremvisning (4:3)</PresentationFormat>
  <Paragraphs>314</Paragraphs>
  <Slides>47</Slides>
  <Notes>47</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47</vt:i4>
      </vt:variant>
    </vt:vector>
  </HeadingPairs>
  <TitlesOfParts>
    <vt:vector size="52" baseType="lpstr">
      <vt:lpstr>Arial</vt:lpstr>
      <vt:lpstr>Calibri</vt:lpstr>
      <vt:lpstr>Calibri Light</vt:lpstr>
      <vt:lpstr>Wingdings</vt:lpstr>
      <vt:lpstr>Office Theme</vt:lpstr>
      <vt:lpstr>  KULT8850/8851  Method, objectivity, and demarcation   (Through the lens of some positions and issues in classical philosophy of science) </vt:lpstr>
      <vt:lpstr>(Some of) the classical questions of philosophy of science</vt:lpstr>
      <vt:lpstr>Outline of session</vt:lpstr>
      <vt:lpstr>PART 1: Objectivity: What is it? Is it possible to achieve? Should we seek it?</vt:lpstr>
      <vt:lpstr>Different senses of objectivity (Gaukroger)</vt:lpstr>
      <vt:lpstr>How important is objectivity in your research? </vt:lpstr>
      <vt:lpstr>PART 2:</vt:lpstr>
      <vt:lpstr>Logical Positivism</vt:lpstr>
      <vt:lpstr>Karl Popper (1902-1994)</vt:lpstr>
      <vt:lpstr>The Bucket versus  The Searchlight</vt:lpstr>
      <vt:lpstr>Popper on scientific method</vt:lpstr>
      <vt:lpstr>Popper on scientific method (contd.)</vt:lpstr>
      <vt:lpstr>Falsifiability as demarcation principle</vt:lpstr>
      <vt:lpstr>Summa summarum</vt:lpstr>
      <vt:lpstr>Problems/challenges for Popper</vt:lpstr>
      <vt:lpstr>Example from Lakatos (cf. Knowles ch. 4, p. 78)</vt:lpstr>
      <vt:lpstr>Thomas Kuhn (1922-1996)</vt:lpstr>
      <vt:lpstr>Outline and key concepts</vt:lpstr>
      <vt:lpstr>Postscript definition of paradigm (1970)</vt:lpstr>
      <vt:lpstr>Normal science</vt:lpstr>
      <vt:lpstr>Crises and revolutions</vt:lpstr>
      <vt:lpstr>Incommensurability</vt:lpstr>
      <vt:lpstr>Revolutions as arational</vt:lpstr>
      <vt:lpstr>World changes</vt:lpstr>
      <vt:lpstr>Gestalt psychology</vt:lpstr>
      <vt:lpstr>Progress for Kuhn</vt:lpstr>
      <vt:lpstr>Reactions to/questions for Kuhn</vt:lpstr>
      <vt:lpstr>Developments after Kuhn</vt:lpstr>
      <vt:lpstr>Developments after Kuhn contd.</vt:lpstr>
      <vt:lpstr>How important are the ideas of falsifiability and/or a paradigm in your research? </vt:lpstr>
      <vt:lpstr>PART THREE</vt:lpstr>
      <vt:lpstr>Hans Georg Gadamer: ‘The Universality of the Hermeneutical Problem’ (1966)</vt:lpstr>
      <vt:lpstr>Art</vt:lpstr>
      <vt:lpstr>Alienation in ‘the aesthetic consciousness’</vt:lpstr>
      <vt:lpstr>Alienation in ‘the historical consciousness’</vt:lpstr>
      <vt:lpstr>Prejudice (‘pre-judice’, ‘pre-judgement’). Language</vt:lpstr>
      <vt:lpstr>Critique of scientism/modernism</vt:lpstr>
      <vt:lpstr>Critique of scientism, modernism contd.</vt:lpstr>
      <vt:lpstr>Michel Foucault on truth and power</vt:lpstr>
      <vt:lpstr>PowerPoint-presentasjon</vt:lpstr>
      <vt:lpstr>Standpoint theory (SPT) and objectivity</vt:lpstr>
      <vt:lpstr>More critique of objectivism/absolutism</vt:lpstr>
      <vt:lpstr>Standpoint theory</vt:lpstr>
      <vt:lpstr>Strong objectivity (SO)</vt:lpstr>
      <vt:lpstr>Some consequences of strong objectivity</vt:lpstr>
      <vt:lpstr>Questions for Harding</vt:lpstr>
      <vt:lpstr>Which perspective of the three presented do you feel best characterises or resonates with your work (if any)?</vt:lpstr>
    </vt:vector>
  </TitlesOfParts>
  <Company>NTNU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Philosophy of Science: Historical perspectives and contemporary approaches</dc:title>
  <dc:creator>Terje Lohndal</dc:creator>
  <cp:lastModifiedBy>Jonathan Lewis Knowles</cp:lastModifiedBy>
  <cp:revision>276</cp:revision>
  <cp:lastPrinted>2024-02-07T13:48:49Z</cp:lastPrinted>
  <dcterms:created xsi:type="dcterms:W3CDTF">2017-01-23T13:18:09Z</dcterms:created>
  <dcterms:modified xsi:type="dcterms:W3CDTF">2024-02-07T14:52:01Z</dcterms:modified>
</cp:coreProperties>
</file>