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6" r:id="rId1"/>
  </p:sldMasterIdLst>
  <p:notesMasterIdLst>
    <p:notesMasterId r:id="rId35"/>
  </p:notesMasterIdLst>
  <p:sldIdLst>
    <p:sldId id="329" r:id="rId2"/>
    <p:sldId id="303" r:id="rId3"/>
    <p:sldId id="302" r:id="rId4"/>
    <p:sldId id="306" r:id="rId5"/>
    <p:sldId id="304" r:id="rId6"/>
    <p:sldId id="301" r:id="rId7"/>
    <p:sldId id="642" r:id="rId8"/>
    <p:sldId id="650" r:id="rId9"/>
    <p:sldId id="651" r:id="rId10"/>
    <p:sldId id="652" r:id="rId11"/>
    <p:sldId id="653" r:id="rId12"/>
    <p:sldId id="290" r:id="rId13"/>
    <p:sldId id="645" r:id="rId14"/>
    <p:sldId id="646" r:id="rId15"/>
    <p:sldId id="656" r:id="rId16"/>
    <p:sldId id="649" r:id="rId17"/>
    <p:sldId id="647" r:id="rId18"/>
    <p:sldId id="309" r:id="rId19"/>
    <p:sldId id="297" r:id="rId20"/>
    <p:sldId id="668" r:id="rId21"/>
    <p:sldId id="659" r:id="rId22"/>
    <p:sldId id="661" r:id="rId23"/>
    <p:sldId id="664" r:id="rId24"/>
    <p:sldId id="665" r:id="rId25"/>
    <p:sldId id="287" r:id="rId26"/>
    <p:sldId id="327" r:id="rId27"/>
    <p:sldId id="666" r:id="rId28"/>
    <p:sldId id="654" r:id="rId29"/>
    <p:sldId id="675" r:id="rId30"/>
    <p:sldId id="673" r:id="rId31"/>
    <p:sldId id="667" r:id="rId32"/>
    <p:sldId id="674" r:id="rId33"/>
    <p:sldId id="671" r:id="rId34"/>
  </p:sldIdLst>
  <p:sldSz cx="9144000" cy="6858000" type="screen4x3"/>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C50000"/>
    <a:srgbClr val="2063C2"/>
    <a:srgbClr val="DF1A2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p:restoredTop sz="59009"/>
  </p:normalViewPr>
  <p:slideViewPr>
    <p:cSldViewPr snapToGrid="0" snapToObjects="1">
      <p:cViewPr varScale="1">
        <p:scale>
          <a:sx n="65" d="100"/>
          <a:sy n="65" d="100"/>
        </p:scale>
        <p:origin x="3040" y="192"/>
      </p:cViewPr>
      <p:guideLst>
        <p:guide orient="horz" pos="2160"/>
        <p:guide pos="2880"/>
      </p:guideLst>
    </p:cSldViewPr>
  </p:slideViewPr>
  <p:notesTextViewPr>
    <p:cViewPr>
      <p:scale>
        <a:sx n="114" d="100"/>
        <a:sy n="114"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41B28C-F08A-4C81-8F4E-B2CBC7D358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FD20F22-DBFA-47F4-B720-B7AE45C03B33}">
      <dgm:prSet custT="1"/>
      <dgm:spPr/>
      <dgm:t>
        <a:bodyPr/>
        <a:lstStyle/>
        <a:p>
          <a:pPr>
            <a:lnSpc>
              <a:spcPct val="100000"/>
            </a:lnSpc>
          </a:pPr>
          <a:r>
            <a:rPr lang="en-US" sz="2700" dirty="0">
              <a:solidFill>
                <a:srgbClr val="FF0000"/>
              </a:solidFill>
            </a:rPr>
            <a:t>Epistemology</a:t>
          </a:r>
        </a:p>
      </dgm:t>
    </dgm:pt>
    <dgm:pt modelId="{11A4F0FF-0BFF-4B12-A9EB-0084050AD629}" type="parTrans" cxnId="{827D9863-DD4F-43FD-8995-A07168CBCF19}">
      <dgm:prSet/>
      <dgm:spPr/>
      <dgm:t>
        <a:bodyPr/>
        <a:lstStyle/>
        <a:p>
          <a:endParaRPr lang="en-US"/>
        </a:p>
      </dgm:t>
    </dgm:pt>
    <dgm:pt modelId="{A130D042-EE5E-4FA0-A829-6C9688FDAEE1}" type="sibTrans" cxnId="{827D9863-DD4F-43FD-8995-A07168CBCF19}">
      <dgm:prSet/>
      <dgm:spPr/>
      <dgm:t>
        <a:bodyPr/>
        <a:lstStyle/>
        <a:p>
          <a:endParaRPr lang="en-US"/>
        </a:p>
      </dgm:t>
    </dgm:pt>
    <dgm:pt modelId="{C76EAA12-7143-48DF-8853-B93080A7997B}">
      <dgm:prSet custT="1"/>
      <dgm:spPr/>
      <dgm:t>
        <a:bodyPr/>
        <a:lstStyle/>
        <a:p>
          <a:pPr>
            <a:lnSpc>
              <a:spcPct val="100000"/>
            </a:lnSpc>
          </a:pPr>
          <a:r>
            <a:rPr lang="en-US" sz="2700" dirty="0">
              <a:solidFill>
                <a:srgbClr val="FF0000"/>
              </a:solidFill>
            </a:rPr>
            <a:t>Methodology</a:t>
          </a:r>
        </a:p>
      </dgm:t>
    </dgm:pt>
    <dgm:pt modelId="{52BA1196-9748-4E53-8022-E3DFCA4D6C5B}" type="parTrans" cxnId="{540EA8AD-3E52-44F1-9C3A-4829AD3C732B}">
      <dgm:prSet/>
      <dgm:spPr/>
      <dgm:t>
        <a:bodyPr/>
        <a:lstStyle/>
        <a:p>
          <a:endParaRPr lang="en-US"/>
        </a:p>
      </dgm:t>
    </dgm:pt>
    <dgm:pt modelId="{A6635E49-DC9C-4CF5-9B43-A8902435FF5B}" type="sibTrans" cxnId="{540EA8AD-3E52-44F1-9C3A-4829AD3C732B}">
      <dgm:prSet/>
      <dgm:spPr/>
      <dgm:t>
        <a:bodyPr/>
        <a:lstStyle/>
        <a:p>
          <a:endParaRPr lang="en-US"/>
        </a:p>
      </dgm:t>
    </dgm:pt>
    <dgm:pt modelId="{29CE387A-7CA3-4F49-B104-50C7BE0EB071}">
      <dgm:prSet custT="1"/>
      <dgm:spPr/>
      <dgm:t>
        <a:bodyPr/>
        <a:lstStyle/>
        <a:p>
          <a:pPr>
            <a:lnSpc>
              <a:spcPct val="100000"/>
            </a:lnSpc>
          </a:pPr>
          <a:r>
            <a:rPr lang="en-US" sz="2700" dirty="0"/>
            <a:t>Standpoint theory</a:t>
          </a:r>
        </a:p>
      </dgm:t>
    </dgm:pt>
    <dgm:pt modelId="{4810E76B-3300-4FED-B5EF-2F982FE54A13}" type="parTrans" cxnId="{1E88D233-C150-4DEF-BD60-4459DBE4AF96}">
      <dgm:prSet/>
      <dgm:spPr/>
      <dgm:t>
        <a:bodyPr/>
        <a:lstStyle/>
        <a:p>
          <a:endParaRPr lang="en-US"/>
        </a:p>
      </dgm:t>
    </dgm:pt>
    <dgm:pt modelId="{2A050D1F-51A1-4E51-A806-B63F9F5A3968}" type="sibTrans" cxnId="{1E88D233-C150-4DEF-BD60-4459DBE4AF96}">
      <dgm:prSet/>
      <dgm:spPr/>
      <dgm:t>
        <a:bodyPr/>
        <a:lstStyle/>
        <a:p>
          <a:endParaRPr lang="en-US"/>
        </a:p>
      </dgm:t>
    </dgm:pt>
    <dgm:pt modelId="{A16597C7-B519-444E-B577-7D387F1996A8}">
      <dgm:prSet custT="1"/>
      <dgm:spPr/>
      <dgm:t>
        <a:bodyPr/>
        <a:lstStyle/>
        <a:p>
          <a:pPr>
            <a:lnSpc>
              <a:spcPct val="100000"/>
            </a:lnSpc>
          </a:pPr>
          <a:r>
            <a:rPr lang="en-US" sz="2700" dirty="0"/>
            <a:t>“Strong objectivity”</a:t>
          </a:r>
        </a:p>
      </dgm:t>
    </dgm:pt>
    <dgm:pt modelId="{ABA0A0C2-952D-4200-85D2-8AB24B2FFFA9}" type="parTrans" cxnId="{F27DEDCC-1C78-4412-A49D-C7EBED786E72}">
      <dgm:prSet/>
      <dgm:spPr/>
      <dgm:t>
        <a:bodyPr/>
        <a:lstStyle/>
        <a:p>
          <a:endParaRPr lang="en-US"/>
        </a:p>
      </dgm:t>
    </dgm:pt>
    <dgm:pt modelId="{776EED48-77B9-471B-8F1B-4B09B6B906BE}" type="sibTrans" cxnId="{F27DEDCC-1C78-4412-A49D-C7EBED786E72}">
      <dgm:prSet/>
      <dgm:spPr/>
      <dgm:t>
        <a:bodyPr/>
        <a:lstStyle/>
        <a:p>
          <a:endParaRPr lang="en-US"/>
        </a:p>
      </dgm:t>
    </dgm:pt>
    <dgm:pt modelId="{12F20EB5-6A0A-45BC-A768-1A109E6FEF37}" type="pres">
      <dgm:prSet presAssocID="{E841B28C-F08A-4C81-8F4E-B2CBC7D35878}" presName="root" presStyleCnt="0">
        <dgm:presLayoutVars>
          <dgm:dir/>
          <dgm:resizeHandles val="exact"/>
        </dgm:presLayoutVars>
      </dgm:prSet>
      <dgm:spPr/>
    </dgm:pt>
    <dgm:pt modelId="{E41F9AE5-413A-462C-8828-A4976D1213BF}" type="pres">
      <dgm:prSet presAssocID="{BFD20F22-DBFA-47F4-B720-B7AE45C03B33}" presName="compNode" presStyleCnt="0"/>
      <dgm:spPr/>
    </dgm:pt>
    <dgm:pt modelId="{E2D0D6CD-B84B-449D-87C5-0BBCFE80064E}" type="pres">
      <dgm:prSet presAssocID="{BFD20F22-DBFA-47F4-B720-B7AE45C03B33}" presName="bgRect" presStyleLbl="bgShp" presStyleIdx="0" presStyleCnt="4"/>
      <dgm:spPr/>
    </dgm:pt>
    <dgm:pt modelId="{AAF197A2-6734-4417-9D7A-CE24EB71BF9E}" type="pres">
      <dgm:prSet presAssocID="{BFD20F22-DBFA-47F4-B720-B7AE45C03B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ye"/>
        </a:ext>
      </dgm:extLst>
    </dgm:pt>
    <dgm:pt modelId="{F13F5CDD-D331-4BF3-BDDC-40BFB749F9FA}" type="pres">
      <dgm:prSet presAssocID="{BFD20F22-DBFA-47F4-B720-B7AE45C03B33}" presName="spaceRect" presStyleCnt="0"/>
      <dgm:spPr/>
    </dgm:pt>
    <dgm:pt modelId="{0DEB2CBB-EBCB-4535-AEE6-85F627869116}" type="pres">
      <dgm:prSet presAssocID="{BFD20F22-DBFA-47F4-B720-B7AE45C03B33}" presName="parTx" presStyleLbl="revTx" presStyleIdx="0" presStyleCnt="4">
        <dgm:presLayoutVars>
          <dgm:chMax val="0"/>
          <dgm:chPref val="0"/>
        </dgm:presLayoutVars>
      </dgm:prSet>
      <dgm:spPr/>
    </dgm:pt>
    <dgm:pt modelId="{28084856-72F7-4F95-B8A9-22721DB56E4D}" type="pres">
      <dgm:prSet presAssocID="{A130D042-EE5E-4FA0-A829-6C9688FDAEE1}" presName="sibTrans" presStyleCnt="0"/>
      <dgm:spPr/>
    </dgm:pt>
    <dgm:pt modelId="{3FDBB743-95E1-40AA-9710-3EE142E63FAF}" type="pres">
      <dgm:prSet presAssocID="{C76EAA12-7143-48DF-8853-B93080A7997B}" presName="compNode" presStyleCnt="0"/>
      <dgm:spPr/>
    </dgm:pt>
    <dgm:pt modelId="{3462630C-3646-4D6F-B7E5-CA5CB8980AEA}" type="pres">
      <dgm:prSet presAssocID="{C76EAA12-7143-48DF-8853-B93080A7997B}" presName="bgRect" presStyleLbl="bgShp" presStyleIdx="1" presStyleCnt="4"/>
      <dgm:spPr/>
    </dgm:pt>
    <dgm:pt modelId="{720C192E-CEEA-41CF-B19F-BFF733ABB655}" type="pres">
      <dgm:prSet presAssocID="{C76EAA12-7143-48DF-8853-B93080A7997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82101A72-FC82-416B-A58F-000FBF7CECE8}" type="pres">
      <dgm:prSet presAssocID="{C76EAA12-7143-48DF-8853-B93080A7997B}" presName="spaceRect" presStyleCnt="0"/>
      <dgm:spPr/>
    </dgm:pt>
    <dgm:pt modelId="{5690B298-D353-4EC5-9D2C-4B41E33A4DBF}" type="pres">
      <dgm:prSet presAssocID="{C76EAA12-7143-48DF-8853-B93080A7997B}" presName="parTx" presStyleLbl="revTx" presStyleIdx="1" presStyleCnt="4">
        <dgm:presLayoutVars>
          <dgm:chMax val="0"/>
          <dgm:chPref val="0"/>
        </dgm:presLayoutVars>
      </dgm:prSet>
      <dgm:spPr/>
    </dgm:pt>
    <dgm:pt modelId="{9C47A3CA-8911-472F-B9C0-99538929948D}" type="pres">
      <dgm:prSet presAssocID="{A6635E49-DC9C-4CF5-9B43-A8902435FF5B}" presName="sibTrans" presStyleCnt="0"/>
      <dgm:spPr/>
    </dgm:pt>
    <dgm:pt modelId="{A8C96D82-927D-457A-9DF2-2A8FEE11DA48}" type="pres">
      <dgm:prSet presAssocID="{29CE387A-7CA3-4F49-B104-50C7BE0EB071}" presName="compNode" presStyleCnt="0"/>
      <dgm:spPr/>
    </dgm:pt>
    <dgm:pt modelId="{B0C9D3C5-8AD8-4170-90E5-47EB13DC9B10}" type="pres">
      <dgm:prSet presAssocID="{29CE387A-7CA3-4F49-B104-50C7BE0EB071}" presName="bgRect" presStyleLbl="bgShp" presStyleIdx="2" presStyleCnt="4"/>
      <dgm:spPr/>
    </dgm:pt>
    <dgm:pt modelId="{0D408118-06CC-4D72-9D6C-6EED3EDA37EA}" type="pres">
      <dgm:prSet presAssocID="{29CE387A-7CA3-4F49-B104-50C7BE0EB0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59EB1FF1-800D-4207-9A2F-87216BE8B5F9}" type="pres">
      <dgm:prSet presAssocID="{29CE387A-7CA3-4F49-B104-50C7BE0EB071}" presName="spaceRect" presStyleCnt="0"/>
      <dgm:spPr/>
    </dgm:pt>
    <dgm:pt modelId="{B95EE2ED-D88D-46DF-9675-10B2DA3C82F0}" type="pres">
      <dgm:prSet presAssocID="{29CE387A-7CA3-4F49-B104-50C7BE0EB071}" presName="parTx" presStyleLbl="revTx" presStyleIdx="2" presStyleCnt="4">
        <dgm:presLayoutVars>
          <dgm:chMax val="0"/>
          <dgm:chPref val="0"/>
        </dgm:presLayoutVars>
      </dgm:prSet>
      <dgm:spPr/>
    </dgm:pt>
    <dgm:pt modelId="{5A21613F-F0FC-46C8-8084-F0903E57218A}" type="pres">
      <dgm:prSet presAssocID="{2A050D1F-51A1-4E51-A806-B63F9F5A3968}" presName="sibTrans" presStyleCnt="0"/>
      <dgm:spPr/>
    </dgm:pt>
    <dgm:pt modelId="{B5F8BE81-B239-410D-8B7B-38ECB6EB36CF}" type="pres">
      <dgm:prSet presAssocID="{A16597C7-B519-444E-B577-7D387F1996A8}" presName="compNode" presStyleCnt="0"/>
      <dgm:spPr/>
    </dgm:pt>
    <dgm:pt modelId="{EBAD299C-114D-473E-9B46-92BCAFB26E30}" type="pres">
      <dgm:prSet presAssocID="{A16597C7-B519-444E-B577-7D387F1996A8}" presName="bgRect" presStyleLbl="bgShp" presStyleIdx="3" presStyleCnt="4"/>
      <dgm:spPr/>
    </dgm:pt>
    <dgm:pt modelId="{81BB21B0-BDB0-463A-9E67-F3A6C3B015EC}" type="pres">
      <dgm:prSet presAssocID="{A16597C7-B519-444E-B577-7D387F1996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uscle Arm"/>
        </a:ext>
      </dgm:extLst>
    </dgm:pt>
    <dgm:pt modelId="{1B16FA4E-BF07-4EB4-B3B9-4E2FC09AD7B2}" type="pres">
      <dgm:prSet presAssocID="{A16597C7-B519-444E-B577-7D387F1996A8}" presName="spaceRect" presStyleCnt="0"/>
      <dgm:spPr/>
    </dgm:pt>
    <dgm:pt modelId="{DAC38D25-8EE4-44F5-8D79-E92EEFA5CB64}" type="pres">
      <dgm:prSet presAssocID="{A16597C7-B519-444E-B577-7D387F1996A8}" presName="parTx" presStyleLbl="revTx" presStyleIdx="3" presStyleCnt="4">
        <dgm:presLayoutVars>
          <dgm:chMax val="0"/>
          <dgm:chPref val="0"/>
        </dgm:presLayoutVars>
      </dgm:prSet>
      <dgm:spPr/>
    </dgm:pt>
  </dgm:ptLst>
  <dgm:cxnLst>
    <dgm:cxn modelId="{1E88D233-C150-4DEF-BD60-4459DBE4AF96}" srcId="{E841B28C-F08A-4C81-8F4E-B2CBC7D35878}" destId="{29CE387A-7CA3-4F49-B104-50C7BE0EB071}" srcOrd="2" destOrd="0" parTransId="{4810E76B-3300-4FED-B5EF-2F982FE54A13}" sibTransId="{2A050D1F-51A1-4E51-A806-B63F9F5A3968}"/>
    <dgm:cxn modelId="{591F604A-68F1-4A32-8E1B-5A88B6B0351F}" type="presOf" srcId="{E841B28C-F08A-4C81-8F4E-B2CBC7D35878}" destId="{12F20EB5-6A0A-45BC-A768-1A109E6FEF37}" srcOrd="0" destOrd="0" presId="urn:microsoft.com/office/officeart/2018/2/layout/IconVerticalSolidList"/>
    <dgm:cxn modelId="{4B914A50-E545-4200-B054-A72148D1D1C7}" type="presOf" srcId="{C76EAA12-7143-48DF-8853-B93080A7997B}" destId="{5690B298-D353-4EC5-9D2C-4B41E33A4DBF}" srcOrd="0" destOrd="0" presId="urn:microsoft.com/office/officeart/2018/2/layout/IconVerticalSolidList"/>
    <dgm:cxn modelId="{827D9863-DD4F-43FD-8995-A07168CBCF19}" srcId="{E841B28C-F08A-4C81-8F4E-B2CBC7D35878}" destId="{BFD20F22-DBFA-47F4-B720-B7AE45C03B33}" srcOrd="0" destOrd="0" parTransId="{11A4F0FF-0BFF-4B12-A9EB-0084050AD629}" sibTransId="{A130D042-EE5E-4FA0-A829-6C9688FDAEE1}"/>
    <dgm:cxn modelId="{86DF92A8-3121-4E04-B829-67E7A38C580E}" type="presOf" srcId="{BFD20F22-DBFA-47F4-B720-B7AE45C03B33}" destId="{0DEB2CBB-EBCB-4535-AEE6-85F627869116}" srcOrd="0" destOrd="0" presId="urn:microsoft.com/office/officeart/2018/2/layout/IconVerticalSolidList"/>
    <dgm:cxn modelId="{540EA8AD-3E52-44F1-9C3A-4829AD3C732B}" srcId="{E841B28C-F08A-4C81-8F4E-B2CBC7D35878}" destId="{C76EAA12-7143-48DF-8853-B93080A7997B}" srcOrd="1" destOrd="0" parTransId="{52BA1196-9748-4E53-8022-E3DFCA4D6C5B}" sibTransId="{A6635E49-DC9C-4CF5-9B43-A8902435FF5B}"/>
    <dgm:cxn modelId="{21ABD2CA-FA16-45BB-8D72-3269C4EF8460}" type="presOf" srcId="{29CE387A-7CA3-4F49-B104-50C7BE0EB071}" destId="{B95EE2ED-D88D-46DF-9675-10B2DA3C82F0}" srcOrd="0" destOrd="0" presId="urn:microsoft.com/office/officeart/2018/2/layout/IconVerticalSolidList"/>
    <dgm:cxn modelId="{F27DEDCC-1C78-4412-A49D-C7EBED786E72}" srcId="{E841B28C-F08A-4C81-8F4E-B2CBC7D35878}" destId="{A16597C7-B519-444E-B577-7D387F1996A8}" srcOrd="3" destOrd="0" parTransId="{ABA0A0C2-952D-4200-85D2-8AB24B2FFFA9}" sibTransId="{776EED48-77B9-471B-8F1B-4B09B6B906BE}"/>
    <dgm:cxn modelId="{F2CB33F9-0F25-4062-8D07-7ED4765AA144}" type="presOf" srcId="{A16597C7-B519-444E-B577-7D387F1996A8}" destId="{DAC38D25-8EE4-44F5-8D79-E92EEFA5CB64}" srcOrd="0" destOrd="0" presId="urn:microsoft.com/office/officeart/2018/2/layout/IconVerticalSolidList"/>
    <dgm:cxn modelId="{BDBE1E15-D7D3-4238-B14F-0D2D3DDAE76B}" type="presParOf" srcId="{12F20EB5-6A0A-45BC-A768-1A109E6FEF37}" destId="{E41F9AE5-413A-462C-8828-A4976D1213BF}" srcOrd="0" destOrd="0" presId="urn:microsoft.com/office/officeart/2018/2/layout/IconVerticalSolidList"/>
    <dgm:cxn modelId="{992C5821-BD2D-4999-AEE0-CFB59D446276}" type="presParOf" srcId="{E41F9AE5-413A-462C-8828-A4976D1213BF}" destId="{E2D0D6CD-B84B-449D-87C5-0BBCFE80064E}" srcOrd="0" destOrd="0" presId="urn:microsoft.com/office/officeart/2018/2/layout/IconVerticalSolidList"/>
    <dgm:cxn modelId="{832E519A-31D1-4820-9637-21839759FCFB}" type="presParOf" srcId="{E41F9AE5-413A-462C-8828-A4976D1213BF}" destId="{AAF197A2-6734-4417-9D7A-CE24EB71BF9E}" srcOrd="1" destOrd="0" presId="urn:microsoft.com/office/officeart/2018/2/layout/IconVerticalSolidList"/>
    <dgm:cxn modelId="{AF7F5DBE-80CB-4DCA-9155-1B7749C08F30}" type="presParOf" srcId="{E41F9AE5-413A-462C-8828-A4976D1213BF}" destId="{F13F5CDD-D331-4BF3-BDDC-40BFB749F9FA}" srcOrd="2" destOrd="0" presId="urn:microsoft.com/office/officeart/2018/2/layout/IconVerticalSolidList"/>
    <dgm:cxn modelId="{F13839EA-3C2C-4553-B435-012C37388CE4}" type="presParOf" srcId="{E41F9AE5-413A-462C-8828-A4976D1213BF}" destId="{0DEB2CBB-EBCB-4535-AEE6-85F627869116}" srcOrd="3" destOrd="0" presId="urn:microsoft.com/office/officeart/2018/2/layout/IconVerticalSolidList"/>
    <dgm:cxn modelId="{C98731FA-D43A-4296-929B-92020B0E3516}" type="presParOf" srcId="{12F20EB5-6A0A-45BC-A768-1A109E6FEF37}" destId="{28084856-72F7-4F95-B8A9-22721DB56E4D}" srcOrd="1" destOrd="0" presId="urn:microsoft.com/office/officeart/2018/2/layout/IconVerticalSolidList"/>
    <dgm:cxn modelId="{6352D0FB-B061-47EA-AFF6-78C76A32A5E4}" type="presParOf" srcId="{12F20EB5-6A0A-45BC-A768-1A109E6FEF37}" destId="{3FDBB743-95E1-40AA-9710-3EE142E63FAF}" srcOrd="2" destOrd="0" presId="urn:microsoft.com/office/officeart/2018/2/layout/IconVerticalSolidList"/>
    <dgm:cxn modelId="{7EEA10DF-3359-4A08-B16C-32BB2ABF3D30}" type="presParOf" srcId="{3FDBB743-95E1-40AA-9710-3EE142E63FAF}" destId="{3462630C-3646-4D6F-B7E5-CA5CB8980AEA}" srcOrd="0" destOrd="0" presId="urn:microsoft.com/office/officeart/2018/2/layout/IconVerticalSolidList"/>
    <dgm:cxn modelId="{065FA4B8-ADD7-4F44-AEB2-E748A4AF08AC}" type="presParOf" srcId="{3FDBB743-95E1-40AA-9710-3EE142E63FAF}" destId="{720C192E-CEEA-41CF-B19F-BFF733ABB655}" srcOrd="1" destOrd="0" presId="urn:microsoft.com/office/officeart/2018/2/layout/IconVerticalSolidList"/>
    <dgm:cxn modelId="{A9E00A36-FA64-4304-8557-E98B8000097E}" type="presParOf" srcId="{3FDBB743-95E1-40AA-9710-3EE142E63FAF}" destId="{82101A72-FC82-416B-A58F-000FBF7CECE8}" srcOrd="2" destOrd="0" presId="urn:microsoft.com/office/officeart/2018/2/layout/IconVerticalSolidList"/>
    <dgm:cxn modelId="{8D4BDF94-90BA-41AA-A096-ACB1A12BD3B5}" type="presParOf" srcId="{3FDBB743-95E1-40AA-9710-3EE142E63FAF}" destId="{5690B298-D353-4EC5-9D2C-4B41E33A4DBF}" srcOrd="3" destOrd="0" presId="urn:microsoft.com/office/officeart/2018/2/layout/IconVerticalSolidList"/>
    <dgm:cxn modelId="{C43952A9-1B91-4D02-A989-6E47109CF35F}" type="presParOf" srcId="{12F20EB5-6A0A-45BC-A768-1A109E6FEF37}" destId="{9C47A3CA-8911-472F-B9C0-99538929948D}" srcOrd="3" destOrd="0" presId="urn:microsoft.com/office/officeart/2018/2/layout/IconVerticalSolidList"/>
    <dgm:cxn modelId="{02079ED1-0D7C-4F41-AFA9-E7B570E3C9C2}" type="presParOf" srcId="{12F20EB5-6A0A-45BC-A768-1A109E6FEF37}" destId="{A8C96D82-927D-457A-9DF2-2A8FEE11DA48}" srcOrd="4" destOrd="0" presId="urn:microsoft.com/office/officeart/2018/2/layout/IconVerticalSolidList"/>
    <dgm:cxn modelId="{AFD055D4-108A-42D7-B5F0-1DC684DD221D}" type="presParOf" srcId="{A8C96D82-927D-457A-9DF2-2A8FEE11DA48}" destId="{B0C9D3C5-8AD8-4170-90E5-47EB13DC9B10}" srcOrd="0" destOrd="0" presId="urn:microsoft.com/office/officeart/2018/2/layout/IconVerticalSolidList"/>
    <dgm:cxn modelId="{2CC6BC06-D2CF-4A2B-A348-8A73CED858EF}" type="presParOf" srcId="{A8C96D82-927D-457A-9DF2-2A8FEE11DA48}" destId="{0D408118-06CC-4D72-9D6C-6EED3EDA37EA}" srcOrd="1" destOrd="0" presId="urn:microsoft.com/office/officeart/2018/2/layout/IconVerticalSolidList"/>
    <dgm:cxn modelId="{62F4B038-9F9A-442B-8DDB-CBB21B0DC21F}" type="presParOf" srcId="{A8C96D82-927D-457A-9DF2-2A8FEE11DA48}" destId="{59EB1FF1-800D-4207-9A2F-87216BE8B5F9}" srcOrd="2" destOrd="0" presId="urn:microsoft.com/office/officeart/2018/2/layout/IconVerticalSolidList"/>
    <dgm:cxn modelId="{581995CD-66EA-4956-9AF2-955F4E4835E9}" type="presParOf" srcId="{A8C96D82-927D-457A-9DF2-2A8FEE11DA48}" destId="{B95EE2ED-D88D-46DF-9675-10B2DA3C82F0}" srcOrd="3" destOrd="0" presId="urn:microsoft.com/office/officeart/2018/2/layout/IconVerticalSolidList"/>
    <dgm:cxn modelId="{09A6ED75-4592-477D-A268-FA14BD36C379}" type="presParOf" srcId="{12F20EB5-6A0A-45BC-A768-1A109E6FEF37}" destId="{5A21613F-F0FC-46C8-8084-F0903E57218A}" srcOrd="5" destOrd="0" presId="urn:microsoft.com/office/officeart/2018/2/layout/IconVerticalSolidList"/>
    <dgm:cxn modelId="{950E6807-B912-483B-A0FA-994292AC37AB}" type="presParOf" srcId="{12F20EB5-6A0A-45BC-A768-1A109E6FEF37}" destId="{B5F8BE81-B239-410D-8B7B-38ECB6EB36CF}" srcOrd="6" destOrd="0" presId="urn:microsoft.com/office/officeart/2018/2/layout/IconVerticalSolidList"/>
    <dgm:cxn modelId="{D65FE5E0-0B07-46E9-A63A-21775A89C772}" type="presParOf" srcId="{B5F8BE81-B239-410D-8B7B-38ECB6EB36CF}" destId="{EBAD299C-114D-473E-9B46-92BCAFB26E30}" srcOrd="0" destOrd="0" presId="urn:microsoft.com/office/officeart/2018/2/layout/IconVerticalSolidList"/>
    <dgm:cxn modelId="{F8F0B25F-E6E7-419D-BD60-02AECFA7A36D}" type="presParOf" srcId="{B5F8BE81-B239-410D-8B7B-38ECB6EB36CF}" destId="{81BB21B0-BDB0-463A-9E67-F3A6C3B015EC}" srcOrd="1" destOrd="0" presId="urn:microsoft.com/office/officeart/2018/2/layout/IconVerticalSolidList"/>
    <dgm:cxn modelId="{1FB765AD-AF74-418B-9CAB-9FD685B8D6B6}" type="presParOf" srcId="{B5F8BE81-B239-410D-8B7B-38ECB6EB36CF}" destId="{1B16FA4E-BF07-4EB4-B3B9-4E2FC09AD7B2}" srcOrd="2" destOrd="0" presId="urn:microsoft.com/office/officeart/2018/2/layout/IconVerticalSolidList"/>
    <dgm:cxn modelId="{F7ECD88E-C736-4F4F-AA66-2A182D0F4B40}" type="presParOf" srcId="{B5F8BE81-B239-410D-8B7B-38ECB6EB36CF}" destId="{DAC38D25-8EE4-44F5-8D79-E92EEFA5CB6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41B28C-F08A-4C81-8F4E-B2CBC7D358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FD20F22-DBFA-47F4-B720-B7AE45C03B33}">
      <dgm:prSet custT="1"/>
      <dgm:spPr/>
      <dgm:t>
        <a:bodyPr/>
        <a:lstStyle/>
        <a:p>
          <a:pPr>
            <a:lnSpc>
              <a:spcPct val="100000"/>
            </a:lnSpc>
          </a:pPr>
          <a:r>
            <a:rPr lang="en-US" sz="2700" dirty="0"/>
            <a:t>Epistemology</a:t>
          </a:r>
        </a:p>
      </dgm:t>
    </dgm:pt>
    <dgm:pt modelId="{11A4F0FF-0BFF-4B12-A9EB-0084050AD629}" type="parTrans" cxnId="{827D9863-DD4F-43FD-8995-A07168CBCF19}">
      <dgm:prSet/>
      <dgm:spPr/>
      <dgm:t>
        <a:bodyPr/>
        <a:lstStyle/>
        <a:p>
          <a:endParaRPr lang="en-US"/>
        </a:p>
      </dgm:t>
    </dgm:pt>
    <dgm:pt modelId="{A130D042-EE5E-4FA0-A829-6C9688FDAEE1}" type="sibTrans" cxnId="{827D9863-DD4F-43FD-8995-A07168CBCF19}">
      <dgm:prSet/>
      <dgm:spPr/>
      <dgm:t>
        <a:bodyPr/>
        <a:lstStyle/>
        <a:p>
          <a:endParaRPr lang="en-US"/>
        </a:p>
      </dgm:t>
    </dgm:pt>
    <dgm:pt modelId="{C76EAA12-7143-48DF-8853-B93080A7997B}">
      <dgm:prSet custT="1"/>
      <dgm:spPr/>
      <dgm:t>
        <a:bodyPr/>
        <a:lstStyle/>
        <a:p>
          <a:pPr>
            <a:lnSpc>
              <a:spcPct val="100000"/>
            </a:lnSpc>
          </a:pPr>
          <a:r>
            <a:rPr lang="en-US" sz="2700" dirty="0"/>
            <a:t>Methodology</a:t>
          </a:r>
        </a:p>
      </dgm:t>
    </dgm:pt>
    <dgm:pt modelId="{52BA1196-9748-4E53-8022-E3DFCA4D6C5B}" type="parTrans" cxnId="{540EA8AD-3E52-44F1-9C3A-4829AD3C732B}">
      <dgm:prSet/>
      <dgm:spPr/>
      <dgm:t>
        <a:bodyPr/>
        <a:lstStyle/>
        <a:p>
          <a:endParaRPr lang="en-US"/>
        </a:p>
      </dgm:t>
    </dgm:pt>
    <dgm:pt modelId="{A6635E49-DC9C-4CF5-9B43-A8902435FF5B}" type="sibTrans" cxnId="{540EA8AD-3E52-44F1-9C3A-4829AD3C732B}">
      <dgm:prSet/>
      <dgm:spPr/>
      <dgm:t>
        <a:bodyPr/>
        <a:lstStyle/>
        <a:p>
          <a:endParaRPr lang="en-US"/>
        </a:p>
      </dgm:t>
    </dgm:pt>
    <dgm:pt modelId="{29CE387A-7CA3-4F49-B104-50C7BE0EB071}">
      <dgm:prSet custT="1"/>
      <dgm:spPr/>
      <dgm:t>
        <a:bodyPr/>
        <a:lstStyle/>
        <a:p>
          <a:pPr>
            <a:lnSpc>
              <a:spcPct val="100000"/>
            </a:lnSpc>
          </a:pPr>
          <a:r>
            <a:rPr lang="en-US" sz="2700" dirty="0">
              <a:solidFill>
                <a:srgbClr val="FF0000"/>
              </a:solidFill>
            </a:rPr>
            <a:t>Standpoint theory</a:t>
          </a:r>
        </a:p>
      </dgm:t>
    </dgm:pt>
    <dgm:pt modelId="{4810E76B-3300-4FED-B5EF-2F982FE54A13}" type="parTrans" cxnId="{1E88D233-C150-4DEF-BD60-4459DBE4AF96}">
      <dgm:prSet/>
      <dgm:spPr/>
      <dgm:t>
        <a:bodyPr/>
        <a:lstStyle/>
        <a:p>
          <a:endParaRPr lang="en-US"/>
        </a:p>
      </dgm:t>
    </dgm:pt>
    <dgm:pt modelId="{2A050D1F-51A1-4E51-A806-B63F9F5A3968}" type="sibTrans" cxnId="{1E88D233-C150-4DEF-BD60-4459DBE4AF96}">
      <dgm:prSet/>
      <dgm:spPr/>
      <dgm:t>
        <a:bodyPr/>
        <a:lstStyle/>
        <a:p>
          <a:endParaRPr lang="en-US"/>
        </a:p>
      </dgm:t>
    </dgm:pt>
    <dgm:pt modelId="{A16597C7-B519-444E-B577-7D387F1996A8}">
      <dgm:prSet custT="1"/>
      <dgm:spPr/>
      <dgm:t>
        <a:bodyPr/>
        <a:lstStyle/>
        <a:p>
          <a:pPr>
            <a:lnSpc>
              <a:spcPct val="100000"/>
            </a:lnSpc>
          </a:pPr>
          <a:r>
            <a:rPr lang="en-US" sz="2700" dirty="0">
              <a:solidFill>
                <a:schemeClr val="tx1"/>
              </a:solidFill>
            </a:rPr>
            <a:t>“Strong objectivity”</a:t>
          </a:r>
        </a:p>
      </dgm:t>
    </dgm:pt>
    <dgm:pt modelId="{ABA0A0C2-952D-4200-85D2-8AB24B2FFFA9}" type="parTrans" cxnId="{F27DEDCC-1C78-4412-A49D-C7EBED786E72}">
      <dgm:prSet/>
      <dgm:spPr/>
      <dgm:t>
        <a:bodyPr/>
        <a:lstStyle/>
        <a:p>
          <a:endParaRPr lang="en-US"/>
        </a:p>
      </dgm:t>
    </dgm:pt>
    <dgm:pt modelId="{776EED48-77B9-471B-8F1B-4B09B6B906BE}" type="sibTrans" cxnId="{F27DEDCC-1C78-4412-A49D-C7EBED786E72}">
      <dgm:prSet/>
      <dgm:spPr/>
      <dgm:t>
        <a:bodyPr/>
        <a:lstStyle/>
        <a:p>
          <a:endParaRPr lang="en-US"/>
        </a:p>
      </dgm:t>
    </dgm:pt>
    <dgm:pt modelId="{12F20EB5-6A0A-45BC-A768-1A109E6FEF37}" type="pres">
      <dgm:prSet presAssocID="{E841B28C-F08A-4C81-8F4E-B2CBC7D35878}" presName="root" presStyleCnt="0">
        <dgm:presLayoutVars>
          <dgm:dir/>
          <dgm:resizeHandles val="exact"/>
        </dgm:presLayoutVars>
      </dgm:prSet>
      <dgm:spPr/>
    </dgm:pt>
    <dgm:pt modelId="{E41F9AE5-413A-462C-8828-A4976D1213BF}" type="pres">
      <dgm:prSet presAssocID="{BFD20F22-DBFA-47F4-B720-B7AE45C03B33}" presName="compNode" presStyleCnt="0"/>
      <dgm:spPr/>
    </dgm:pt>
    <dgm:pt modelId="{E2D0D6CD-B84B-449D-87C5-0BBCFE80064E}" type="pres">
      <dgm:prSet presAssocID="{BFD20F22-DBFA-47F4-B720-B7AE45C03B33}" presName="bgRect" presStyleLbl="bgShp" presStyleIdx="0" presStyleCnt="4"/>
      <dgm:spPr/>
    </dgm:pt>
    <dgm:pt modelId="{AAF197A2-6734-4417-9D7A-CE24EB71BF9E}" type="pres">
      <dgm:prSet presAssocID="{BFD20F22-DBFA-47F4-B720-B7AE45C03B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ye"/>
        </a:ext>
      </dgm:extLst>
    </dgm:pt>
    <dgm:pt modelId="{F13F5CDD-D331-4BF3-BDDC-40BFB749F9FA}" type="pres">
      <dgm:prSet presAssocID="{BFD20F22-DBFA-47F4-B720-B7AE45C03B33}" presName="spaceRect" presStyleCnt="0"/>
      <dgm:spPr/>
    </dgm:pt>
    <dgm:pt modelId="{0DEB2CBB-EBCB-4535-AEE6-85F627869116}" type="pres">
      <dgm:prSet presAssocID="{BFD20F22-DBFA-47F4-B720-B7AE45C03B33}" presName="parTx" presStyleLbl="revTx" presStyleIdx="0" presStyleCnt="4">
        <dgm:presLayoutVars>
          <dgm:chMax val="0"/>
          <dgm:chPref val="0"/>
        </dgm:presLayoutVars>
      </dgm:prSet>
      <dgm:spPr/>
    </dgm:pt>
    <dgm:pt modelId="{28084856-72F7-4F95-B8A9-22721DB56E4D}" type="pres">
      <dgm:prSet presAssocID="{A130D042-EE5E-4FA0-A829-6C9688FDAEE1}" presName="sibTrans" presStyleCnt="0"/>
      <dgm:spPr/>
    </dgm:pt>
    <dgm:pt modelId="{3FDBB743-95E1-40AA-9710-3EE142E63FAF}" type="pres">
      <dgm:prSet presAssocID="{C76EAA12-7143-48DF-8853-B93080A7997B}" presName="compNode" presStyleCnt="0"/>
      <dgm:spPr/>
    </dgm:pt>
    <dgm:pt modelId="{3462630C-3646-4D6F-B7E5-CA5CB8980AEA}" type="pres">
      <dgm:prSet presAssocID="{C76EAA12-7143-48DF-8853-B93080A7997B}" presName="bgRect" presStyleLbl="bgShp" presStyleIdx="1" presStyleCnt="4"/>
      <dgm:spPr/>
    </dgm:pt>
    <dgm:pt modelId="{720C192E-CEEA-41CF-B19F-BFF733ABB655}" type="pres">
      <dgm:prSet presAssocID="{C76EAA12-7143-48DF-8853-B93080A7997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82101A72-FC82-416B-A58F-000FBF7CECE8}" type="pres">
      <dgm:prSet presAssocID="{C76EAA12-7143-48DF-8853-B93080A7997B}" presName="spaceRect" presStyleCnt="0"/>
      <dgm:spPr/>
    </dgm:pt>
    <dgm:pt modelId="{5690B298-D353-4EC5-9D2C-4B41E33A4DBF}" type="pres">
      <dgm:prSet presAssocID="{C76EAA12-7143-48DF-8853-B93080A7997B}" presName="parTx" presStyleLbl="revTx" presStyleIdx="1" presStyleCnt="4">
        <dgm:presLayoutVars>
          <dgm:chMax val="0"/>
          <dgm:chPref val="0"/>
        </dgm:presLayoutVars>
      </dgm:prSet>
      <dgm:spPr/>
    </dgm:pt>
    <dgm:pt modelId="{9C47A3CA-8911-472F-B9C0-99538929948D}" type="pres">
      <dgm:prSet presAssocID="{A6635E49-DC9C-4CF5-9B43-A8902435FF5B}" presName="sibTrans" presStyleCnt="0"/>
      <dgm:spPr/>
    </dgm:pt>
    <dgm:pt modelId="{A8C96D82-927D-457A-9DF2-2A8FEE11DA48}" type="pres">
      <dgm:prSet presAssocID="{29CE387A-7CA3-4F49-B104-50C7BE0EB071}" presName="compNode" presStyleCnt="0"/>
      <dgm:spPr/>
    </dgm:pt>
    <dgm:pt modelId="{B0C9D3C5-8AD8-4170-90E5-47EB13DC9B10}" type="pres">
      <dgm:prSet presAssocID="{29CE387A-7CA3-4F49-B104-50C7BE0EB071}" presName="bgRect" presStyleLbl="bgShp" presStyleIdx="2" presStyleCnt="4"/>
      <dgm:spPr/>
    </dgm:pt>
    <dgm:pt modelId="{0D408118-06CC-4D72-9D6C-6EED3EDA37EA}" type="pres">
      <dgm:prSet presAssocID="{29CE387A-7CA3-4F49-B104-50C7BE0EB0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59EB1FF1-800D-4207-9A2F-87216BE8B5F9}" type="pres">
      <dgm:prSet presAssocID="{29CE387A-7CA3-4F49-B104-50C7BE0EB071}" presName="spaceRect" presStyleCnt="0"/>
      <dgm:spPr/>
    </dgm:pt>
    <dgm:pt modelId="{B95EE2ED-D88D-46DF-9675-10B2DA3C82F0}" type="pres">
      <dgm:prSet presAssocID="{29CE387A-7CA3-4F49-B104-50C7BE0EB071}" presName="parTx" presStyleLbl="revTx" presStyleIdx="2" presStyleCnt="4">
        <dgm:presLayoutVars>
          <dgm:chMax val="0"/>
          <dgm:chPref val="0"/>
        </dgm:presLayoutVars>
      </dgm:prSet>
      <dgm:spPr/>
    </dgm:pt>
    <dgm:pt modelId="{5A21613F-F0FC-46C8-8084-F0903E57218A}" type="pres">
      <dgm:prSet presAssocID="{2A050D1F-51A1-4E51-A806-B63F9F5A3968}" presName="sibTrans" presStyleCnt="0"/>
      <dgm:spPr/>
    </dgm:pt>
    <dgm:pt modelId="{B5F8BE81-B239-410D-8B7B-38ECB6EB36CF}" type="pres">
      <dgm:prSet presAssocID="{A16597C7-B519-444E-B577-7D387F1996A8}" presName="compNode" presStyleCnt="0"/>
      <dgm:spPr/>
    </dgm:pt>
    <dgm:pt modelId="{EBAD299C-114D-473E-9B46-92BCAFB26E30}" type="pres">
      <dgm:prSet presAssocID="{A16597C7-B519-444E-B577-7D387F1996A8}" presName="bgRect" presStyleLbl="bgShp" presStyleIdx="3" presStyleCnt="4"/>
      <dgm:spPr/>
    </dgm:pt>
    <dgm:pt modelId="{81BB21B0-BDB0-463A-9E67-F3A6C3B015EC}" type="pres">
      <dgm:prSet presAssocID="{A16597C7-B519-444E-B577-7D387F1996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uscle Arm"/>
        </a:ext>
      </dgm:extLst>
    </dgm:pt>
    <dgm:pt modelId="{1B16FA4E-BF07-4EB4-B3B9-4E2FC09AD7B2}" type="pres">
      <dgm:prSet presAssocID="{A16597C7-B519-444E-B577-7D387F1996A8}" presName="spaceRect" presStyleCnt="0"/>
      <dgm:spPr/>
    </dgm:pt>
    <dgm:pt modelId="{DAC38D25-8EE4-44F5-8D79-E92EEFA5CB64}" type="pres">
      <dgm:prSet presAssocID="{A16597C7-B519-444E-B577-7D387F1996A8}" presName="parTx" presStyleLbl="revTx" presStyleIdx="3" presStyleCnt="4">
        <dgm:presLayoutVars>
          <dgm:chMax val="0"/>
          <dgm:chPref val="0"/>
        </dgm:presLayoutVars>
      </dgm:prSet>
      <dgm:spPr/>
    </dgm:pt>
  </dgm:ptLst>
  <dgm:cxnLst>
    <dgm:cxn modelId="{1E88D233-C150-4DEF-BD60-4459DBE4AF96}" srcId="{E841B28C-F08A-4C81-8F4E-B2CBC7D35878}" destId="{29CE387A-7CA3-4F49-B104-50C7BE0EB071}" srcOrd="2" destOrd="0" parTransId="{4810E76B-3300-4FED-B5EF-2F982FE54A13}" sibTransId="{2A050D1F-51A1-4E51-A806-B63F9F5A3968}"/>
    <dgm:cxn modelId="{591F604A-68F1-4A32-8E1B-5A88B6B0351F}" type="presOf" srcId="{E841B28C-F08A-4C81-8F4E-B2CBC7D35878}" destId="{12F20EB5-6A0A-45BC-A768-1A109E6FEF37}" srcOrd="0" destOrd="0" presId="urn:microsoft.com/office/officeart/2018/2/layout/IconVerticalSolidList"/>
    <dgm:cxn modelId="{4B914A50-E545-4200-B054-A72148D1D1C7}" type="presOf" srcId="{C76EAA12-7143-48DF-8853-B93080A7997B}" destId="{5690B298-D353-4EC5-9D2C-4B41E33A4DBF}" srcOrd="0" destOrd="0" presId="urn:microsoft.com/office/officeart/2018/2/layout/IconVerticalSolidList"/>
    <dgm:cxn modelId="{827D9863-DD4F-43FD-8995-A07168CBCF19}" srcId="{E841B28C-F08A-4C81-8F4E-B2CBC7D35878}" destId="{BFD20F22-DBFA-47F4-B720-B7AE45C03B33}" srcOrd="0" destOrd="0" parTransId="{11A4F0FF-0BFF-4B12-A9EB-0084050AD629}" sibTransId="{A130D042-EE5E-4FA0-A829-6C9688FDAEE1}"/>
    <dgm:cxn modelId="{86DF92A8-3121-4E04-B829-67E7A38C580E}" type="presOf" srcId="{BFD20F22-DBFA-47F4-B720-B7AE45C03B33}" destId="{0DEB2CBB-EBCB-4535-AEE6-85F627869116}" srcOrd="0" destOrd="0" presId="urn:microsoft.com/office/officeart/2018/2/layout/IconVerticalSolidList"/>
    <dgm:cxn modelId="{540EA8AD-3E52-44F1-9C3A-4829AD3C732B}" srcId="{E841B28C-F08A-4C81-8F4E-B2CBC7D35878}" destId="{C76EAA12-7143-48DF-8853-B93080A7997B}" srcOrd="1" destOrd="0" parTransId="{52BA1196-9748-4E53-8022-E3DFCA4D6C5B}" sibTransId="{A6635E49-DC9C-4CF5-9B43-A8902435FF5B}"/>
    <dgm:cxn modelId="{21ABD2CA-FA16-45BB-8D72-3269C4EF8460}" type="presOf" srcId="{29CE387A-7CA3-4F49-B104-50C7BE0EB071}" destId="{B95EE2ED-D88D-46DF-9675-10B2DA3C82F0}" srcOrd="0" destOrd="0" presId="urn:microsoft.com/office/officeart/2018/2/layout/IconVerticalSolidList"/>
    <dgm:cxn modelId="{F27DEDCC-1C78-4412-A49D-C7EBED786E72}" srcId="{E841B28C-F08A-4C81-8F4E-B2CBC7D35878}" destId="{A16597C7-B519-444E-B577-7D387F1996A8}" srcOrd="3" destOrd="0" parTransId="{ABA0A0C2-952D-4200-85D2-8AB24B2FFFA9}" sibTransId="{776EED48-77B9-471B-8F1B-4B09B6B906BE}"/>
    <dgm:cxn modelId="{F2CB33F9-0F25-4062-8D07-7ED4765AA144}" type="presOf" srcId="{A16597C7-B519-444E-B577-7D387F1996A8}" destId="{DAC38D25-8EE4-44F5-8D79-E92EEFA5CB64}" srcOrd="0" destOrd="0" presId="urn:microsoft.com/office/officeart/2018/2/layout/IconVerticalSolidList"/>
    <dgm:cxn modelId="{BDBE1E15-D7D3-4238-B14F-0D2D3DDAE76B}" type="presParOf" srcId="{12F20EB5-6A0A-45BC-A768-1A109E6FEF37}" destId="{E41F9AE5-413A-462C-8828-A4976D1213BF}" srcOrd="0" destOrd="0" presId="urn:microsoft.com/office/officeart/2018/2/layout/IconVerticalSolidList"/>
    <dgm:cxn modelId="{992C5821-BD2D-4999-AEE0-CFB59D446276}" type="presParOf" srcId="{E41F9AE5-413A-462C-8828-A4976D1213BF}" destId="{E2D0D6CD-B84B-449D-87C5-0BBCFE80064E}" srcOrd="0" destOrd="0" presId="urn:microsoft.com/office/officeart/2018/2/layout/IconVerticalSolidList"/>
    <dgm:cxn modelId="{832E519A-31D1-4820-9637-21839759FCFB}" type="presParOf" srcId="{E41F9AE5-413A-462C-8828-A4976D1213BF}" destId="{AAF197A2-6734-4417-9D7A-CE24EB71BF9E}" srcOrd="1" destOrd="0" presId="urn:microsoft.com/office/officeart/2018/2/layout/IconVerticalSolidList"/>
    <dgm:cxn modelId="{AF7F5DBE-80CB-4DCA-9155-1B7749C08F30}" type="presParOf" srcId="{E41F9AE5-413A-462C-8828-A4976D1213BF}" destId="{F13F5CDD-D331-4BF3-BDDC-40BFB749F9FA}" srcOrd="2" destOrd="0" presId="urn:microsoft.com/office/officeart/2018/2/layout/IconVerticalSolidList"/>
    <dgm:cxn modelId="{F13839EA-3C2C-4553-B435-012C37388CE4}" type="presParOf" srcId="{E41F9AE5-413A-462C-8828-A4976D1213BF}" destId="{0DEB2CBB-EBCB-4535-AEE6-85F627869116}" srcOrd="3" destOrd="0" presId="urn:microsoft.com/office/officeart/2018/2/layout/IconVerticalSolidList"/>
    <dgm:cxn modelId="{C98731FA-D43A-4296-929B-92020B0E3516}" type="presParOf" srcId="{12F20EB5-6A0A-45BC-A768-1A109E6FEF37}" destId="{28084856-72F7-4F95-B8A9-22721DB56E4D}" srcOrd="1" destOrd="0" presId="urn:microsoft.com/office/officeart/2018/2/layout/IconVerticalSolidList"/>
    <dgm:cxn modelId="{6352D0FB-B061-47EA-AFF6-78C76A32A5E4}" type="presParOf" srcId="{12F20EB5-6A0A-45BC-A768-1A109E6FEF37}" destId="{3FDBB743-95E1-40AA-9710-3EE142E63FAF}" srcOrd="2" destOrd="0" presId="urn:microsoft.com/office/officeart/2018/2/layout/IconVerticalSolidList"/>
    <dgm:cxn modelId="{7EEA10DF-3359-4A08-B16C-32BB2ABF3D30}" type="presParOf" srcId="{3FDBB743-95E1-40AA-9710-3EE142E63FAF}" destId="{3462630C-3646-4D6F-B7E5-CA5CB8980AEA}" srcOrd="0" destOrd="0" presId="urn:microsoft.com/office/officeart/2018/2/layout/IconVerticalSolidList"/>
    <dgm:cxn modelId="{065FA4B8-ADD7-4F44-AEB2-E748A4AF08AC}" type="presParOf" srcId="{3FDBB743-95E1-40AA-9710-3EE142E63FAF}" destId="{720C192E-CEEA-41CF-B19F-BFF733ABB655}" srcOrd="1" destOrd="0" presId="urn:microsoft.com/office/officeart/2018/2/layout/IconVerticalSolidList"/>
    <dgm:cxn modelId="{A9E00A36-FA64-4304-8557-E98B8000097E}" type="presParOf" srcId="{3FDBB743-95E1-40AA-9710-3EE142E63FAF}" destId="{82101A72-FC82-416B-A58F-000FBF7CECE8}" srcOrd="2" destOrd="0" presId="urn:microsoft.com/office/officeart/2018/2/layout/IconVerticalSolidList"/>
    <dgm:cxn modelId="{8D4BDF94-90BA-41AA-A096-ACB1A12BD3B5}" type="presParOf" srcId="{3FDBB743-95E1-40AA-9710-3EE142E63FAF}" destId="{5690B298-D353-4EC5-9D2C-4B41E33A4DBF}" srcOrd="3" destOrd="0" presId="urn:microsoft.com/office/officeart/2018/2/layout/IconVerticalSolidList"/>
    <dgm:cxn modelId="{C43952A9-1B91-4D02-A989-6E47109CF35F}" type="presParOf" srcId="{12F20EB5-6A0A-45BC-A768-1A109E6FEF37}" destId="{9C47A3CA-8911-472F-B9C0-99538929948D}" srcOrd="3" destOrd="0" presId="urn:microsoft.com/office/officeart/2018/2/layout/IconVerticalSolidList"/>
    <dgm:cxn modelId="{02079ED1-0D7C-4F41-AFA9-E7B570E3C9C2}" type="presParOf" srcId="{12F20EB5-6A0A-45BC-A768-1A109E6FEF37}" destId="{A8C96D82-927D-457A-9DF2-2A8FEE11DA48}" srcOrd="4" destOrd="0" presId="urn:microsoft.com/office/officeart/2018/2/layout/IconVerticalSolidList"/>
    <dgm:cxn modelId="{AFD055D4-108A-42D7-B5F0-1DC684DD221D}" type="presParOf" srcId="{A8C96D82-927D-457A-9DF2-2A8FEE11DA48}" destId="{B0C9D3C5-8AD8-4170-90E5-47EB13DC9B10}" srcOrd="0" destOrd="0" presId="urn:microsoft.com/office/officeart/2018/2/layout/IconVerticalSolidList"/>
    <dgm:cxn modelId="{2CC6BC06-D2CF-4A2B-A348-8A73CED858EF}" type="presParOf" srcId="{A8C96D82-927D-457A-9DF2-2A8FEE11DA48}" destId="{0D408118-06CC-4D72-9D6C-6EED3EDA37EA}" srcOrd="1" destOrd="0" presId="urn:microsoft.com/office/officeart/2018/2/layout/IconVerticalSolidList"/>
    <dgm:cxn modelId="{62F4B038-9F9A-442B-8DDB-CBB21B0DC21F}" type="presParOf" srcId="{A8C96D82-927D-457A-9DF2-2A8FEE11DA48}" destId="{59EB1FF1-800D-4207-9A2F-87216BE8B5F9}" srcOrd="2" destOrd="0" presId="urn:microsoft.com/office/officeart/2018/2/layout/IconVerticalSolidList"/>
    <dgm:cxn modelId="{581995CD-66EA-4956-9AF2-955F4E4835E9}" type="presParOf" srcId="{A8C96D82-927D-457A-9DF2-2A8FEE11DA48}" destId="{B95EE2ED-D88D-46DF-9675-10B2DA3C82F0}" srcOrd="3" destOrd="0" presId="urn:microsoft.com/office/officeart/2018/2/layout/IconVerticalSolidList"/>
    <dgm:cxn modelId="{09A6ED75-4592-477D-A268-FA14BD36C379}" type="presParOf" srcId="{12F20EB5-6A0A-45BC-A768-1A109E6FEF37}" destId="{5A21613F-F0FC-46C8-8084-F0903E57218A}" srcOrd="5" destOrd="0" presId="urn:microsoft.com/office/officeart/2018/2/layout/IconVerticalSolidList"/>
    <dgm:cxn modelId="{950E6807-B912-483B-A0FA-994292AC37AB}" type="presParOf" srcId="{12F20EB5-6A0A-45BC-A768-1A109E6FEF37}" destId="{B5F8BE81-B239-410D-8B7B-38ECB6EB36CF}" srcOrd="6" destOrd="0" presId="urn:microsoft.com/office/officeart/2018/2/layout/IconVerticalSolidList"/>
    <dgm:cxn modelId="{D65FE5E0-0B07-46E9-A63A-21775A89C772}" type="presParOf" srcId="{B5F8BE81-B239-410D-8B7B-38ECB6EB36CF}" destId="{EBAD299C-114D-473E-9B46-92BCAFB26E30}" srcOrd="0" destOrd="0" presId="urn:microsoft.com/office/officeart/2018/2/layout/IconVerticalSolidList"/>
    <dgm:cxn modelId="{F8F0B25F-E6E7-419D-BD60-02AECFA7A36D}" type="presParOf" srcId="{B5F8BE81-B239-410D-8B7B-38ECB6EB36CF}" destId="{81BB21B0-BDB0-463A-9E67-F3A6C3B015EC}" srcOrd="1" destOrd="0" presId="urn:microsoft.com/office/officeart/2018/2/layout/IconVerticalSolidList"/>
    <dgm:cxn modelId="{1FB765AD-AF74-418B-9CAB-9FD685B8D6B6}" type="presParOf" srcId="{B5F8BE81-B239-410D-8B7B-38ECB6EB36CF}" destId="{1B16FA4E-BF07-4EB4-B3B9-4E2FC09AD7B2}" srcOrd="2" destOrd="0" presId="urn:microsoft.com/office/officeart/2018/2/layout/IconVerticalSolidList"/>
    <dgm:cxn modelId="{F7ECD88E-C736-4F4F-AA66-2A182D0F4B40}" type="presParOf" srcId="{B5F8BE81-B239-410D-8B7B-38ECB6EB36CF}" destId="{DAC38D25-8EE4-44F5-8D79-E92EEFA5CB6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41B28C-F08A-4C81-8F4E-B2CBC7D358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FD20F22-DBFA-47F4-B720-B7AE45C03B33}">
      <dgm:prSet custT="1"/>
      <dgm:spPr/>
      <dgm:t>
        <a:bodyPr/>
        <a:lstStyle/>
        <a:p>
          <a:pPr>
            <a:lnSpc>
              <a:spcPct val="100000"/>
            </a:lnSpc>
          </a:pPr>
          <a:r>
            <a:rPr lang="en-US" sz="2700" dirty="0"/>
            <a:t>Epistemology</a:t>
          </a:r>
        </a:p>
      </dgm:t>
    </dgm:pt>
    <dgm:pt modelId="{11A4F0FF-0BFF-4B12-A9EB-0084050AD629}" type="parTrans" cxnId="{827D9863-DD4F-43FD-8995-A07168CBCF19}">
      <dgm:prSet/>
      <dgm:spPr/>
      <dgm:t>
        <a:bodyPr/>
        <a:lstStyle/>
        <a:p>
          <a:endParaRPr lang="en-US"/>
        </a:p>
      </dgm:t>
    </dgm:pt>
    <dgm:pt modelId="{A130D042-EE5E-4FA0-A829-6C9688FDAEE1}" type="sibTrans" cxnId="{827D9863-DD4F-43FD-8995-A07168CBCF19}">
      <dgm:prSet/>
      <dgm:spPr/>
      <dgm:t>
        <a:bodyPr/>
        <a:lstStyle/>
        <a:p>
          <a:endParaRPr lang="en-US"/>
        </a:p>
      </dgm:t>
    </dgm:pt>
    <dgm:pt modelId="{C76EAA12-7143-48DF-8853-B93080A7997B}">
      <dgm:prSet custT="1"/>
      <dgm:spPr/>
      <dgm:t>
        <a:bodyPr/>
        <a:lstStyle/>
        <a:p>
          <a:pPr>
            <a:lnSpc>
              <a:spcPct val="100000"/>
            </a:lnSpc>
          </a:pPr>
          <a:r>
            <a:rPr lang="en-US" sz="2700" dirty="0"/>
            <a:t>Methodology</a:t>
          </a:r>
        </a:p>
      </dgm:t>
    </dgm:pt>
    <dgm:pt modelId="{52BA1196-9748-4E53-8022-E3DFCA4D6C5B}" type="parTrans" cxnId="{540EA8AD-3E52-44F1-9C3A-4829AD3C732B}">
      <dgm:prSet/>
      <dgm:spPr/>
      <dgm:t>
        <a:bodyPr/>
        <a:lstStyle/>
        <a:p>
          <a:endParaRPr lang="en-US"/>
        </a:p>
      </dgm:t>
    </dgm:pt>
    <dgm:pt modelId="{A6635E49-DC9C-4CF5-9B43-A8902435FF5B}" type="sibTrans" cxnId="{540EA8AD-3E52-44F1-9C3A-4829AD3C732B}">
      <dgm:prSet/>
      <dgm:spPr/>
      <dgm:t>
        <a:bodyPr/>
        <a:lstStyle/>
        <a:p>
          <a:endParaRPr lang="en-US"/>
        </a:p>
      </dgm:t>
    </dgm:pt>
    <dgm:pt modelId="{29CE387A-7CA3-4F49-B104-50C7BE0EB071}">
      <dgm:prSet custT="1"/>
      <dgm:spPr/>
      <dgm:t>
        <a:bodyPr/>
        <a:lstStyle/>
        <a:p>
          <a:pPr>
            <a:lnSpc>
              <a:spcPct val="100000"/>
            </a:lnSpc>
          </a:pPr>
          <a:r>
            <a:rPr lang="en-US" sz="2700" dirty="0">
              <a:solidFill>
                <a:schemeClr val="tx1"/>
              </a:solidFill>
            </a:rPr>
            <a:t>Standpoint theory</a:t>
          </a:r>
        </a:p>
      </dgm:t>
    </dgm:pt>
    <dgm:pt modelId="{4810E76B-3300-4FED-B5EF-2F982FE54A13}" type="parTrans" cxnId="{1E88D233-C150-4DEF-BD60-4459DBE4AF96}">
      <dgm:prSet/>
      <dgm:spPr/>
      <dgm:t>
        <a:bodyPr/>
        <a:lstStyle/>
        <a:p>
          <a:endParaRPr lang="en-US"/>
        </a:p>
      </dgm:t>
    </dgm:pt>
    <dgm:pt modelId="{2A050D1F-51A1-4E51-A806-B63F9F5A3968}" type="sibTrans" cxnId="{1E88D233-C150-4DEF-BD60-4459DBE4AF96}">
      <dgm:prSet/>
      <dgm:spPr/>
      <dgm:t>
        <a:bodyPr/>
        <a:lstStyle/>
        <a:p>
          <a:endParaRPr lang="en-US"/>
        </a:p>
      </dgm:t>
    </dgm:pt>
    <dgm:pt modelId="{A16597C7-B519-444E-B577-7D387F1996A8}">
      <dgm:prSet custT="1"/>
      <dgm:spPr/>
      <dgm:t>
        <a:bodyPr/>
        <a:lstStyle/>
        <a:p>
          <a:pPr>
            <a:lnSpc>
              <a:spcPct val="100000"/>
            </a:lnSpc>
          </a:pPr>
          <a:r>
            <a:rPr lang="en-US" sz="2700" dirty="0">
              <a:solidFill>
                <a:srgbClr val="FF0000"/>
              </a:solidFill>
            </a:rPr>
            <a:t>“Strong objectivity”</a:t>
          </a:r>
        </a:p>
      </dgm:t>
    </dgm:pt>
    <dgm:pt modelId="{ABA0A0C2-952D-4200-85D2-8AB24B2FFFA9}" type="parTrans" cxnId="{F27DEDCC-1C78-4412-A49D-C7EBED786E72}">
      <dgm:prSet/>
      <dgm:spPr/>
      <dgm:t>
        <a:bodyPr/>
        <a:lstStyle/>
        <a:p>
          <a:endParaRPr lang="en-US"/>
        </a:p>
      </dgm:t>
    </dgm:pt>
    <dgm:pt modelId="{776EED48-77B9-471B-8F1B-4B09B6B906BE}" type="sibTrans" cxnId="{F27DEDCC-1C78-4412-A49D-C7EBED786E72}">
      <dgm:prSet/>
      <dgm:spPr/>
      <dgm:t>
        <a:bodyPr/>
        <a:lstStyle/>
        <a:p>
          <a:endParaRPr lang="en-US"/>
        </a:p>
      </dgm:t>
    </dgm:pt>
    <dgm:pt modelId="{12F20EB5-6A0A-45BC-A768-1A109E6FEF37}" type="pres">
      <dgm:prSet presAssocID="{E841B28C-F08A-4C81-8F4E-B2CBC7D35878}" presName="root" presStyleCnt="0">
        <dgm:presLayoutVars>
          <dgm:dir/>
          <dgm:resizeHandles val="exact"/>
        </dgm:presLayoutVars>
      </dgm:prSet>
      <dgm:spPr/>
    </dgm:pt>
    <dgm:pt modelId="{E41F9AE5-413A-462C-8828-A4976D1213BF}" type="pres">
      <dgm:prSet presAssocID="{BFD20F22-DBFA-47F4-B720-B7AE45C03B33}" presName="compNode" presStyleCnt="0"/>
      <dgm:spPr/>
    </dgm:pt>
    <dgm:pt modelId="{E2D0D6CD-B84B-449D-87C5-0BBCFE80064E}" type="pres">
      <dgm:prSet presAssocID="{BFD20F22-DBFA-47F4-B720-B7AE45C03B33}" presName="bgRect" presStyleLbl="bgShp" presStyleIdx="0" presStyleCnt="4"/>
      <dgm:spPr/>
    </dgm:pt>
    <dgm:pt modelId="{AAF197A2-6734-4417-9D7A-CE24EB71BF9E}" type="pres">
      <dgm:prSet presAssocID="{BFD20F22-DBFA-47F4-B720-B7AE45C03B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ye"/>
        </a:ext>
      </dgm:extLst>
    </dgm:pt>
    <dgm:pt modelId="{F13F5CDD-D331-4BF3-BDDC-40BFB749F9FA}" type="pres">
      <dgm:prSet presAssocID="{BFD20F22-DBFA-47F4-B720-B7AE45C03B33}" presName="spaceRect" presStyleCnt="0"/>
      <dgm:spPr/>
    </dgm:pt>
    <dgm:pt modelId="{0DEB2CBB-EBCB-4535-AEE6-85F627869116}" type="pres">
      <dgm:prSet presAssocID="{BFD20F22-DBFA-47F4-B720-B7AE45C03B33}" presName="parTx" presStyleLbl="revTx" presStyleIdx="0" presStyleCnt="4">
        <dgm:presLayoutVars>
          <dgm:chMax val="0"/>
          <dgm:chPref val="0"/>
        </dgm:presLayoutVars>
      </dgm:prSet>
      <dgm:spPr/>
    </dgm:pt>
    <dgm:pt modelId="{28084856-72F7-4F95-B8A9-22721DB56E4D}" type="pres">
      <dgm:prSet presAssocID="{A130D042-EE5E-4FA0-A829-6C9688FDAEE1}" presName="sibTrans" presStyleCnt="0"/>
      <dgm:spPr/>
    </dgm:pt>
    <dgm:pt modelId="{3FDBB743-95E1-40AA-9710-3EE142E63FAF}" type="pres">
      <dgm:prSet presAssocID="{C76EAA12-7143-48DF-8853-B93080A7997B}" presName="compNode" presStyleCnt="0"/>
      <dgm:spPr/>
    </dgm:pt>
    <dgm:pt modelId="{3462630C-3646-4D6F-B7E5-CA5CB8980AEA}" type="pres">
      <dgm:prSet presAssocID="{C76EAA12-7143-48DF-8853-B93080A7997B}" presName="bgRect" presStyleLbl="bgShp" presStyleIdx="1" presStyleCnt="4"/>
      <dgm:spPr/>
    </dgm:pt>
    <dgm:pt modelId="{720C192E-CEEA-41CF-B19F-BFF733ABB655}" type="pres">
      <dgm:prSet presAssocID="{C76EAA12-7143-48DF-8853-B93080A7997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82101A72-FC82-416B-A58F-000FBF7CECE8}" type="pres">
      <dgm:prSet presAssocID="{C76EAA12-7143-48DF-8853-B93080A7997B}" presName="spaceRect" presStyleCnt="0"/>
      <dgm:spPr/>
    </dgm:pt>
    <dgm:pt modelId="{5690B298-D353-4EC5-9D2C-4B41E33A4DBF}" type="pres">
      <dgm:prSet presAssocID="{C76EAA12-7143-48DF-8853-B93080A7997B}" presName="parTx" presStyleLbl="revTx" presStyleIdx="1" presStyleCnt="4">
        <dgm:presLayoutVars>
          <dgm:chMax val="0"/>
          <dgm:chPref val="0"/>
        </dgm:presLayoutVars>
      </dgm:prSet>
      <dgm:spPr/>
    </dgm:pt>
    <dgm:pt modelId="{9C47A3CA-8911-472F-B9C0-99538929948D}" type="pres">
      <dgm:prSet presAssocID="{A6635E49-DC9C-4CF5-9B43-A8902435FF5B}" presName="sibTrans" presStyleCnt="0"/>
      <dgm:spPr/>
    </dgm:pt>
    <dgm:pt modelId="{A8C96D82-927D-457A-9DF2-2A8FEE11DA48}" type="pres">
      <dgm:prSet presAssocID="{29CE387A-7CA3-4F49-B104-50C7BE0EB071}" presName="compNode" presStyleCnt="0"/>
      <dgm:spPr/>
    </dgm:pt>
    <dgm:pt modelId="{B0C9D3C5-8AD8-4170-90E5-47EB13DC9B10}" type="pres">
      <dgm:prSet presAssocID="{29CE387A-7CA3-4F49-B104-50C7BE0EB071}" presName="bgRect" presStyleLbl="bgShp" presStyleIdx="2" presStyleCnt="4"/>
      <dgm:spPr/>
    </dgm:pt>
    <dgm:pt modelId="{0D408118-06CC-4D72-9D6C-6EED3EDA37EA}" type="pres">
      <dgm:prSet presAssocID="{29CE387A-7CA3-4F49-B104-50C7BE0EB0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59EB1FF1-800D-4207-9A2F-87216BE8B5F9}" type="pres">
      <dgm:prSet presAssocID="{29CE387A-7CA3-4F49-B104-50C7BE0EB071}" presName="spaceRect" presStyleCnt="0"/>
      <dgm:spPr/>
    </dgm:pt>
    <dgm:pt modelId="{B95EE2ED-D88D-46DF-9675-10B2DA3C82F0}" type="pres">
      <dgm:prSet presAssocID="{29CE387A-7CA3-4F49-B104-50C7BE0EB071}" presName="parTx" presStyleLbl="revTx" presStyleIdx="2" presStyleCnt="4">
        <dgm:presLayoutVars>
          <dgm:chMax val="0"/>
          <dgm:chPref val="0"/>
        </dgm:presLayoutVars>
      </dgm:prSet>
      <dgm:spPr/>
    </dgm:pt>
    <dgm:pt modelId="{5A21613F-F0FC-46C8-8084-F0903E57218A}" type="pres">
      <dgm:prSet presAssocID="{2A050D1F-51A1-4E51-A806-B63F9F5A3968}" presName="sibTrans" presStyleCnt="0"/>
      <dgm:spPr/>
    </dgm:pt>
    <dgm:pt modelId="{B5F8BE81-B239-410D-8B7B-38ECB6EB36CF}" type="pres">
      <dgm:prSet presAssocID="{A16597C7-B519-444E-B577-7D387F1996A8}" presName="compNode" presStyleCnt="0"/>
      <dgm:spPr/>
    </dgm:pt>
    <dgm:pt modelId="{EBAD299C-114D-473E-9B46-92BCAFB26E30}" type="pres">
      <dgm:prSet presAssocID="{A16597C7-B519-444E-B577-7D387F1996A8}" presName="bgRect" presStyleLbl="bgShp" presStyleIdx="3" presStyleCnt="4"/>
      <dgm:spPr/>
    </dgm:pt>
    <dgm:pt modelId="{81BB21B0-BDB0-463A-9E67-F3A6C3B015EC}" type="pres">
      <dgm:prSet presAssocID="{A16597C7-B519-444E-B577-7D387F1996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uscle Arm"/>
        </a:ext>
      </dgm:extLst>
    </dgm:pt>
    <dgm:pt modelId="{1B16FA4E-BF07-4EB4-B3B9-4E2FC09AD7B2}" type="pres">
      <dgm:prSet presAssocID="{A16597C7-B519-444E-B577-7D387F1996A8}" presName="spaceRect" presStyleCnt="0"/>
      <dgm:spPr/>
    </dgm:pt>
    <dgm:pt modelId="{DAC38D25-8EE4-44F5-8D79-E92EEFA5CB64}" type="pres">
      <dgm:prSet presAssocID="{A16597C7-B519-444E-B577-7D387F1996A8}" presName="parTx" presStyleLbl="revTx" presStyleIdx="3" presStyleCnt="4">
        <dgm:presLayoutVars>
          <dgm:chMax val="0"/>
          <dgm:chPref val="0"/>
        </dgm:presLayoutVars>
      </dgm:prSet>
      <dgm:spPr/>
    </dgm:pt>
  </dgm:ptLst>
  <dgm:cxnLst>
    <dgm:cxn modelId="{1E88D233-C150-4DEF-BD60-4459DBE4AF96}" srcId="{E841B28C-F08A-4C81-8F4E-B2CBC7D35878}" destId="{29CE387A-7CA3-4F49-B104-50C7BE0EB071}" srcOrd="2" destOrd="0" parTransId="{4810E76B-3300-4FED-B5EF-2F982FE54A13}" sibTransId="{2A050D1F-51A1-4E51-A806-B63F9F5A3968}"/>
    <dgm:cxn modelId="{591F604A-68F1-4A32-8E1B-5A88B6B0351F}" type="presOf" srcId="{E841B28C-F08A-4C81-8F4E-B2CBC7D35878}" destId="{12F20EB5-6A0A-45BC-A768-1A109E6FEF37}" srcOrd="0" destOrd="0" presId="urn:microsoft.com/office/officeart/2018/2/layout/IconVerticalSolidList"/>
    <dgm:cxn modelId="{4B914A50-E545-4200-B054-A72148D1D1C7}" type="presOf" srcId="{C76EAA12-7143-48DF-8853-B93080A7997B}" destId="{5690B298-D353-4EC5-9D2C-4B41E33A4DBF}" srcOrd="0" destOrd="0" presId="urn:microsoft.com/office/officeart/2018/2/layout/IconVerticalSolidList"/>
    <dgm:cxn modelId="{827D9863-DD4F-43FD-8995-A07168CBCF19}" srcId="{E841B28C-F08A-4C81-8F4E-B2CBC7D35878}" destId="{BFD20F22-DBFA-47F4-B720-B7AE45C03B33}" srcOrd="0" destOrd="0" parTransId="{11A4F0FF-0BFF-4B12-A9EB-0084050AD629}" sibTransId="{A130D042-EE5E-4FA0-A829-6C9688FDAEE1}"/>
    <dgm:cxn modelId="{86DF92A8-3121-4E04-B829-67E7A38C580E}" type="presOf" srcId="{BFD20F22-DBFA-47F4-B720-B7AE45C03B33}" destId="{0DEB2CBB-EBCB-4535-AEE6-85F627869116}" srcOrd="0" destOrd="0" presId="urn:microsoft.com/office/officeart/2018/2/layout/IconVerticalSolidList"/>
    <dgm:cxn modelId="{540EA8AD-3E52-44F1-9C3A-4829AD3C732B}" srcId="{E841B28C-F08A-4C81-8F4E-B2CBC7D35878}" destId="{C76EAA12-7143-48DF-8853-B93080A7997B}" srcOrd="1" destOrd="0" parTransId="{52BA1196-9748-4E53-8022-E3DFCA4D6C5B}" sibTransId="{A6635E49-DC9C-4CF5-9B43-A8902435FF5B}"/>
    <dgm:cxn modelId="{21ABD2CA-FA16-45BB-8D72-3269C4EF8460}" type="presOf" srcId="{29CE387A-7CA3-4F49-B104-50C7BE0EB071}" destId="{B95EE2ED-D88D-46DF-9675-10B2DA3C82F0}" srcOrd="0" destOrd="0" presId="urn:microsoft.com/office/officeart/2018/2/layout/IconVerticalSolidList"/>
    <dgm:cxn modelId="{F27DEDCC-1C78-4412-A49D-C7EBED786E72}" srcId="{E841B28C-F08A-4C81-8F4E-B2CBC7D35878}" destId="{A16597C7-B519-444E-B577-7D387F1996A8}" srcOrd="3" destOrd="0" parTransId="{ABA0A0C2-952D-4200-85D2-8AB24B2FFFA9}" sibTransId="{776EED48-77B9-471B-8F1B-4B09B6B906BE}"/>
    <dgm:cxn modelId="{F2CB33F9-0F25-4062-8D07-7ED4765AA144}" type="presOf" srcId="{A16597C7-B519-444E-B577-7D387F1996A8}" destId="{DAC38D25-8EE4-44F5-8D79-E92EEFA5CB64}" srcOrd="0" destOrd="0" presId="urn:microsoft.com/office/officeart/2018/2/layout/IconVerticalSolidList"/>
    <dgm:cxn modelId="{BDBE1E15-D7D3-4238-B14F-0D2D3DDAE76B}" type="presParOf" srcId="{12F20EB5-6A0A-45BC-A768-1A109E6FEF37}" destId="{E41F9AE5-413A-462C-8828-A4976D1213BF}" srcOrd="0" destOrd="0" presId="urn:microsoft.com/office/officeart/2018/2/layout/IconVerticalSolidList"/>
    <dgm:cxn modelId="{992C5821-BD2D-4999-AEE0-CFB59D446276}" type="presParOf" srcId="{E41F9AE5-413A-462C-8828-A4976D1213BF}" destId="{E2D0D6CD-B84B-449D-87C5-0BBCFE80064E}" srcOrd="0" destOrd="0" presId="urn:microsoft.com/office/officeart/2018/2/layout/IconVerticalSolidList"/>
    <dgm:cxn modelId="{832E519A-31D1-4820-9637-21839759FCFB}" type="presParOf" srcId="{E41F9AE5-413A-462C-8828-A4976D1213BF}" destId="{AAF197A2-6734-4417-9D7A-CE24EB71BF9E}" srcOrd="1" destOrd="0" presId="urn:microsoft.com/office/officeart/2018/2/layout/IconVerticalSolidList"/>
    <dgm:cxn modelId="{AF7F5DBE-80CB-4DCA-9155-1B7749C08F30}" type="presParOf" srcId="{E41F9AE5-413A-462C-8828-A4976D1213BF}" destId="{F13F5CDD-D331-4BF3-BDDC-40BFB749F9FA}" srcOrd="2" destOrd="0" presId="urn:microsoft.com/office/officeart/2018/2/layout/IconVerticalSolidList"/>
    <dgm:cxn modelId="{F13839EA-3C2C-4553-B435-012C37388CE4}" type="presParOf" srcId="{E41F9AE5-413A-462C-8828-A4976D1213BF}" destId="{0DEB2CBB-EBCB-4535-AEE6-85F627869116}" srcOrd="3" destOrd="0" presId="urn:microsoft.com/office/officeart/2018/2/layout/IconVerticalSolidList"/>
    <dgm:cxn modelId="{C98731FA-D43A-4296-929B-92020B0E3516}" type="presParOf" srcId="{12F20EB5-6A0A-45BC-A768-1A109E6FEF37}" destId="{28084856-72F7-4F95-B8A9-22721DB56E4D}" srcOrd="1" destOrd="0" presId="urn:microsoft.com/office/officeart/2018/2/layout/IconVerticalSolidList"/>
    <dgm:cxn modelId="{6352D0FB-B061-47EA-AFF6-78C76A32A5E4}" type="presParOf" srcId="{12F20EB5-6A0A-45BC-A768-1A109E6FEF37}" destId="{3FDBB743-95E1-40AA-9710-3EE142E63FAF}" srcOrd="2" destOrd="0" presId="urn:microsoft.com/office/officeart/2018/2/layout/IconVerticalSolidList"/>
    <dgm:cxn modelId="{7EEA10DF-3359-4A08-B16C-32BB2ABF3D30}" type="presParOf" srcId="{3FDBB743-95E1-40AA-9710-3EE142E63FAF}" destId="{3462630C-3646-4D6F-B7E5-CA5CB8980AEA}" srcOrd="0" destOrd="0" presId="urn:microsoft.com/office/officeart/2018/2/layout/IconVerticalSolidList"/>
    <dgm:cxn modelId="{065FA4B8-ADD7-4F44-AEB2-E748A4AF08AC}" type="presParOf" srcId="{3FDBB743-95E1-40AA-9710-3EE142E63FAF}" destId="{720C192E-CEEA-41CF-B19F-BFF733ABB655}" srcOrd="1" destOrd="0" presId="urn:microsoft.com/office/officeart/2018/2/layout/IconVerticalSolidList"/>
    <dgm:cxn modelId="{A9E00A36-FA64-4304-8557-E98B8000097E}" type="presParOf" srcId="{3FDBB743-95E1-40AA-9710-3EE142E63FAF}" destId="{82101A72-FC82-416B-A58F-000FBF7CECE8}" srcOrd="2" destOrd="0" presId="urn:microsoft.com/office/officeart/2018/2/layout/IconVerticalSolidList"/>
    <dgm:cxn modelId="{8D4BDF94-90BA-41AA-A096-ACB1A12BD3B5}" type="presParOf" srcId="{3FDBB743-95E1-40AA-9710-3EE142E63FAF}" destId="{5690B298-D353-4EC5-9D2C-4B41E33A4DBF}" srcOrd="3" destOrd="0" presId="urn:microsoft.com/office/officeart/2018/2/layout/IconVerticalSolidList"/>
    <dgm:cxn modelId="{C43952A9-1B91-4D02-A989-6E47109CF35F}" type="presParOf" srcId="{12F20EB5-6A0A-45BC-A768-1A109E6FEF37}" destId="{9C47A3CA-8911-472F-B9C0-99538929948D}" srcOrd="3" destOrd="0" presId="urn:microsoft.com/office/officeart/2018/2/layout/IconVerticalSolidList"/>
    <dgm:cxn modelId="{02079ED1-0D7C-4F41-AFA9-E7B570E3C9C2}" type="presParOf" srcId="{12F20EB5-6A0A-45BC-A768-1A109E6FEF37}" destId="{A8C96D82-927D-457A-9DF2-2A8FEE11DA48}" srcOrd="4" destOrd="0" presId="urn:microsoft.com/office/officeart/2018/2/layout/IconVerticalSolidList"/>
    <dgm:cxn modelId="{AFD055D4-108A-42D7-B5F0-1DC684DD221D}" type="presParOf" srcId="{A8C96D82-927D-457A-9DF2-2A8FEE11DA48}" destId="{B0C9D3C5-8AD8-4170-90E5-47EB13DC9B10}" srcOrd="0" destOrd="0" presId="urn:microsoft.com/office/officeart/2018/2/layout/IconVerticalSolidList"/>
    <dgm:cxn modelId="{2CC6BC06-D2CF-4A2B-A348-8A73CED858EF}" type="presParOf" srcId="{A8C96D82-927D-457A-9DF2-2A8FEE11DA48}" destId="{0D408118-06CC-4D72-9D6C-6EED3EDA37EA}" srcOrd="1" destOrd="0" presId="urn:microsoft.com/office/officeart/2018/2/layout/IconVerticalSolidList"/>
    <dgm:cxn modelId="{62F4B038-9F9A-442B-8DDB-CBB21B0DC21F}" type="presParOf" srcId="{A8C96D82-927D-457A-9DF2-2A8FEE11DA48}" destId="{59EB1FF1-800D-4207-9A2F-87216BE8B5F9}" srcOrd="2" destOrd="0" presId="urn:microsoft.com/office/officeart/2018/2/layout/IconVerticalSolidList"/>
    <dgm:cxn modelId="{581995CD-66EA-4956-9AF2-955F4E4835E9}" type="presParOf" srcId="{A8C96D82-927D-457A-9DF2-2A8FEE11DA48}" destId="{B95EE2ED-D88D-46DF-9675-10B2DA3C82F0}" srcOrd="3" destOrd="0" presId="urn:microsoft.com/office/officeart/2018/2/layout/IconVerticalSolidList"/>
    <dgm:cxn modelId="{09A6ED75-4592-477D-A268-FA14BD36C379}" type="presParOf" srcId="{12F20EB5-6A0A-45BC-A768-1A109E6FEF37}" destId="{5A21613F-F0FC-46C8-8084-F0903E57218A}" srcOrd="5" destOrd="0" presId="urn:microsoft.com/office/officeart/2018/2/layout/IconVerticalSolidList"/>
    <dgm:cxn modelId="{950E6807-B912-483B-A0FA-994292AC37AB}" type="presParOf" srcId="{12F20EB5-6A0A-45BC-A768-1A109E6FEF37}" destId="{B5F8BE81-B239-410D-8B7B-38ECB6EB36CF}" srcOrd="6" destOrd="0" presId="urn:microsoft.com/office/officeart/2018/2/layout/IconVerticalSolidList"/>
    <dgm:cxn modelId="{D65FE5E0-0B07-46E9-A63A-21775A89C772}" type="presParOf" srcId="{B5F8BE81-B239-410D-8B7B-38ECB6EB36CF}" destId="{EBAD299C-114D-473E-9B46-92BCAFB26E30}" srcOrd="0" destOrd="0" presId="urn:microsoft.com/office/officeart/2018/2/layout/IconVerticalSolidList"/>
    <dgm:cxn modelId="{F8F0B25F-E6E7-419D-BD60-02AECFA7A36D}" type="presParOf" srcId="{B5F8BE81-B239-410D-8B7B-38ECB6EB36CF}" destId="{81BB21B0-BDB0-463A-9E67-F3A6C3B015EC}" srcOrd="1" destOrd="0" presId="urn:microsoft.com/office/officeart/2018/2/layout/IconVerticalSolidList"/>
    <dgm:cxn modelId="{1FB765AD-AF74-418B-9CAB-9FD685B8D6B6}" type="presParOf" srcId="{B5F8BE81-B239-410D-8B7B-38ECB6EB36CF}" destId="{1B16FA4E-BF07-4EB4-B3B9-4E2FC09AD7B2}" srcOrd="2" destOrd="0" presId="urn:microsoft.com/office/officeart/2018/2/layout/IconVerticalSolidList"/>
    <dgm:cxn modelId="{F7ECD88E-C736-4F4F-AA66-2A182D0F4B40}" type="presParOf" srcId="{B5F8BE81-B239-410D-8B7B-38ECB6EB36CF}" destId="{DAC38D25-8EE4-44F5-8D79-E92EEFA5CB6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28FE3-4CB2-465A-9DFD-89E0A32CE8ED}" type="doc">
      <dgm:prSet loTypeId="urn:microsoft.com/office/officeart/2005/8/layout/default" loCatId="hierarchy" qsTypeId="urn:microsoft.com/office/officeart/2005/8/quickstyle/simple1" qsCatId="simple" csTypeId="urn:microsoft.com/office/officeart/2005/8/colors/accent1_2" csCatId="accent1" phldr="1"/>
      <dgm:spPr/>
      <dgm:t>
        <a:bodyPr/>
        <a:lstStyle/>
        <a:p>
          <a:endParaRPr lang="en-US"/>
        </a:p>
      </dgm:t>
    </dgm:pt>
    <dgm:pt modelId="{49EF1C5B-26A0-4508-ABD5-15FF6F978ECF}">
      <dgm:prSet/>
      <dgm:spPr/>
      <dgm:t>
        <a:bodyPr/>
        <a:lstStyle/>
        <a:p>
          <a:r>
            <a:rPr lang="en-US"/>
            <a:t>“Situated knowledge”</a:t>
          </a:r>
        </a:p>
      </dgm:t>
    </dgm:pt>
    <dgm:pt modelId="{49F55714-D3A0-49DB-B2C4-8A3F672DA5B9}" type="parTrans" cxnId="{7F2D147E-9104-4611-9604-8060C584B4A6}">
      <dgm:prSet/>
      <dgm:spPr/>
      <dgm:t>
        <a:bodyPr/>
        <a:lstStyle/>
        <a:p>
          <a:endParaRPr lang="en-US"/>
        </a:p>
      </dgm:t>
    </dgm:pt>
    <dgm:pt modelId="{96F8C18D-3EC0-4F30-98EE-DFB4E2B98BB7}" type="sibTrans" cxnId="{7F2D147E-9104-4611-9604-8060C584B4A6}">
      <dgm:prSet/>
      <dgm:spPr/>
      <dgm:t>
        <a:bodyPr/>
        <a:lstStyle/>
        <a:p>
          <a:endParaRPr lang="en-US"/>
        </a:p>
      </dgm:t>
    </dgm:pt>
    <dgm:pt modelId="{E826B869-03B6-4490-A715-F07105EE98D5}">
      <dgm:prSet/>
      <dgm:spPr/>
      <dgm:t>
        <a:bodyPr/>
        <a:lstStyle/>
        <a:p>
          <a:r>
            <a:rPr lang="en-US" dirty="0"/>
            <a:t>“Partial perspective”</a:t>
          </a:r>
        </a:p>
      </dgm:t>
    </dgm:pt>
    <dgm:pt modelId="{51DF2208-BA9A-45E8-9BE2-37923A81257E}" type="parTrans" cxnId="{FD5E3146-8A09-4613-872A-5975E080C8DD}">
      <dgm:prSet/>
      <dgm:spPr/>
      <dgm:t>
        <a:bodyPr/>
        <a:lstStyle/>
        <a:p>
          <a:endParaRPr lang="en-US"/>
        </a:p>
      </dgm:t>
    </dgm:pt>
    <dgm:pt modelId="{2F631771-3556-4C49-B5C0-DF9A46869BF9}" type="sibTrans" cxnId="{FD5E3146-8A09-4613-872A-5975E080C8DD}">
      <dgm:prSet/>
      <dgm:spPr/>
      <dgm:t>
        <a:bodyPr/>
        <a:lstStyle/>
        <a:p>
          <a:endParaRPr lang="en-US"/>
        </a:p>
      </dgm:t>
    </dgm:pt>
    <dgm:pt modelId="{D60ADE65-396C-4045-AF22-54DB775E4C48}">
      <dgm:prSet/>
      <dgm:spPr/>
      <dgm:t>
        <a:bodyPr/>
        <a:lstStyle/>
        <a:p>
          <a:r>
            <a:rPr lang="en-US" dirty="0"/>
            <a:t>“To play the God trick”</a:t>
          </a:r>
        </a:p>
      </dgm:t>
    </dgm:pt>
    <dgm:pt modelId="{59F0FDD8-C5C4-43A5-AE05-CC2292D2016F}" type="parTrans" cxnId="{505700F5-41D6-4CF2-B07E-85CCBF924501}">
      <dgm:prSet/>
      <dgm:spPr/>
      <dgm:t>
        <a:bodyPr/>
        <a:lstStyle/>
        <a:p>
          <a:endParaRPr lang="en-US"/>
        </a:p>
      </dgm:t>
    </dgm:pt>
    <dgm:pt modelId="{245436F7-7580-496F-AC9C-771C40DBE309}" type="sibTrans" cxnId="{505700F5-41D6-4CF2-B07E-85CCBF924501}">
      <dgm:prSet/>
      <dgm:spPr/>
      <dgm:t>
        <a:bodyPr/>
        <a:lstStyle/>
        <a:p>
          <a:endParaRPr lang="en-US"/>
        </a:p>
      </dgm:t>
    </dgm:pt>
    <dgm:pt modelId="{DDED269D-D871-9E48-BCA7-958FE9957819}" type="pres">
      <dgm:prSet presAssocID="{23628FE3-4CB2-465A-9DFD-89E0A32CE8ED}" presName="diagram" presStyleCnt="0">
        <dgm:presLayoutVars>
          <dgm:dir/>
          <dgm:resizeHandles val="exact"/>
        </dgm:presLayoutVars>
      </dgm:prSet>
      <dgm:spPr/>
    </dgm:pt>
    <dgm:pt modelId="{8257C2B5-0C5F-8548-8386-D5251B8DA46A}" type="pres">
      <dgm:prSet presAssocID="{49EF1C5B-26A0-4508-ABD5-15FF6F978ECF}" presName="node" presStyleLbl="node1" presStyleIdx="0" presStyleCnt="3">
        <dgm:presLayoutVars>
          <dgm:bulletEnabled val="1"/>
        </dgm:presLayoutVars>
      </dgm:prSet>
      <dgm:spPr/>
    </dgm:pt>
    <dgm:pt modelId="{F7ED85F8-7A12-7445-BFE6-BB7D55EAE942}" type="pres">
      <dgm:prSet presAssocID="{96F8C18D-3EC0-4F30-98EE-DFB4E2B98BB7}" presName="sibTrans" presStyleCnt="0"/>
      <dgm:spPr/>
    </dgm:pt>
    <dgm:pt modelId="{C31C60BA-7200-C24B-844A-6B426A2BEC44}" type="pres">
      <dgm:prSet presAssocID="{E826B869-03B6-4490-A715-F07105EE98D5}" presName="node" presStyleLbl="node1" presStyleIdx="1" presStyleCnt="3">
        <dgm:presLayoutVars>
          <dgm:bulletEnabled val="1"/>
        </dgm:presLayoutVars>
      </dgm:prSet>
      <dgm:spPr/>
    </dgm:pt>
    <dgm:pt modelId="{9C814863-BC51-B541-A877-B5C05252043E}" type="pres">
      <dgm:prSet presAssocID="{2F631771-3556-4C49-B5C0-DF9A46869BF9}" presName="sibTrans" presStyleCnt="0"/>
      <dgm:spPr/>
    </dgm:pt>
    <dgm:pt modelId="{99F56DA1-E6FF-D548-B478-3B8DDCCBC3C1}" type="pres">
      <dgm:prSet presAssocID="{D60ADE65-396C-4045-AF22-54DB775E4C48}" presName="node" presStyleLbl="node1" presStyleIdx="2" presStyleCnt="3">
        <dgm:presLayoutVars>
          <dgm:bulletEnabled val="1"/>
        </dgm:presLayoutVars>
      </dgm:prSet>
      <dgm:spPr/>
    </dgm:pt>
  </dgm:ptLst>
  <dgm:cxnLst>
    <dgm:cxn modelId="{FD5E3146-8A09-4613-872A-5975E080C8DD}" srcId="{23628FE3-4CB2-465A-9DFD-89E0A32CE8ED}" destId="{E826B869-03B6-4490-A715-F07105EE98D5}" srcOrd="1" destOrd="0" parTransId="{51DF2208-BA9A-45E8-9BE2-37923A81257E}" sibTransId="{2F631771-3556-4C49-B5C0-DF9A46869BF9}"/>
    <dgm:cxn modelId="{555BD25B-E3C4-164A-9BD6-2951562AD9EE}" type="presOf" srcId="{49EF1C5B-26A0-4508-ABD5-15FF6F978ECF}" destId="{8257C2B5-0C5F-8548-8386-D5251B8DA46A}" srcOrd="0" destOrd="0" presId="urn:microsoft.com/office/officeart/2005/8/layout/default"/>
    <dgm:cxn modelId="{6425DF78-4491-FB48-B44A-9F828DCA5E9F}" type="presOf" srcId="{E826B869-03B6-4490-A715-F07105EE98D5}" destId="{C31C60BA-7200-C24B-844A-6B426A2BEC44}" srcOrd="0" destOrd="0" presId="urn:microsoft.com/office/officeart/2005/8/layout/default"/>
    <dgm:cxn modelId="{7F2D147E-9104-4611-9604-8060C584B4A6}" srcId="{23628FE3-4CB2-465A-9DFD-89E0A32CE8ED}" destId="{49EF1C5B-26A0-4508-ABD5-15FF6F978ECF}" srcOrd="0" destOrd="0" parTransId="{49F55714-D3A0-49DB-B2C4-8A3F672DA5B9}" sibTransId="{96F8C18D-3EC0-4F30-98EE-DFB4E2B98BB7}"/>
    <dgm:cxn modelId="{586704D9-0616-1944-B9EA-B649587A17CF}" type="presOf" srcId="{D60ADE65-396C-4045-AF22-54DB775E4C48}" destId="{99F56DA1-E6FF-D548-B478-3B8DDCCBC3C1}" srcOrd="0" destOrd="0" presId="urn:microsoft.com/office/officeart/2005/8/layout/default"/>
    <dgm:cxn modelId="{C78A5DEA-30F5-C54E-B947-6E052AB76951}" type="presOf" srcId="{23628FE3-4CB2-465A-9DFD-89E0A32CE8ED}" destId="{DDED269D-D871-9E48-BCA7-958FE9957819}" srcOrd="0" destOrd="0" presId="urn:microsoft.com/office/officeart/2005/8/layout/default"/>
    <dgm:cxn modelId="{505700F5-41D6-4CF2-B07E-85CCBF924501}" srcId="{23628FE3-4CB2-465A-9DFD-89E0A32CE8ED}" destId="{D60ADE65-396C-4045-AF22-54DB775E4C48}" srcOrd="2" destOrd="0" parTransId="{59F0FDD8-C5C4-43A5-AE05-CC2292D2016F}" sibTransId="{245436F7-7580-496F-AC9C-771C40DBE309}"/>
    <dgm:cxn modelId="{580B8320-4E2B-3041-A92C-D562813828AA}" type="presParOf" srcId="{DDED269D-D871-9E48-BCA7-958FE9957819}" destId="{8257C2B5-0C5F-8548-8386-D5251B8DA46A}" srcOrd="0" destOrd="0" presId="urn:microsoft.com/office/officeart/2005/8/layout/default"/>
    <dgm:cxn modelId="{4F7F1D43-6259-B743-9A8F-C6E4C07F9A76}" type="presParOf" srcId="{DDED269D-D871-9E48-BCA7-958FE9957819}" destId="{F7ED85F8-7A12-7445-BFE6-BB7D55EAE942}" srcOrd="1" destOrd="0" presId="urn:microsoft.com/office/officeart/2005/8/layout/default"/>
    <dgm:cxn modelId="{3D6AB76A-E395-8F44-8A29-D719DD04DA82}" type="presParOf" srcId="{DDED269D-D871-9E48-BCA7-958FE9957819}" destId="{C31C60BA-7200-C24B-844A-6B426A2BEC44}" srcOrd="2" destOrd="0" presId="urn:microsoft.com/office/officeart/2005/8/layout/default"/>
    <dgm:cxn modelId="{855A5966-5202-454C-A0BE-C0E4617C53FA}" type="presParOf" srcId="{DDED269D-D871-9E48-BCA7-958FE9957819}" destId="{9C814863-BC51-B541-A877-B5C05252043E}" srcOrd="3" destOrd="0" presId="urn:microsoft.com/office/officeart/2005/8/layout/default"/>
    <dgm:cxn modelId="{A466ABF9-7C66-DF4B-8E0C-BCCC8FA439CB}" type="presParOf" srcId="{DDED269D-D871-9E48-BCA7-958FE9957819}" destId="{99F56DA1-E6FF-D548-B478-3B8DDCCBC3C1}"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628FE3-4CB2-465A-9DFD-89E0A32CE8ED}" type="doc">
      <dgm:prSet loTypeId="urn:microsoft.com/office/officeart/2005/8/layout/default" loCatId="hierarchy" qsTypeId="urn:microsoft.com/office/officeart/2005/8/quickstyle/simple1" qsCatId="simple" csTypeId="urn:microsoft.com/office/officeart/2005/8/colors/accent1_2" csCatId="accent1" phldr="1"/>
      <dgm:spPr/>
      <dgm:t>
        <a:bodyPr/>
        <a:lstStyle/>
        <a:p>
          <a:endParaRPr lang="en-US"/>
        </a:p>
      </dgm:t>
    </dgm:pt>
    <dgm:pt modelId="{49EF1C5B-26A0-4508-ABD5-15FF6F978ECF}">
      <dgm:prSet/>
      <dgm:spPr>
        <a:solidFill>
          <a:srgbClr val="FF0000"/>
        </a:solidFill>
      </dgm:spPr>
      <dgm:t>
        <a:bodyPr/>
        <a:lstStyle/>
        <a:p>
          <a:r>
            <a:rPr lang="en-US"/>
            <a:t>“Situated knowledge”</a:t>
          </a:r>
        </a:p>
      </dgm:t>
    </dgm:pt>
    <dgm:pt modelId="{49F55714-D3A0-49DB-B2C4-8A3F672DA5B9}" type="parTrans" cxnId="{7F2D147E-9104-4611-9604-8060C584B4A6}">
      <dgm:prSet/>
      <dgm:spPr/>
      <dgm:t>
        <a:bodyPr/>
        <a:lstStyle/>
        <a:p>
          <a:endParaRPr lang="en-US"/>
        </a:p>
      </dgm:t>
    </dgm:pt>
    <dgm:pt modelId="{96F8C18D-3EC0-4F30-98EE-DFB4E2B98BB7}" type="sibTrans" cxnId="{7F2D147E-9104-4611-9604-8060C584B4A6}">
      <dgm:prSet/>
      <dgm:spPr/>
      <dgm:t>
        <a:bodyPr/>
        <a:lstStyle/>
        <a:p>
          <a:endParaRPr lang="en-US"/>
        </a:p>
      </dgm:t>
    </dgm:pt>
    <dgm:pt modelId="{E826B869-03B6-4490-A715-F07105EE98D5}">
      <dgm:prSet/>
      <dgm:spPr/>
      <dgm:t>
        <a:bodyPr/>
        <a:lstStyle/>
        <a:p>
          <a:r>
            <a:rPr lang="en-US" dirty="0"/>
            <a:t>“Partial perspective”</a:t>
          </a:r>
        </a:p>
      </dgm:t>
    </dgm:pt>
    <dgm:pt modelId="{51DF2208-BA9A-45E8-9BE2-37923A81257E}" type="parTrans" cxnId="{FD5E3146-8A09-4613-872A-5975E080C8DD}">
      <dgm:prSet/>
      <dgm:spPr/>
      <dgm:t>
        <a:bodyPr/>
        <a:lstStyle/>
        <a:p>
          <a:endParaRPr lang="en-US"/>
        </a:p>
      </dgm:t>
    </dgm:pt>
    <dgm:pt modelId="{2F631771-3556-4C49-B5C0-DF9A46869BF9}" type="sibTrans" cxnId="{FD5E3146-8A09-4613-872A-5975E080C8DD}">
      <dgm:prSet/>
      <dgm:spPr/>
      <dgm:t>
        <a:bodyPr/>
        <a:lstStyle/>
        <a:p>
          <a:endParaRPr lang="en-US"/>
        </a:p>
      </dgm:t>
    </dgm:pt>
    <dgm:pt modelId="{D60ADE65-396C-4045-AF22-54DB775E4C48}">
      <dgm:prSet/>
      <dgm:spPr/>
      <dgm:t>
        <a:bodyPr/>
        <a:lstStyle/>
        <a:p>
          <a:r>
            <a:rPr lang="en-US" dirty="0"/>
            <a:t>“To play the God trick”</a:t>
          </a:r>
        </a:p>
      </dgm:t>
    </dgm:pt>
    <dgm:pt modelId="{59F0FDD8-C5C4-43A5-AE05-CC2292D2016F}" type="parTrans" cxnId="{505700F5-41D6-4CF2-B07E-85CCBF924501}">
      <dgm:prSet/>
      <dgm:spPr/>
      <dgm:t>
        <a:bodyPr/>
        <a:lstStyle/>
        <a:p>
          <a:endParaRPr lang="en-US"/>
        </a:p>
      </dgm:t>
    </dgm:pt>
    <dgm:pt modelId="{245436F7-7580-496F-AC9C-771C40DBE309}" type="sibTrans" cxnId="{505700F5-41D6-4CF2-B07E-85CCBF924501}">
      <dgm:prSet/>
      <dgm:spPr/>
      <dgm:t>
        <a:bodyPr/>
        <a:lstStyle/>
        <a:p>
          <a:endParaRPr lang="en-US"/>
        </a:p>
      </dgm:t>
    </dgm:pt>
    <dgm:pt modelId="{DDED269D-D871-9E48-BCA7-958FE9957819}" type="pres">
      <dgm:prSet presAssocID="{23628FE3-4CB2-465A-9DFD-89E0A32CE8ED}" presName="diagram" presStyleCnt="0">
        <dgm:presLayoutVars>
          <dgm:dir/>
          <dgm:resizeHandles val="exact"/>
        </dgm:presLayoutVars>
      </dgm:prSet>
      <dgm:spPr/>
    </dgm:pt>
    <dgm:pt modelId="{8257C2B5-0C5F-8548-8386-D5251B8DA46A}" type="pres">
      <dgm:prSet presAssocID="{49EF1C5B-26A0-4508-ABD5-15FF6F978ECF}" presName="node" presStyleLbl="node1" presStyleIdx="0" presStyleCnt="3">
        <dgm:presLayoutVars>
          <dgm:bulletEnabled val="1"/>
        </dgm:presLayoutVars>
      </dgm:prSet>
      <dgm:spPr/>
    </dgm:pt>
    <dgm:pt modelId="{F7ED85F8-7A12-7445-BFE6-BB7D55EAE942}" type="pres">
      <dgm:prSet presAssocID="{96F8C18D-3EC0-4F30-98EE-DFB4E2B98BB7}" presName="sibTrans" presStyleCnt="0"/>
      <dgm:spPr/>
    </dgm:pt>
    <dgm:pt modelId="{C31C60BA-7200-C24B-844A-6B426A2BEC44}" type="pres">
      <dgm:prSet presAssocID="{E826B869-03B6-4490-A715-F07105EE98D5}" presName="node" presStyleLbl="node1" presStyleIdx="1" presStyleCnt="3">
        <dgm:presLayoutVars>
          <dgm:bulletEnabled val="1"/>
        </dgm:presLayoutVars>
      </dgm:prSet>
      <dgm:spPr/>
    </dgm:pt>
    <dgm:pt modelId="{9C814863-BC51-B541-A877-B5C05252043E}" type="pres">
      <dgm:prSet presAssocID="{2F631771-3556-4C49-B5C0-DF9A46869BF9}" presName="sibTrans" presStyleCnt="0"/>
      <dgm:spPr/>
    </dgm:pt>
    <dgm:pt modelId="{99F56DA1-E6FF-D548-B478-3B8DDCCBC3C1}" type="pres">
      <dgm:prSet presAssocID="{D60ADE65-396C-4045-AF22-54DB775E4C48}" presName="node" presStyleLbl="node1" presStyleIdx="2" presStyleCnt="3">
        <dgm:presLayoutVars>
          <dgm:bulletEnabled val="1"/>
        </dgm:presLayoutVars>
      </dgm:prSet>
      <dgm:spPr/>
    </dgm:pt>
  </dgm:ptLst>
  <dgm:cxnLst>
    <dgm:cxn modelId="{FD5E3146-8A09-4613-872A-5975E080C8DD}" srcId="{23628FE3-4CB2-465A-9DFD-89E0A32CE8ED}" destId="{E826B869-03B6-4490-A715-F07105EE98D5}" srcOrd="1" destOrd="0" parTransId="{51DF2208-BA9A-45E8-9BE2-37923A81257E}" sibTransId="{2F631771-3556-4C49-B5C0-DF9A46869BF9}"/>
    <dgm:cxn modelId="{555BD25B-E3C4-164A-9BD6-2951562AD9EE}" type="presOf" srcId="{49EF1C5B-26A0-4508-ABD5-15FF6F978ECF}" destId="{8257C2B5-0C5F-8548-8386-D5251B8DA46A}" srcOrd="0" destOrd="0" presId="urn:microsoft.com/office/officeart/2005/8/layout/default"/>
    <dgm:cxn modelId="{6425DF78-4491-FB48-B44A-9F828DCA5E9F}" type="presOf" srcId="{E826B869-03B6-4490-A715-F07105EE98D5}" destId="{C31C60BA-7200-C24B-844A-6B426A2BEC44}" srcOrd="0" destOrd="0" presId="urn:microsoft.com/office/officeart/2005/8/layout/default"/>
    <dgm:cxn modelId="{7F2D147E-9104-4611-9604-8060C584B4A6}" srcId="{23628FE3-4CB2-465A-9DFD-89E0A32CE8ED}" destId="{49EF1C5B-26A0-4508-ABD5-15FF6F978ECF}" srcOrd="0" destOrd="0" parTransId="{49F55714-D3A0-49DB-B2C4-8A3F672DA5B9}" sibTransId="{96F8C18D-3EC0-4F30-98EE-DFB4E2B98BB7}"/>
    <dgm:cxn modelId="{586704D9-0616-1944-B9EA-B649587A17CF}" type="presOf" srcId="{D60ADE65-396C-4045-AF22-54DB775E4C48}" destId="{99F56DA1-E6FF-D548-B478-3B8DDCCBC3C1}" srcOrd="0" destOrd="0" presId="urn:microsoft.com/office/officeart/2005/8/layout/default"/>
    <dgm:cxn modelId="{C78A5DEA-30F5-C54E-B947-6E052AB76951}" type="presOf" srcId="{23628FE3-4CB2-465A-9DFD-89E0A32CE8ED}" destId="{DDED269D-D871-9E48-BCA7-958FE9957819}" srcOrd="0" destOrd="0" presId="urn:microsoft.com/office/officeart/2005/8/layout/default"/>
    <dgm:cxn modelId="{505700F5-41D6-4CF2-B07E-85CCBF924501}" srcId="{23628FE3-4CB2-465A-9DFD-89E0A32CE8ED}" destId="{D60ADE65-396C-4045-AF22-54DB775E4C48}" srcOrd="2" destOrd="0" parTransId="{59F0FDD8-C5C4-43A5-AE05-CC2292D2016F}" sibTransId="{245436F7-7580-496F-AC9C-771C40DBE309}"/>
    <dgm:cxn modelId="{580B8320-4E2B-3041-A92C-D562813828AA}" type="presParOf" srcId="{DDED269D-D871-9E48-BCA7-958FE9957819}" destId="{8257C2B5-0C5F-8548-8386-D5251B8DA46A}" srcOrd="0" destOrd="0" presId="urn:microsoft.com/office/officeart/2005/8/layout/default"/>
    <dgm:cxn modelId="{4F7F1D43-6259-B743-9A8F-C6E4C07F9A76}" type="presParOf" srcId="{DDED269D-D871-9E48-BCA7-958FE9957819}" destId="{F7ED85F8-7A12-7445-BFE6-BB7D55EAE942}" srcOrd="1" destOrd="0" presId="urn:microsoft.com/office/officeart/2005/8/layout/default"/>
    <dgm:cxn modelId="{3D6AB76A-E395-8F44-8A29-D719DD04DA82}" type="presParOf" srcId="{DDED269D-D871-9E48-BCA7-958FE9957819}" destId="{C31C60BA-7200-C24B-844A-6B426A2BEC44}" srcOrd="2" destOrd="0" presId="urn:microsoft.com/office/officeart/2005/8/layout/default"/>
    <dgm:cxn modelId="{855A5966-5202-454C-A0BE-C0E4617C53FA}" type="presParOf" srcId="{DDED269D-D871-9E48-BCA7-958FE9957819}" destId="{9C814863-BC51-B541-A877-B5C05252043E}" srcOrd="3" destOrd="0" presId="urn:microsoft.com/office/officeart/2005/8/layout/default"/>
    <dgm:cxn modelId="{A466ABF9-7C66-DF4B-8E0C-BCCC8FA439CB}" type="presParOf" srcId="{DDED269D-D871-9E48-BCA7-958FE9957819}" destId="{99F56DA1-E6FF-D548-B478-3B8DDCCBC3C1}"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628FE3-4CB2-465A-9DFD-89E0A32CE8ED}" type="doc">
      <dgm:prSet loTypeId="urn:microsoft.com/office/officeart/2005/8/layout/default" loCatId="hierarchy" qsTypeId="urn:microsoft.com/office/officeart/2005/8/quickstyle/simple1" qsCatId="simple" csTypeId="urn:microsoft.com/office/officeart/2005/8/colors/accent1_2" csCatId="accent1" phldr="1"/>
      <dgm:spPr/>
      <dgm:t>
        <a:bodyPr/>
        <a:lstStyle/>
        <a:p>
          <a:endParaRPr lang="en-US"/>
        </a:p>
      </dgm:t>
    </dgm:pt>
    <dgm:pt modelId="{49EF1C5B-26A0-4508-ABD5-15FF6F978ECF}">
      <dgm:prSet/>
      <dgm:spPr/>
      <dgm:t>
        <a:bodyPr/>
        <a:lstStyle/>
        <a:p>
          <a:r>
            <a:rPr lang="en-US"/>
            <a:t>“Situated knowledge”</a:t>
          </a:r>
        </a:p>
      </dgm:t>
    </dgm:pt>
    <dgm:pt modelId="{49F55714-D3A0-49DB-B2C4-8A3F672DA5B9}" type="parTrans" cxnId="{7F2D147E-9104-4611-9604-8060C584B4A6}">
      <dgm:prSet/>
      <dgm:spPr/>
      <dgm:t>
        <a:bodyPr/>
        <a:lstStyle/>
        <a:p>
          <a:endParaRPr lang="en-US"/>
        </a:p>
      </dgm:t>
    </dgm:pt>
    <dgm:pt modelId="{96F8C18D-3EC0-4F30-98EE-DFB4E2B98BB7}" type="sibTrans" cxnId="{7F2D147E-9104-4611-9604-8060C584B4A6}">
      <dgm:prSet/>
      <dgm:spPr/>
      <dgm:t>
        <a:bodyPr/>
        <a:lstStyle/>
        <a:p>
          <a:endParaRPr lang="en-US"/>
        </a:p>
      </dgm:t>
    </dgm:pt>
    <dgm:pt modelId="{E826B869-03B6-4490-A715-F07105EE98D5}">
      <dgm:prSet/>
      <dgm:spPr>
        <a:solidFill>
          <a:srgbClr val="FF0000"/>
        </a:solidFill>
      </dgm:spPr>
      <dgm:t>
        <a:bodyPr/>
        <a:lstStyle/>
        <a:p>
          <a:r>
            <a:rPr lang="en-US" dirty="0"/>
            <a:t>“Partial perspective”</a:t>
          </a:r>
        </a:p>
      </dgm:t>
    </dgm:pt>
    <dgm:pt modelId="{51DF2208-BA9A-45E8-9BE2-37923A81257E}" type="parTrans" cxnId="{FD5E3146-8A09-4613-872A-5975E080C8DD}">
      <dgm:prSet/>
      <dgm:spPr/>
      <dgm:t>
        <a:bodyPr/>
        <a:lstStyle/>
        <a:p>
          <a:endParaRPr lang="en-US"/>
        </a:p>
      </dgm:t>
    </dgm:pt>
    <dgm:pt modelId="{2F631771-3556-4C49-B5C0-DF9A46869BF9}" type="sibTrans" cxnId="{FD5E3146-8A09-4613-872A-5975E080C8DD}">
      <dgm:prSet/>
      <dgm:spPr/>
      <dgm:t>
        <a:bodyPr/>
        <a:lstStyle/>
        <a:p>
          <a:endParaRPr lang="en-US"/>
        </a:p>
      </dgm:t>
    </dgm:pt>
    <dgm:pt modelId="{D60ADE65-396C-4045-AF22-54DB775E4C48}">
      <dgm:prSet/>
      <dgm:spPr/>
      <dgm:t>
        <a:bodyPr/>
        <a:lstStyle/>
        <a:p>
          <a:r>
            <a:rPr lang="en-US" dirty="0"/>
            <a:t>“To play the God trick”</a:t>
          </a:r>
        </a:p>
      </dgm:t>
    </dgm:pt>
    <dgm:pt modelId="{59F0FDD8-C5C4-43A5-AE05-CC2292D2016F}" type="parTrans" cxnId="{505700F5-41D6-4CF2-B07E-85CCBF924501}">
      <dgm:prSet/>
      <dgm:spPr/>
      <dgm:t>
        <a:bodyPr/>
        <a:lstStyle/>
        <a:p>
          <a:endParaRPr lang="en-US"/>
        </a:p>
      </dgm:t>
    </dgm:pt>
    <dgm:pt modelId="{245436F7-7580-496F-AC9C-771C40DBE309}" type="sibTrans" cxnId="{505700F5-41D6-4CF2-B07E-85CCBF924501}">
      <dgm:prSet/>
      <dgm:spPr/>
      <dgm:t>
        <a:bodyPr/>
        <a:lstStyle/>
        <a:p>
          <a:endParaRPr lang="en-US"/>
        </a:p>
      </dgm:t>
    </dgm:pt>
    <dgm:pt modelId="{DDED269D-D871-9E48-BCA7-958FE9957819}" type="pres">
      <dgm:prSet presAssocID="{23628FE3-4CB2-465A-9DFD-89E0A32CE8ED}" presName="diagram" presStyleCnt="0">
        <dgm:presLayoutVars>
          <dgm:dir/>
          <dgm:resizeHandles val="exact"/>
        </dgm:presLayoutVars>
      </dgm:prSet>
      <dgm:spPr/>
    </dgm:pt>
    <dgm:pt modelId="{8257C2B5-0C5F-8548-8386-D5251B8DA46A}" type="pres">
      <dgm:prSet presAssocID="{49EF1C5B-26A0-4508-ABD5-15FF6F978ECF}" presName="node" presStyleLbl="node1" presStyleIdx="0" presStyleCnt="3">
        <dgm:presLayoutVars>
          <dgm:bulletEnabled val="1"/>
        </dgm:presLayoutVars>
      </dgm:prSet>
      <dgm:spPr/>
    </dgm:pt>
    <dgm:pt modelId="{F7ED85F8-7A12-7445-BFE6-BB7D55EAE942}" type="pres">
      <dgm:prSet presAssocID="{96F8C18D-3EC0-4F30-98EE-DFB4E2B98BB7}" presName="sibTrans" presStyleCnt="0"/>
      <dgm:spPr/>
    </dgm:pt>
    <dgm:pt modelId="{C31C60BA-7200-C24B-844A-6B426A2BEC44}" type="pres">
      <dgm:prSet presAssocID="{E826B869-03B6-4490-A715-F07105EE98D5}" presName="node" presStyleLbl="node1" presStyleIdx="1" presStyleCnt="3">
        <dgm:presLayoutVars>
          <dgm:bulletEnabled val="1"/>
        </dgm:presLayoutVars>
      </dgm:prSet>
      <dgm:spPr/>
    </dgm:pt>
    <dgm:pt modelId="{9C814863-BC51-B541-A877-B5C05252043E}" type="pres">
      <dgm:prSet presAssocID="{2F631771-3556-4C49-B5C0-DF9A46869BF9}" presName="sibTrans" presStyleCnt="0"/>
      <dgm:spPr/>
    </dgm:pt>
    <dgm:pt modelId="{99F56DA1-E6FF-D548-B478-3B8DDCCBC3C1}" type="pres">
      <dgm:prSet presAssocID="{D60ADE65-396C-4045-AF22-54DB775E4C48}" presName="node" presStyleLbl="node1" presStyleIdx="2" presStyleCnt="3">
        <dgm:presLayoutVars>
          <dgm:bulletEnabled val="1"/>
        </dgm:presLayoutVars>
      </dgm:prSet>
      <dgm:spPr/>
    </dgm:pt>
  </dgm:ptLst>
  <dgm:cxnLst>
    <dgm:cxn modelId="{FD5E3146-8A09-4613-872A-5975E080C8DD}" srcId="{23628FE3-4CB2-465A-9DFD-89E0A32CE8ED}" destId="{E826B869-03B6-4490-A715-F07105EE98D5}" srcOrd="1" destOrd="0" parTransId="{51DF2208-BA9A-45E8-9BE2-37923A81257E}" sibTransId="{2F631771-3556-4C49-B5C0-DF9A46869BF9}"/>
    <dgm:cxn modelId="{555BD25B-E3C4-164A-9BD6-2951562AD9EE}" type="presOf" srcId="{49EF1C5B-26A0-4508-ABD5-15FF6F978ECF}" destId="{8257C2B5-0C5F-8548-8386-D5251B8DA46A}" srcOrd="0" destOrd="0" presId="urn:microsoft.com/office/officeart/2005/8/layout/default"/>
    <dgm:cxn modelId="{6425DF78-4491-FB48-B44A-9F828DCA5E9F}" type="presOf" srcId="{E826B869-03B6-4490-A715-F07105EE98D5}" destId="{C31C60BA-7200-C24B-844A-6B426A2BEC44}" srcOrd="0" destOrd="0" presId="urn:microsoft.com/office/officeart/2005/8/layout/default"/>
    <dgm:cxn modelId="{7F2D147E-9104-4611-9604-8060C584B4A6}" srcId="{23628FE3-4CB2-465A-9DFD-89E0A32CE8ED}" destId="{49EF1C5B-26A0-4508-ABD5-15FF6F978ECF}" srcOrd="0" destOrd="0" parTransId="{49F55714-D3A0-49DB-B2C4-8A3F672DA5B9}" sibTransId="{96F8C18D-3EC0-4F30-98EE-DFB4E2B98BB7}"/>
    <dgm:cxn modelId="{586704D9-0616-1944-B9EA-B649587A17CF}" type="presOf" srcId="{D60ADE65-396C-4045-AF22-54DB775E4C48}" destId="{99F56DA1-E6FF-D548-B478-3B8DDCCBC3C1}" srcOrd="0" destOrd="0" presId="urn:microsoft.com/office/officeart/2005/8/layout/default"/>
    <dgm:cxn modelId="{C78A5DEA-30F5-C54E-B947-6E052AB76951}" type="presOf" srcId="{23628FE3-4CB2-465A-9DFD-89E0A32CE8ED}" destId="{DDED269D-D871-9E48-BCA7-958FE9957819}" srcOrd="0" destOrd="0" presId="urn:microsoft.com/office/officeart/2005/8/layout/default"/>
    <dgm:cxn modelId="{505700F5-41D6-4CF2-B07E-85CCBF924501}" srcId="{23628FE3-4CB2-465A-9DFD-89E0A32CE8ED}" destId="{D60ADE65-396C-4045-AF22-54DB775E4C48}" srcOrd="2" destOrd="0" parTransId="{59F0FDD8-C5C4-43A5-AE05-CC2292D2016F}" sibTransId="{245436F7-7580-496F-AC9C-771C40DBE309}"/>
    <dgm:cxn modelId="{580B8320-4E2B-3041-A92C-D562813828AA}" type="presParOf" srcId="{DDED269D-D871-9E48-BCA7-958FE9957819}" destId="{8257C2B5-0C5F-8548-8386-D5251B8DA46A}" srcOrd="0" destOrd="0" presId="urn:microsoft.com/office/officeart/2005/8/layout/default"/>
    <dgm:cxn modelId="{4F7F1D43-6259-B743-9A8F-C6E4C07F9A76}" type="presParOf" srcId="{DDED269D-D871-9E48-BCA7-958FE9957819}" destId="{F7ED85F8-7A12-7445-BFE6-BB7D55EAE942}" srcOrd="1" destOrd="0" presId="urn:microsoft.com/office/officeart/2005/8/layout/default"/>
    <dgm:cxn modelId="{3D6AB76A-E395-8F44-8A29-D719DD04DA82}" type="presParOf" srcId="{DDED269D-D871-9E48-BCA7-958FE9957819}" destId="{C31C60BA-7200-C24B-844A-6B426A2BEC44}" srcOrd="2" destOrd="0" presId="urn:microsoft.com/office/officeart/2005/8/layout/default"/>
    <dgm:cxn modelId="{855A5966-5202-454C-A0BE-C0E4617C53FA}" type="presParOf" srcId="{DDED269D-D871-9E48-BCA7-958FE9957819}" destId="{9C814863-BC51-B541-A877-B5C05252043E}" srcOrd="3" destOrd="0" presId="urn:microsoft.com/office/officeart/2005/8/layout/default"/>
    <dgm:cxn modelId="{A466ABF9-7C66-DF4B-8E0C-BCCC8FA439CB}" type="presParOf" srcId="{DDED269D-D871-9E48-BCA7-958FE9957819}" destId="{99F56DA1-E6FF-D548-B478-3B8DDCCBC3C1}"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628FE3-4CB2-465A-9DFD-89E0A32CE8ED}" type="doc">
      <dgm:prSet loTypeId="urn:microsoft.com/office/officeart/2005/8/layout/default" loCatId="hierarchy" qsTypeId="urn:microsoft.com/office/officeart/2005/8/quickstyle/simple1" qsCatId="simple" csTypeId="urn:microsoft.com/office/officeart/2005/8/colors/accent1_2" csCatId="accent1" phldr="1"/>
      <dgm:spPr/>
      <dgm:t>
        <a:bodyPr/>
        <a:lstStyle/>
        <a:p>
          <a:endParaRPr lang="en-US"/>
        </a:p>
      </dgm:t>
    </dgm:pt>
    <dgm:pt modelId="{49EF1C5B-26A0-4508-ABD5-15FF6F978ECF}">
      <dgm:prSet/>
      <dgm:spPr/>
      <dgm:t>
        <a:bodyPr/>
        <a:lstStyle/>
        <a:p>
          <a:r>
            <a:rPr lang="en-US"/>
            <a:t>“Situated knowledge”</a:t>
          </a:r>
        </a:p>
      </dgm:t>
    </dgm:pt>
    <dgm:pt modelId="{49F55714-D3A0-49DB-B2C4-8A3F672DA5B9}" type="parTrans" cxnId="{7F2D147E-9104-4611-9604-8060C584B4A6}">
      <dgm:prSet/>
      <dgm:spPr/>
      <dgm:t>
        <a:bodyPr/>
        <a:lstStyle/>
        <a:p>
          <a:endParaRPr lang="en-US"/>
        </a:p>
      </dgm:t>
    </dgm:pt>
    <dgm:pt modelId="{96F8C18D-3EC0-4F30-98EE-DFB4E2B98BB7}" type="sibTrans" cxnId="{7F2D147E-9104-4611-9604-8060C584B4A6}">
      <dgm:prSet/>
      <dgm:spPr/>
      <dgm:t>
        <a:bodyPr/>
        <a:lstStyle/>
        <a:p>
          <a:endParaRPr lang="en-US"/>
        </a:p>
      </dgm:t>
    </dgm:pt>
    <dgm:pt modelId="{E826B869-03B6-4490-A715-F07105EE98D5}">
      <dgm:prSet/>
      <dgm:spPr/>
      <dgm:t>
        <a:bodyPr/>
        <a:lstStyle/>
        <a:p>
          <a:r>
            <a:rPr lang="en-US" dirty="0"/>
            <a:t>“Partial perspective”</a:t>
          </a:r>
        </a:p>
      </dgm:t>
    </dgm:pt>
    <dgm:pt modelId="{51DF2208-BA9A-45E8-9BE2-37923A81257E}" type="parTrans" cxnId="{FD5E3146-8A09-4613-872A-5975E080C8DD}">
      <dgm:prSet/>
      <dgm:spPr/>
      <dgm:t>
        <a:bodyPr/>
        <a:lstStyle/>
        <a:p>
          <a:endParaRPr lang="en-US"/>
        </a:p>
      </dgm:t>
    </dgm:pt>
    <dgm:pt modelId="{2F631771-3556-4C49-B5C0-DF9A46869BF9}" type="sibTrans" cxnId="{FD5E3146-8A09-4613-872A-5975E080C8DD}">
      <dgm:prSet/>
      <dgm:spPr/>
      <dgm:t>
        <a:bodyPr/>
        <a:lstStyle/>
        <a:p>
          <a:endParaRPr lang="en-US"/>
        </a:p>
      </dgm:t>
    </dgm:pt>
    <dgm:pt modelId="{D60ADE65-396C-4045-AF22-54DB775E4C48}">
      <dgm:prSet/>
      <dgm:spPr>
        <a:solidFill>
          <a:srgbClr val="FF0000"/>
        </a:solidFill>
      </dgm:spPr>
      <dgm:t>
        <a:bodyPr/>
        <a:lstStyle/>
        <a:p>
          <a:r>
            <a:rPr lang="en-US" dirty="0"/>
            <a:t>“To play the God trick”</a:t>
          </a:r>
        </a:p>
      </dgm:t>
    </dgm:pt>
    <dgm:pt modelId="{59F0FDD8-C5C4-43A5-AE05-CC2292D2016F}" type="parTrans" cxnId="{505700F5-41D6-4CF2-B07E-85CCBF924501}">
      <dgm:prSet/>
      <dgm:spPr/>
      <dgm:t>
        <a:bodyPr/>
        <a:lstStyle/>
        <a:p>
          <a:endParaRPr lang="en-US"/>
        </a:p>
      </dgm:t>
    </dgm:pt>
    <dgm:pt modelId="{245436F7-7580-496F-AC9C-771C40DBE309}" type="sibTrans" cxnId="{505700F5-41D6-4CF2-B07E-85CCBF924501}">
      <dgm:prSet/>
      <dgm:spPr/>
      <dgm:t>
        <a:bodyPr/>
        <a:lstStyle/>
        <a:p>
          <a:endParaRPr lang="en-US"/>
        </a:p>
      </dgm:t>
    </dgm:pt>
    <dgm:pt modelId="{DDED269D-D871-9E48-BCA7-958FE9957819}" type="pres">
      <dgm:prSet presAssocID="{23628FE3-4CB2-465A-9DFD-89E0A32CE8ED}" presName="diagram" presStyleCnt="0">
        <dgm:presLayoutVars>
          <dgm:dir/>
          <dgm:resizeHandles val="exact"/>
        </dgm:presLayoutVars>
      </dgm:prSet>
      <dgm:spPr/>
    </dgm:pt>
    <dgm:pt modelId="{8257C2B5-0C5F-8548-8386-D5251B8DA46A}" type="pres">
      <dgm:prSet presAssocID="{49EF1C5B-26A0-4508-ABD5-15FF6F978ECF}" presName="node" presStyleLbl="node1" presStyleIdx="0" presStyleCnt="3">
        <dgm:presLayoutVars>
          <dgm:bulletEnabled val="1"/>
        </dgm:presLayoutVars>
      </dgm:prSet>
      <dgm:spPr/>
    </dgm:pt>
    <dgm:pt modelId="{F7ED85F8-7A12-7445-BFE6-BB7D55EAE942}" type="pres">
      <dgm:prSet presAssocID="{96F8C18D-3EC0-4F30-98EE-DFB4E2B98BB7}" presName="sibTrans" presStyleCnt="0"/>
      <dgm:spPr/>
    </dgm:pt>
    <dgm:pt modelId="{C31C60BA-7200-C24B-844A-6B426A2BEC44}" type="pres">
      <dgm:prSet presAssocID="{E826B869-03B6-4490-A715-F07105EE98D5}" presName="node" presStyleLbl="node1" presStyleIdx="1" presStyleCnt="3">
        <dgm:presLayoutVars>
          <dgm:bulletEnabled val="1"/>
        </dgm:presLayoutVars>
      </dgm:prSet>
      <dgm:spPr/>
    </dgm:pt>
    <dgm:pt modelId="{9C814863-BC51-B541-A877-B5C05252043E}" type="pres">
      <dgm:prSet presAssocID="{2F631771-3556-4C49-B5C0-DF9A46869BF9}" presName="sibTrans" presStyleCnt="0"/>
      <dgm:spPr/>
    </dgm:pt>
    <dgm:pt modelId="{99F56DA1-E6FF-D548-B478-3B8DDCCBC3C1}" type="pres">
      <dgm:prSet presAssocID="{D60ADE65-396C-4045-AF22-54DB775E4C48}" presName="node" presStyleLbl="node1" presStyleIdx="2" presStyleCnt="3">
        <dgm:presLayoutVars>
          <dgm:bulletEnabled val="1"/>
        </dgm:presLayoutVars>
      </dgm:prSet>
      <dgm:spPr/>
    </dgm:pt>
  </dgm:ptLst>
  <dgm:cxnLst>
    <dgm:cxn modelId="{FD5E3146-8A09-4613-872A-5975E080C8DD}" srcId="{23628FE3-4CB2-465A-9DFD-89E0A32CE8ED}" destId="{E826B869-03B6-4490-A715-F07105EE98D5}" srcOrd="1" destOrd="0" parTransId="{51DF2208-BA9A-45E8-9BE2-37923A81257E}" sibTransId="{2F631771-3556-4C49-B5C0-DF9A46869BF9}"/>
    <dgm:cxn modelId="{555BD25B-E3C4-164A-9BD6-2951562AD9EE}" type="presOf" srcId="{49EF1C5B-26A0-4508-ABD5-15FF6F978ECF}" destId="{8257C2B5-0C5F-8548-8386-D5251B8DA46A}" srcOrd="0" destOrd="0" presId="urn:microsoft.com/office/officeart/2005/8/layout/default"/>
    <dgm:cxn modelId="{6425DF78-4491-FB48-B44A-9F828DCA5E9F}" type="presOf" srcId="{E826B869-03B6-4490-A715-F07105EE98D5}" destId="{C31C60BA-7200-C24B-844A-6B426A2BEC44}" srcOrd="0" destOrd="0" presId="urn:microsoft.com/office/officeart/2005/8/layout/default"/>
    <dgm:cxn modelId="{7F2D147E-9104-4611-9604-8060C584B4A6}" srcId="{23628FE3-4CB2-465A-9DFD-89E0A32CE8ED}" destId="{49EF1C5B-26A0-4508-ABD5-15FF6F978ECF}" srcOrd="0" destOrd="0" parTransId="{49F55714-D3A0-49DB-B2C4-8A3F672DA5B9}" sibTransId="{96F8C18D-3EC0-4F30-98EE-DFB4E2B98BB7}"/>
    <dgm:cxn modelId="{586704D9-0616-1944-B9EA-B649587A17CF}" type="presOf" srcId="{D60ADE65-396C-4045-AF22-54DB775E4C48}" destId="{99F56DA1-E6FF-D548-B478-3B8DDCCBC3C1}" srcOrd="0" destOrd="0" presId="urn:microsoft.com/office/officeart/2005/8/layout/default"/>
    <dgm:cxn modelId="{C78A5DEA-30F5-C54E-B947-6E052AB76951}" type="presOf" srcId="{23628FE3-4CB2-465A-9DFD-89E0A32CE8ED}" destId="{DDED269D-D871-9E48-BCA7-958FE9957819}" srcOrd="0" destOrd="0" presId="urn:microsoft.com/office/officeart/2005/8/layout/default"/>
    <dgm:cxn modelId="{505700F5-41D6-4CF2-B07E-85CCBF924501}" srcId="{23628FE3-4CB2-465A-9DFD-89E0A32CE8ED}" destId="{D60ADE65-396C-4045-AF22-54DB775E4C48}" srcOrd="2" destOrd="0" parTransId="{59F0FDD8-C5C4-43A5-AE05-CC2292D2016F}" sibTransId="{245436F7-7580-496F-AC9C-771C40DBE309}"/>
    <dgm:cxn modelId="{580B8320-4E2B-3041-A92C-D562813828AA}" type="presParOf" srcId="{DDED269D-D871-9E48-BCA7-958FE9957819}" destId="{8257C2B5-0C5F-8548-8386-D5251B8DA46A}" srcOrd="0" destOrd="0" presId="urn:microsoft.com/office/officeart/2005/8/layout/default"/>
    <dgm:cxn modelId="{4F7F1D43-6259-B743-9A8F-C6E4C07F9A76}" type="presParOf" srcId="{DDED269D-D871-9E48-BCA7-958FE9957819}" destId="{F7ED85F8-7A12-7445-BFE6-BB7D55EAE942}" srcOrd="1" destOrd="0" presId="urn:microsoft.com/office/officeart/2005/8/layout/default"/>
    <dgm:cxn modelId="{3D6AB76A-E395-8F44-8A29-D719DD04DA82}" type="presParOf" srcId="{DDED269D-D871-9E48-BCA7-958FE9957819}" destId="{C31C60BA-7200-C24B-844A-6B426A2BEC44}" srcOrd="2" destOrd="0" presId="urn:microsoft.com/office/officeart/2005/8/layout/default"/>
    <dgm:cxn modelId="{855A5966-5202-454C-A0BE-C0E4617C53FA}" type="presParOf" srcId="{DDED269D-D871-9E48-BCA7-958FE9957819}" destId="{9C814863-BC51-B541-A877-B5C05252043E}" srcOrd="3" destOrd="0" presId="urn:microsoft.com/office/officeart/2005/8/layout/default"/>
    <dgm:cxn modelId="{A466ABF9-7C66-DF4B-8E0C-BCCC8FA439CB}" type="presParOf" srcId="{DDED269D-D871-9E48-BCA7-958FE9957819}" destId="{99F56DA1-E6FF-D548-B478-3B8DDCCBC3C1}"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0D6CD-B84B-449D-87C5-0BBCFE80064E}">
      <dsp:nvSpPr>
        <dsp:cNvPr id="0" name=""/>
        <dsp:cNvSpPr/>
      </dsp:nvSpPr>
      <dsp:spPr>
        <a:xfrm>
          <a:off x="0" y="154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F197A2-6734-4417-9D7A-CE24EB71BF9E}">
      <dsp:nvSpPr>
        <dsp:cNvPr id="0" name=""/>
        <dsp:cNvSpPr/>
      </dsp:nvSpPr>
      <dsp:spPr>
        <a:xfrm>
          <a:off x="237283" y="178039"/>
          <a:ext cx="431424" cy="431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B2CBB-EBCB-4535-AEE6-85F627869116}">
      <dsp:nvSpPr>
        <dsp:cNvPr id="0" name=""/>
        <dsp:cNvSpPr/>
      </dsp:nvSpPr>
      <dsp:spPr>
        <a:xfrm>
          <a:off x="905991" y="154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rgbClr val="FF0000"/>
              </a:solidFill>
            </a:rPr>
            <a:t>Epistemology</a:t>
          </a:r>
        </a:p>
      </dsp:txBody>
      <dsp:txXfrm>
        <a:off x="905991" y="1547"/>
        <a:ext cx="3595590" cy="784408"/>
      </dsp:txXfrm>
    </dsp:sp>
    <dsp:sp modelId="{3462630C-3646-4D6F-B7E5-CA5CB8980AEA}">
      <dsp:nvSpPr>
        <dsp:cNvPr id="0" name=""/>
        <dsp:cNvSpPr/>
      </dsp:nvSpPr>
      <dsp:spPr>
        <a:xfrm>
          <a:off x="0" y="98205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C192E-CEEA-41CF-B19F-BFF733ABB655}">
      <dsp:nvSpPr>
        <dsp:cNvPr id="0" name=""/>
        <dsp:cNvSpPr/>
      </dsp:nvSpPr>
      <dsp:spPr>
        <a:xfrm>
          <a:off x="237283" y="1158549"/>
          <a:ext cx="431424" cy="431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0B298-D353-4EC5-9D2C-4B41E33A4DBF}">
      <dsp:nvSpPr>
        <dsp:cNvPr id="0" name=""/>
        <dsp:cNvSpPr/>
      </dsp:nvSpPr>
      <dsp:spPr>
        <a:xfrm>
          <a:off x="905991" y="98205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rgbClr val="FF0000"/>
              </a:solidFill>
            </a:rPr>
            <a:t>Methodology</a:t>
          </a:r>
        </a:p>
      </dsp:txBody>
      <dsp:txXfrm>
        <a:off x="905991" y="982057"/>
        <a:ext cx="3595590" cy="784408"/>
      </dsp:txXfrm>
    </dsp:sp>
    <dsp:sp modelId="{B0C9D3C5-8AD8-4170-90E5-47EB13DC9B10}">
      <dsp:nvSpPr>
        <dsp:cNvPr id="0" name=""/>
        <dsp:cNvSpPr/>
      </dsp:nvSpPr>
      <dsp:spPr>
        <a:xfrm>
          <a:off x="0" y="196256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408118-06CC-4D72-9D6C-6EED3EDA37EA}">
      <dsp:nvSpPr>
        <dsp:cNvPr id="0" name=""/>
        <dsp:cNvSpPr/>
      </dsp:nvSpPr>
      <dsp:spPr>
        <a:xfrm>
          <a:off x="237283" y="2139059"/>
          <a:ext cx="431424" cy="4314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5EE2ED-D88D-46DF-9675-10B2DA3C82F0}">
      <dsp:nvSpPr>
        <dsp:cNvPr id="0" name=""/>
        <dsp:cNvSpPr/>
      </dsp:nvSpPr>
      <dsp:spPr>
        <a:xfrm>
          <a:off x="905991" y="196256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Standpoint theory</a:t>
          </a:r>
        </a:p>
      </dsp:txBody>
      <dsp:txXfrm>
        <a:off x="905991" y="1962568"/>
        <a:ext cx="3595590" cy="784408"/>
      </dsp:txXfrm>
    </dsp:sp>
    <dsp:sp modelId="{EBAD299C-114D-473E-9B46-92BCAFB26E30}">
      <dsp:nvSpPr>
        <dsp:cNvPr id="0" name=""/>
        <dsp:cNvSpPr/>
      </dsp:nvSpPr>
      <dsp:spPr>
        <a:xfrm>
          <a:off x="0" y="294307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BB21B0-BDB0-463A-9E67-F3A6C3B015EC}">
      <dsp:nvSpPr>
        <dsp:cNvPr id="0" name=""/>
        <dsp:cNvSpPr/>
      </dsp:nvSpPr>
      <dsp:spPr>
        <a:xfrm>
          <a:off x="237283" y="3119570"/>
          <a:ext cx="431424" cy="4314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38D25-8EE4-44F5-8D79-E92EEFA5CB64}">
      <dsp:nvSpPr>
        <dsp:cNvPr id="0" name=""/>
        <dsp:cNvSpPr/>
      </dsp:nvSpPr>
      <dsp:spPr>
        <a:xfrm>
          <a:off x="905991" y="294307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“Strong objectivity”</a:t>
          </a:r>
        </a:p>
      </dsp:txBody>
      <dsp:txXfrm>
        <a:off x="905991" y="2943078"/>
        <a:ext cx="3595590" cy="784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0D6CD-B84B-449D-87C5-0BBCFE80064E}">
      <dsp:nvSpPr>
        <dsp:cNvPr id="0" name=""/>
        <dsp:cNvSpPr/>
      </dsp:nvSpPr>
      <dsp:spPr>
        <a:xfrm>
          <a:off x="0" y="154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F197A2-6734-4417-9D7A-CE24EB71BF9E}">
      <dsp:nvSpPr>
        <dsp:cNvPr id="0" name=""/>
        <dsp:cNvSpPr/>
      </dsp:nvSpPr>
      <dsp:spPr>
        <a:xfrm>
          <a:off x="237283" y="178039"/>
          <a:ext cx="431424" cy="431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B2CBB-EBCB-4535-AEE6-85F627869116}">
      <dsp:nvSpPr>
        <dsp:cNvPr id="0" name=""/>
        <dsp:cNvSpPr/>
      </dsp:nvSpPr>
      <dsp:spPr>
        <a:xfrm>
          <a:off x="905991" y="154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Epistemology</a:t>
          </a:r>
        </a:p>
      </dsp:txBody>
      <dsp:txXfrm>
        <a:off x="905991" y="1547"/>
        <a:ext cx="3595590" cy="784408"/>
      </dsp:txXfrm>
    </dsp:sp>
    <dsp:sp modelId="{3462630C-3646-4D6F-B7E5-CA5CB8980AEA}">
      <dsp:nvSpPr>
        <dsp:cNvPr id="0" name=""/>
        <dsp:cNvSpPr/>
      </dsp:nvSpPr>
      <dsp:spPr>
        <a:xfrm>
          <a:off x="0" y="98205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C192E-CEEA-41CF-B19F-BFF733ABB655}">
      <dsp:nvSpPr>
        <dsp:cNvPr id="0" name=""/>
        <dsp:cNvSpPr/>
      </dsp:nvSpPr>
      <dsp:spPr>
        <a:xfrm>
          <a:off x="237283" y="1158549"/>
          <a:ext cx="431424" cy="431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0B298-D353-4EC5-9D2C-4B41E33A4DBF}">
      <dsp:nvSpPr>
        <dsp:cNvPr id="0" name=""/>
        <dsp:cNvSpPr/>
      </dsp:nvSpPr>
      <dsp:spPr>
        <a:xfrm>
          <a:off x="905991" y="98205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Methodology</a:t>
          </a:r>
        </a:p>
      </dsp:txBody>
      <dsp:txXfrm>
        <a:off x="905991" y="982057"/>
        <a:ext cx="3595590" cy="784408"/>
      </dsp:txXfrm>
    </dsp:sp>
    <dsp:sp modelId="{B0C9D3C5-8AD8-4170-90E5-47EB13DC9B10}">
      <dsp:nvSpPr>
        <dsp:cNvPr id="0" name=""/>
        <dsp:cNvSpPr/>
      </dsp:nvSpPr>
      <dsp:spPr>
        <a:xfrm>
          <a:off x="0" y="196256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408118-06CC-4D72-9D6C-6EED3EDA37EA}">
      <dsp:nvSpPr>
        <dsp:cNvPr id="0" name=""/>
        <dsp:cNvSpPr/>
      </dsp:nvSpPr>
      <dsp:spPr>
        <a:xfrm>
          <a:off x="237283" y="2139059"/>
          <a:ext cx="431424" cy="4314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5EE2ED-D88D-46DF-9675-10B2DA3C82F0}">
      <dsp:nvSpPr>
        <dsp:cNvPr id="0" name=""/>
        <dsp:cNvSpPr/>
      </dsp:nvSpPr>
      <dsp:spPr>
        <a:xfrm>
          <a:off x="905991" y="196256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rgbClr val="FF0000"/>
              </a:solidFill>
            </a:rPr>
            <a:t>Standpoint theory</a:t>
          </a:r>
        </a:p>
      </dsp:txBody>
      <dsp:txXfrm>
        <a:off x="905991" y="1962568"/>
        <a:ext cx="3595590" cy="784408"/>
      </dsp:txXfrm>
    </dsp:sp>
    <dsp:sp modelId="{EBAD299C-114D-473E-9B46-92BCAFB26E30}">
      <dsp:nvSpPr>
        <dsp:cNvPr id="0" name=""/>
        <dsp:cNvSpPr/>
      </dsp:nvSpPr>
      <dsp:spPr>
        <a:xfrm>
          <a:off x="0" y="294307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BB21B0-BDB0-463A-9E67-F3A6C3B015EC}">
      <dsp:nvSpPr>
        <dsp:cNvPr id="0" name=""/>
        <dsp:cNvSpPr/>
      </dsp:nvSpPr>
      <dsp:spPr>
        <a:xfrm>
          <a:off x="237283" y="3119570"/>
          <a:ext cx="431424" cy="4314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38D25-8EE4-44F5-8D79-E92EEFA5CB64}">
      <dsp:nvSpPr>
        <dsp:cNvPr id="0" name=""/>
        <dsp:cNvSpPr/>
      </dsp:nvSpPr>
      <dsp:spPr>
        <a:xfrm>
          <a:off x="905991" y="294307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chemeClr val="tx1"/>
              </a:solidFill>
            </a:rPr>
            <a:t>“Strong objectivity”</a:t>
          </a:r>
        </a:p>
      </dsp:txBody>
      <dsp:txXfrm>
        <a:off x="905991" y="2943078"/>
        <a:ext cx="3595590" cy="7844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0D6CD-B84B-449D-87C5-0BBCFE80064E}">
      <dsp:nvSpPr>
        <dsp:cNvPr id="0" name=""/>
        <dsp:cNvSpPr/>
      </dsp:nvSpPr>
      <dsp:spPr>
        <a:xfrm>
          <a:off x="0" y="154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F197A2-6734-4417-9D7A-CE24EB71BF9E}">
      <dsp:nvSpPr>
        <dsp:cNvPr id="0" name=""/>
        <dsp:cNvSpPr/>
      </dsp:nvSpPr>
      <dsp:spPr>
        <a:xfrm>
          <a:off x="237283" y="178039"/>
          <a:ext cx="431424" cy="431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B2CBB-EBCB-4535-AEE6-85F627869116}">
      <dsp:nvSpPr>
        <dsp:cNvPr id="0" name=""/>
        <dsp:cNvSpPr/>
      </dsp:nvSpPr>
      <dsp:spPr>
        <a:xfrm>
          <a:off x="905991" y="154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Epistemology</a:t>
          </a:r>
        </a:p>
      </dsp:txBody>
      <dsp:txXfrm>
        <a:off x="905991" y="1547"/>
        <a:ext cx="3595590" cy="784408"/>
      </dsp:txXfrm>
    </dsp:sp>
    <dsp:sp modelId="{3462630C-3646-4D6F-B7E5-CA5CB8980AEA}">
      <dsp:nvSpPr>
        <dsp:cNvPr id="0" name=""/>
        <dsp:cNvSpPr/>
      </dsp:nvSpPr>
      <dsp:spPr>
        <a:xfrm>
          <a:off x="0" y="982057"/>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C192E-CEEA-41CF-B19F-BFF733ABB655}">
      <dsp:nvSpPr>
        <dsp:cNvPr id="0" name=""/>
        <dsp:cNvSpPr/>
      </dsp:nvSpPr>
      <dsp:spPr>
        <a:xfrm>
          <a:off x="237283" y="1158549"/>
          <a:ext cx="431424" cy="431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0B298-D353-4EC5-9D2C-4B41E33A4DBF}">
      <dsp:nvSpPr>
        <dsp:cNvPr id="0" name=""/>
        <dsp:cNvSpPr/>
      </dsp:nvSpPr>
      <dsp:spPr>
        <a:xfrm>
          <a:off x="905991" y="982057"/>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t>Methodology</a:t>
          </a:r>
        </a:p>
      </dsp:txBody>
      <dsp:txXfrm>
        <a:off x="905991" y="982057"/>
        <a:ext cx="3595590" cy="784408"/>
      </dsp:txXfrm>
    </dsp:sp>
    <dsp:sp modelId="{B0C9D3C5-8AD8-4170-90E5-47EB13DC9B10}">
      <dsp:nvSpPr>
        <dsp:cNvPr id="0" name=""/>
        <dsp:cNvSpPr/>
      </dsp:nvSpPr>
      <dsp:spPr>
        <a:xfrm>
          <a:off x="0" y="196256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408118-06CC-4D72-9D6C-6EED3EDA37EA}">
      <dsp:nvSpPr>
        <dsp:cNvPr id="0" name=""/>
        <dsp:cNvSpPr/>
      </dsp:nvSpPr>
      <dsp:spPr>
        <a:xfrm>
          <a:off x="237283" y="2139059"/>
          <a:ext cx="431424" cy="4314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5EE2ED-D88D-46DF-9675-10B2DA3C82F0}">
      <dsp:nvSpPr>
        <dsp:cNvPr id="0" name=""/>
        <dsp:cNvSpPr/>
      </dsp:nvSpPr>
      <dsp:spPr>
        <a:xfrm>
          <a:off x="905991" y="196256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chemeClr val="tx1"/>
              </a:solidFill>
            </a:rPr>
            <a:t>Standpoint theory</a:t>
          </a:r>
        </a:p>
      </dsp:txBody>
      <dsp:txXfrm>
        <a:off x="905991" y="1962568"/>
        <a:ext cx="3595590" cy="784408"/>
      </dsp:txXfrm>
    </dsp:sp>
    <dsp:sp modelId="{EBAD299C-114D-473E-9B46-92BCAFB26E30}">
      <dsp:nvSpPr>
        <dsp:cNvPr id="0" name=""/>
        <dsp:cNvSpPr/>
      </dsp:nvSpPr>
      <dsp:spPr>
        <a:xfrm>
          <a:off x="0" y="2943078"/>
          <a:ext cx="4501582" cy="784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BB21B0-BDB0-463A-9E67-F3A6C3B015EC}">
      <dsp:nvSpPr>
        <dsp:cNvPr id="0" name=""/>
        <dsp:cNvSpPr/>
      </dsp:nvSpPr>
      <dsp:spPr>
        <a:xfrm>
          <a:off x="237283" y="3119570"/>
          <a:ext cx="431424" cy="4314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38D25-8EE4-44F5-8D79-E92EEFA5CB64}">
      <dsp:nvSpPr>
        <dsp:cNvPr id="0" name=""/>
        <dsp:cNvSpPr/>
      </dsp:nvSpPr>
      <dsp:spPr>
        <a:xfrm>
          <a:off x="905991" y="2943078"/>
          <a:ext cx="3595590" cy="784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17" tIns="83017" rIns="83017" bIns="83017" numCol="1" spcCol="1270" anchor="ctr" anchorCtr="0">
          <a:noAutofit/>
        </a:bodyPr>
        <a:lstStyle/>
        <a:p>
          <a:pPr marL="0" lvl="0" indent="0" algn="l" defTabSz="1200150">
            <a:lnSpc>
              <a:spcPct val="100000"/>
            </a:lnSpc>
            <a:spcBef>
              <a:spcPct val="0"/>
            </a:spcBef>
            <a:spcAft>
              <a:spcPct val="35000"/>
            </a:spcAft>
            <a:buNone/>
          </a:pPr>
          <a:r>
            <a:rPr lang="en-US" sz="2700" kern="1200" dirty="0">
              <a:solidFill>
                <a:srgbClr val="FF0000"/>
              </a:solidFill>
            </a:rPr>
            <a:t>“Strong objectivity”</a:t>
          </a:r>
        </a:p>
      </dsp:txBody>
      <dsp:txXfrm>
        <a:off x="905991" y="2943078"/>
        <a:ext cx="3595590" cy="7844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7C2B5-0C5F-8548-8386-D5251B8DA46A}">
      <dsp:nvSpPr>
        <dsp:cNvPr id="0" name=""/>
        <dsp:cNvSpPr/>
      </dsp:nvSpPr>
      <dsp:spPr>
        <a:xfrm>
          <a:off x="1033398" y="118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“Situated knowledge”</a:t>
          </a:r>
        </a:p>
      </dsp:txBody>
      <dsp:txXfrm>
        <a:off x="1033398" y="1183"/>
        <a:ext cx="2174485" cy="1304691"/>
      </dsp:txXfrm>
    </dsp:sp>
    <dsp:sp modelId="{C31C60BA-7200-C24B-844A-6B426A2BEC44}">
      <dsp:nvSpPr>
        <dsp:cNvPr id="0" name=""/>
        <dsp:cNvSpPr/>
      </dsp:nvSpPr>
      <dsp:spPr>
        <a:xfrm>
          <a:off x="1033398" y="152332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“Partial perspective”</a:t>
          </a:r>
        </a:p>
      </dsp:txBody>
      <dsp:txXfrm>
        <a:off x="1033398" y="1523323"/>
        <a:ext cx="2174485" cy="1304691"/>
      </dsp:txXfrm>
    </dsp:sp>
    <dsp:sp modelId="{99F56DA1-E6FF-D548-B478-3B8DDCCBC3C1}">
      <dsp:nvSpPr>
        <dsp:cNvPr id="0" name=""/>
        <dsp:cNvSpPr/>
      </dsp:nvSpPr>
      <dsp:spPr>
        <a:xfrm>
          <a:off x="1033398" y="304546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“To play the God trick”</a:t>
          </a:r>
        </a:p>
      </dsp:txBody>
      <dsp:txXfrm>
        <a:off x="1033398" y="3045463"/>
        <a:ext cx="2174485" cy="13046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7C2B5-0C5F-8548-8386-D5251B8DA46A}">
      <dsp:nvSpPr>
        <dsp:cNvPr id="0" name=""/>
        <dsp:cNvSpPr/>
      </dsp:nvSpPr>
      <dsp:spPr>
        <a:xfrm>
          <a:off x="1033398" y="1183"/>
          <a:ext cx="2174485" cy="130469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“Situated knowledge”</a:t>
          </a:r>
        </a:p>
      </dsp:txBody>
      <dsp:txXfrm>
        <a:off x="1033398" y="1183"/>
        <a:ext cx="2174485" cy="1304691"/>
      </dsp:txXfrm>
    </dsp:sp>
    <dsp:sp modelId="{C31C60BA-7200-C24B-844A-6B426A2BEC44}">
      <dsp:nvSpPr>
        <dsp:cNvPr id="0" name=""/>
        <dsp:cNvSpPr/>
      </dsp:nvSpPr>
      <dsp:spPr>
        <a:xfrm>
          <a:off x="1033398" y="152332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“Partial perspective”</a:t>
          </a:r>
        </a:p>
      </dsp:txBody>
      <dsp:txXfrm>
        <a:off x="1033398" y="1523323"/>
        <a:ext cx="2174485" cy="1304691"/>
      </dsp:txXfrm>
    </dsp:sp>
    <dsp:sp modelId="{99F56DA1-E6FF-D548-B478-3B8DDCCBC3C1}">
      <dsp:nvSpPr>
        <dsp:cNvPr id="0" name=""/>
        <dsp:cNvSpPr/>
      </dsp:nvSpPr>
      <dsp:spPr>
        <a:xfrm>
          <a:off x="1033398" y="304546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“To play the God trick”</a:t>
          </a:r>
        </a:p>
      </dsp:txBody>
      <dsp:txXfrm>
        <a:off x="1033398" y="3045463"/>
        <a:ext cx="2174485" cy="13046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7C2B5-0C5F-8548-8386-D5251B8DA46A}">
      <dsp:nvSpPr>
        <dsp:cNvPr id="0" name=""/>
        <dsp:cNvSpPr/>
      </dsp:nvSpPr>
      <dsp:spPr>
        <a:xfrm>
          <a:off x="1033398" y="118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“Situated knowledge”</a:t>
          </a:r>
        </a:p>
      </dsp:txBody>
      <dsp:txXfrm>
        <a:off x="1033398" y="1183"/>
        <a:ext cx="2174485" cy="1304691"/>
      </dsp:txXfrm>
    </dsp:sp>
    <dsp:sp modelId="{C31C60BA-7200-C24B-844A-6B426A2BEC44}">
      <dsp:nvSpPr>
        <dsp:cNvPr id="0" name=""/>
        <dsp:cNvSpPr/>
      </dsp:nvSpPr>
      <dsp:spPr>
        <a:xfrm>
          <a:off x="1033398" y="1523323"/>
          <a:ext cx="2174485" cy="130469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“Partial perspective”</a:t>
          </a:r>
        </a:p>
      </dsp:txBody>
      <dsp:txXfrm>
        <a:off x="1033398" y="1523323"/>
        <a:ext cx="2174485" cy="1304691"/>
      </dsp:txXfrm>
    </dsp:sp>
    <dsp:sp modelId="{99F56DA1-E6FF-D548-B478-3B8DDCCBC3C1}">
      <dsp:nvSpPr>
        <dsp:cNvPr id="0" name=""/>
        <dsp:cNvSpPr/>
      </dsp:nvSpPr>
      <dsp:spPr>
        <a:xfrm>
          <a:off x="1033398" y="304546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“To play the God trick”</a:t>
          </a:r>
        </a:p>
      </dsp:txBody>
      <dsp:txXfrm>
        <a:off x="1033398" y="3045463"/>
        <a:ext cx="2174485" cy="13046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7C2B5-0C5F-8548-8386-D5251B8DA46A}">
      <dsp:nvSpPr>
        <dsp:cNvPr id="0" name=""/>
        <dsp:cNvSpPr/>
      </dsp:nvSpPr>
      <dsp:spPr>
        <a:xfrm>
          <a:off x="1033398" y="118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“Situated knowledge”</a:t>
          </a:r>
        </a:p>
      </dsp:txBody>
      <dsp:txXfrm>
        <a:off x="1033398" y="1183"/>
        <a:ext cx="2174485" cy="1304691"/>
      </dsp:txXfrm>
    </dsp:sp>
    <dsp:sp modelId="{C31C60BA-7200-C24B-844A-6B426A2BEC44}">
      <dsp:nvSpPr>
        <dsp:cNvPr id="0" name=""/>
        <dsp:cNvSpPr/>
      </dsp:nvSpPr>
      <dsp:spPr>
        <a:xfrm>
          <a:off x="1033398" y="1523323"/>
          <a:ext cx="2174485" cy="1304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“Partial perspective”</a:t>
          </a:r>
        </a:p>
      </dsp:txBody>
      <dsp:txXfrm>
        <a:off x="1033398" y="1523323"/>
        <a:ext cx="2174485" cy="1304691"/>
      </dsp:txXfrm>
    </dsp:sp>
    <dsp:sp modelId="{99F56DA1-E6FF-D548-B478-3B8DDCCBC3C1}">
      <dsp:nvSpPr>
        <dsp:cNvPr id="0" name=""/>
        <dsp:cNvSpPr/>
      </dsp:nvSpPr>
      <dsp:spPr>
        <a:xfrm>
          <a:off x="1033398" y="3045463"/>
          <a:ext cx="2174485" cy="130469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“To play the God trick”</a:t>
          </a:r>
        </a:p>
      </dsp:txBody>
      <dsp:txXfrm>
        <a:off x="1033398" y="3045463"/>
        <a:ext cx="2174485" cy="130469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85E33C-BDD6-5A43-BD74-789514135430}" type="datetimeFigureOut">
              <a:rPr lang="nb-NO" smtClean="0"/>
              <a:t>16.04.2024</a:t>
            </a:fld>
            <a:endParaRPr lang="en-US"/>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D201E4-C9EA-3B46-98F7-096759200953}" type="slidenum">
              <a:rPr lang="en-US" smtClean="0"/>
              <a:t>‹#›</a:t>
            </a:fld>
            <a:endParaRPr lang="en-US"/>
          </a:p>
        </p:txBody>
      </p:sp>
    </p:spTree>
    <p:extLst>
      <p:ext uri="{BB962C8B-B14F-4D97-AF65-F5344CB8AC3E}">
        <p14:creationId xmlns:p14="http://schemas.microsoft.com/office/powerpoint/2010/main" val="36465914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Feminist perspectives on research and knowledge.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Knowledge production as a “neutral”, “objective” enterprise aimed to ”discover” the “truth”?</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Questioning</a:t>
            </a:r>
          </a:p>
          <a:p>
            <a:pPr marL="228600" marR="0" lvl="0" indent="-228600" algn="l" defTabSz="457200" rtl="0" eaLnBrk="1" fontAlgn="auto" latinLnBrk="0" hangingPunct="1">
              <a:lnSpc>
                <a:spcPct val="100000"/>
              </a:lnSpc>
              <a:spcBef>
                <a:spcPts val="0"/>
              </a:spcBef>
              <a:spcAft>
                <a:spcPts val="0"/>
              </a:spcAft>
              <a:buClrTx/>
              <a:buSzTx/>
              <a:buFontTx/>
              <a:buAutoNum type="arabicParenBoth"/>
              <a:tabLst/>
              <a:defRPr/>
            </a:pPr>
            <a:r>
              <a:rPr lang="en-US" dirty="0"/>
              <a:t>dominant knowledge/science practices – science and scientific institutions at the level of </a:t>
            </a:r>
            <a:r>
              <a:rPr lang="en-US" b="1" dirty="0"/>
              <a:t>social organization</a:t>
            </a:r>
          </a:p>
          <a:p>
            <a:pPr marL="228600" marR="0" lvl="0" indent="-228600" algn="l" defTabSz="457200" rtl="0" eaLnBrk="1" fontAlgn="auto" latinLnBrk="0" hangingPunct="1">
              <a:lnSpc>
                <a:spcPct val="100000"/>
              </a:lnSpc>
              <a:spcBef>
                <a:spcPts val="0"/>
              </a:spcBef>
              <a:spcAft>
                <a:spcPts val="0"/>
              </a:spcAft>
              <a:buClrTx/>
              <a:buSzTx/>
              <a:buFontTx/>
              <a:buAutoNum type="arabicParenBoth"/>
              <a:tabLst/>
              <a:defRPr/>
            </a:pPr>
            <a:r>
              <a:rPr lang="en-US" dirty="0"/>
              <a:t>Dominant notions of valid knowledge – science at the </a:t>
            </a:r>
            <a:r>
              <a:rPr lang="en-US" b="1" dirty="0"/>
              <a:t>epistemic level</a:t>
            </a:r>
          </a:p>
          <a:p>
            <a:pPr marL="228600" marR="0" lvl="0" indent="-228600" algn="l" defTabSz="457200" rtl="0" eaLnBrk="1" fontAlgn="auto" latinLnBrk="0" hangingPunct="1">
              <a:lnSpc>
                <a:spcPct val="100000"/>
              </a:lnSpc>
              <a:spcBef>
                <a:spcPts val="0"/>
              </a:spcBef>
              <a:spcAft>
                <a:spcPts val="0"/>
              </a:spcAft>
              <a:buClrTx/>
              <a:buSzTx/>
              <a:buFontTx/>
              <a:buAutoNum type="arabicParenBoth"/>
              <a:tabLst/>
              <a:defRPr/>
            </a:pPr>
            <a:r>
              <a:rPr lang="en-US" dirty="0"/>
              <a:t>Dominant notions of legitimate knowledge production – </a:t>
            </a:r>
            <a:r>
              <a:rPr lang="en-US" b="1" dirty="0"/>
              <a:t>methodologies</a:t>
            </a:r>
            <a:r>
              <a:rPr lang="en-US" dirty="0"/>
              <a:t> for example. How do you arrive to knowledge?</a:t>
            </a:r>
          </a:p>
          <a:p>
            <a:pPr marL="0" marR="0" indent="0" algn="l" defTabSz="457200" rtl="0" eaLnBrk="1" fontAlgn="auto" latinLnBrk="0" hangingPunct="1">
              <a:lnSpc>
                <a:spcPct val="100000"/>
              </a:lnSpc>
              <a:spcBef>
                <a:spcPts val="0"/>
              </a:spcBef>
              <a:spcAft>
                <a:spcPts val="0"/>
              </a:spcAft>
              <a:buClrTx/>
              <a:buSzTx/>
              <a:buFontTx/>
              <a:buNone/>
              <a:tabLst/>
              <a:defRPr/>
            </a:pPr>
            <a:endParaRPr lang="en-NO" dirty="0"/>
          </a:p>
          <a:p>
            <a:pPr marL="0" marR="0" indent="0" algn="l" defTabSz="457200" rtl="0" eaLnBrk="1" fontAlgn="auto" latinLnBrk="0" hangingPunct="1">
              <a:lnSpc>
                <a:spcPct val="100000"/>
              </a:lnSpc>
              <a:spcBef>
                <a:spcPts val="0"/>
              </a:spcBef>
              <a:spcAft>
                <a:spcPts val="0"/>
              </a:spcAft>
              <a:buClrTx/>
              <a:buSzTx/>
              <a:buFontTx/>
              <a:buNone/>
              <a:tabLst/>
              <a:defRPr/>
            </a:pPr>
            <a:r>
              <a:rPr lang="en-NO" dirty="0"/>
              <a:t>And how (1) and (2) and (3) are closely intervowen!</a:t>
            </a:r>
          </a:p>
        </p:txBody>
      </p:sp>
      <p:sp>
        <p:nvSpPr>
          <p:cNvPr id="4" name="Slide Number Placeholder 3"/>
          <p:cNvSpPr>
            <a:spLocks noGrp="1"/>
          </p:cNvSpPr>
          <p:nvPr>
            <p:ph type="sldNum" sz="quarter" idx="5"/>
          </p:nvPr>
        </p:nvSpPr>
        <p:spPr/>
        <p:txBody>
          <a:bodyPr/>
          <a:lstStyle/>
          <a:p>
            <a:fld id="{51D201E4-C9EA-3B46-98F7-096759200953}" type="slidenum">
              <a:rPr lang="en-US" smtClean="0"/>
              <a:t>1</a:t>
            </a:fld>
            <a:endParaRPr lang="en-US"/>
          </a:p>
        </p:txBody>
      </p:sp>
    </p:spTree>
    <p:extLst>
      <p:ext uri="{BB962C8B-B14F-4D97-AF65-F5344CB8AC3E}">
        <p14:creationId xmlns:p14="http://schemas.microsoft.com/office/powerpoint/2010/main" val="3983303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NO" sz="1200" u="sng" dirty="0">
                <a:effectLst/>
                <a:latin typeface="Calibri" panose="020F0502020204030204" pitchFamily="34" charset="0"/>
                <a:ea typeface="Calibri" panose="020F0502020204030204" pitchFamily="34" charset="0"/>
                <a:cs typeface="Times New Roman" panose="02020603050405020304" pitchFamily="18" charset="0"/>
              </a:rPr>
              <a:t>Some debates you may be familiar with concern</a:t>
            </a:r>
          </a:p>
          <a:p>
            <a:pPr marL="0" marR="0" lvl="0" indent="0" algn="l" defTabSz="457200" rtl="0" eaLnBrk="1" fontAlgn="auto" latinLnBrk="0" hangingPunct="1">
              <a:lnSpc>
                <a:spcPct val="100000"/>
              </a:lnSpc>
              <a:spcBef>
                <a:spcPts val="0"/>
              </a:spcBef>
              <a:spcAft>
                <a:spcPts val="0"/>
              </a:spcAft>
              <a:buClrTx/>
              <a:buSzTx/>
              <a:buFontTx/>
              <a:buNone/>
              <a:tabLst/>
              <a:defRPr/>
            </a:pPr>
            <a:r>
              <a:rPr lang="en-NO" sz="1200" u="sng" dirty="0">
                <a:effectLst/>
                <a:latin typeface="Calibri" panose="020F0502020204030204" pitchFamily="34" charset="0"/>
                <a:ea typeface="Calibri" panose="020F0502020204030204" pitchFamily="34" charset="0"/>
                <a:cs typeface="Times New Roman" panose="02020603050405020304" pitchFamily="18" charset="0"/>
              </a:rPr>
              <a:t>SCIENCE AT THE LEVEL OF SOCIAL ORGANIZATION (famous pic, physics and chemistry conference)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NO" sz="1200" dirty="0">
                <a:effectLst/>
                <a:latin typeface="Calibri" panose="020F0502020204030204" pitchFamily="34" charset="0"/>
                <a:ea typeface="Calibri" panose="020F0502020204030204" pitchFamily="34" charset="0"/>
                <a:cs typeface="Times New Roman" panose="02020603050405020304" pitchFamily="18" charset="0"/>
              </a:rPr>
              <a:t>KNOWLEDGE THAT is created by a very homogeneous group – nonwhite? </a:t>
            </a:r>
            <a:r>
              <a:rPr lang="en-GB" sz="1200" dirty="0">
                <a:effectLst/>
                <a:latin typeface="Calibri" panose="020F0502020204030204" pitchFamily="34" charset="0"/>
                <a:ea typeface="Calibri" panose="020F0502020204030204" pitchFamily="34" charset="0"/>
                <a:cs typeface="Times New Roman" panose="02020603050405020304" pitchFamily="18" charset="0"/>
              </a:rPr>
              <a:t>N</a:t>
            </a:r>
            <a:r>
              <a:rPr lang="en-NO" sz="1200" dirty="0">
                <a:effectLst/>
                <a:latin typeface="Calibri" panose="020F0502020204030204" pitchFamily="34" charset="0"/>
                <a:ea typeface="Calibri" panose="020F0502020204030204" pitchFamily="34" charset="0"/>
                <a:cs typeface="Times New Roman" panose="02020603050405020304" pitchFamily="18" charset="0"/>
              </a:rPr>
              <a:t>onwestern? </a:t>
            </a:r>
            <a:r>
              <a:rPr lang="en-GB" sz="1200" dirty="0">
                <a:effectLst/>
                <a:latin typeface="Calibri" panose="020F0502020204030204" pitchFamily="34" charset="0"/>
                <a:ea typeface="Calibri" panose="020F0502020204030204" pitchFamily="34" charset="0"/>
                <a:cs typeface="Times New Roman" panose="02020603050405020304" pitchFamily="18" charset="0"/>
              </a:rPr>
              <a:t>S</a:t>
            </a:r>
            <a:r>
              <a:rPr lang="en-NO" sz="1200" dirty="0">
                <a:effectLst/>
                <a:latin typeface="Calibri" panose="020F0502020204030204" pitchFamily="34" charset="0"/>
                <a:ea typeface="Calibri" panose="020F0502020204030204" pitchFamily="34" charset="0"/>
                <a:cs typeface="Times New Roman" panose="02020603050405020304" pitchFamily="18" charset="0"/>
              </a:rPr>
              <a:t>ocial class, same education institution, women? (M</a:t>
            </a:r>
            <a:r>
              <a:rPr lang="en-GB" sz="1200" dirty="0">
                <a:effectLst/>
                <a:latin typeface="Calibri" panose="020F0502020204030204" pitchFamily="34" charset="0"/>
                <a:ea typeface="Calibri" panose="020F0502020204030204" pitchFamily="34" charset="0"/>
                <a:cs typeface="Times New Roman" panose="02020603050405020304" pitchFamily="18" charset="0"/>
              </a:rPr>
              <a:t>a</a:t>
            </a:r>
            <a:r>
              <a:rPr lang="en-NO" sz="1200" dirty="0">
                <a:effectLst/>
                <a:latin typeface="Calibri" panose="020F0502020204030204" pitchFamily="34" charset="0"/>
                <a:ea typeface="Calibri" panose="020F0502020204030204" pitchFamily="34" charset="0"/>
                <a:cs typeface="Times New Roman" panose="02020603050405020304" pitchFamily="18" charset="0"/>
              </a:rPr>
              <a:t>rie Curie)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dirty="0">
              <a:effectLst/>
              <a:latin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NO" dirty="0"/>
              <a:t>STILL TODAY in some fields...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dirty="0"/>
          </a:p>
          <a:p>
            <a:pPr marL="0" marR="0" lvl="0" indent="0" algn="l" defTabSz="457200" rtl="0" eaLnBrk="1" fontAlgn="auto" latinLnBrk="0" hangingPunct="1">
              <a:lnSpc>
                <a:spcPct val="100000"/>
              </a:lnSpc>
              <a:spcBef>
                <a:spcPts val="0"/>
              </a:spcBef>
              <a:spcAft>
                <a:spcPts val="0"/>
              </a:spcAft>
              <a:buClrTx/>
              <a:buSzTx/>
              <a:buFontTx/>
              <a:buNone/>
              <a:tabLst/>
              <a:defRPr/>
            </a:pPr>
            <a:r>
              <a:rPr lang="en-NO" dirty="0"/>
              <a:t>Some people “do not have what it takes to succeed”?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NO" dirty="0"/>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2</a:t>
            </a:fld>
            <a:endParaRPr lang="en-US"/>
          </a:p>
        </p:txBody>
      </p:sp>
    </p:spTree>
    <p:extLst>
      <p:ext uri="{BB962C8B-B14F-4D97-AF65-F5344CB8AC3E}">
        <p14:creationId xmlns:p14="http://schemas.microsoft.com/office/powerpoint/2010/main" val="468553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effectLst/>
              </a:rPr>
              <a:t>N</a:t>
            </a:r>
            <a:r>
              <a:rPr lang="en-NO" sz="1800" dirty="0">
                <a:effectLst/>
              </a:rPr>
              <a:t>ot only “hard science” or biomedical science or but also other types of knowledge, e.g. practice-based or social science.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800" dirty="0">
              <a:effectLs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800" dirty="0">
                <a:effectLst/>
              </a:rPr>
              <a:t>E.g. </a:t>
            </a:r>
            <a:r>
              <a:rPr lang="nb-NO" sz="1800" dirty="0" err="1">
                <a:effectLst/>
              </a:rPr>
              <a:t>who</a:t>
            </a:r>
            <a:r>
              <a:rPr lang="nb-NO" sz="1800" dirty="0">
                <a:effectLst/>
              </a:rPr>
              <a:t> has </a:t>
            </a:r>
            <a:r>
              <a:rPr lang="nb-NO" sz="1800" dirty="0" err="1">
                <a:effectLst/>
              </a:rPr>
              <a:t>competencies</a:t>
            </a:r>
            <a:r>
              <a:rPr lang="nb-NO" sz="1800" dirty="0">
                <a:effectLst/>
              </a:rPr>
              <a:t> to </a:t>
            </a:r>
            <a:r>
              <a:rPr lang="en-NO" sz="1800" dirty="0">
                <a:effectLst/>
              </a:rPr>
              <a:t>be the “the expert” or the spokesperson for diversity in an organization?</a:t>
            </a:r>
            <a:endParaRPr lang="en-NO" sz="1800" dirty="0"/>
          </a:p>
          <a:p>
            <a:endParaRPr lang="en-NO" dirty="0">
              <a:effectLst/>
            </a:endParaRPr>
          </a:p>
          <a:p>
            <a:r>
              <a:rPr lang="en-NO" dirty="0">
                <a:effectLst/>
              </a:rPr>
              <a:t>This made headlines.</a:t>
            </a:r>
          </a:p>
          <a:p>
            <a:endParaRPr lang="en-NO" dirty="0">
              <a:effectLst/>
            </a:endParaRPr>
          </a:p>
          <a:p>
            <a:r>
              <a:rPr lang="en-NO" dirty="0">
                <a:effectLst/>
              </a:rPr>
              <a:t>Importance of terminology. “Manel” – coin new words – “the problem without a name”?</a:t>
            </a:r>
          </a:p>
        </p:txBody>
      </p:sp>
      <p:sp>
        <p:nvSpPr>
          <p:cNvPr id="4" name="Slide Number Placeholder 3"/>
          <p:cNvSpPr>
            <a:spLocks noGrp="1"/>
          </p:cNvSpPr>
          <p:nvPr>
            <p:ph type="sldNum" sz="quarter" idx="5"/>
          </p:nvPr>
        </p:nvSpPr>
        <p:spPr/>
        <p:txBody>
          <a:bodyPr/>
          <a:lstStyle/>
          <a:p>
            <a:fld id="{51D201E4-C9EA-3B46-98F7-096759200953}" type="slidenum">
              <a:rPr lang="en-US" smtClean="0"/>
              <a:t>3</a:t>
            </a:fld>
            <a:endParaRPr lang="en-US"/>
          </a:p>
        </p:txBody>
      </p:sp>
    </p:spTree>
    <p:extLst>
      <p:ext uri="{BB962C8B-B14F-4D97-AF65-F5344CB8AC3E}">
        <p14:creationId xmlns:p14="http://schemas.microsoft.com/office/powerpoint/2010/main" val="1709970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Dominance translates into exclusionary practices in science</a:t>
            </a:r>
          </a:p>
          <a:p>
            <a:endParaRPr lang="en-NO" dirty="0"/>
          </a:p>
          <a:p>
            <a:r>
              <a:rPr lang="en-NO" dirty="0"/>
              <a:t>MANREFERENCES Citing each other form of recognition of (epistemic) authority</a:t>
            </a:r>
          </a:p>
          <a:p>
            <a:endParaRPr lang="en-NO" dirty="0"/>
          </a:p>
          <a:p>
            <a:r>
              <a:rPr lang="en-NO" dirty="0"/>
              <a:t>Social organization </a:t>
            </a:r>
            <a:r>
              <a:rPr lang="en-NO" dirty="0">
                <a:sym typeface="Wingdings" pitchFamily="2" charset="2"/>
              </a:rPr>
              <a:t> epistemic level!</a:t>
            </a:r>
            <a:endParaRPr lang="en-NO" dirty="0"/>
          </a:p>
          <a:p>
            <a:endParaRPr lang="en-NO" dirty="0"/>
          </a:p>
          <a:p>
            <a:r>
              <a:rPr lang="en-NO" dirty="0"/>
              <a:t>Not enough that you have knowledge</a:t>
            </a:r>
          </a:p>
          <a:p>
            <a:r>
              <a:rPr lang="en-NO" dirty="0"/>
              <a:t>You need others to recognize that, your peers</a:t>
            </a:r>
          </a:p>
          <a:p>
            <a:r>
              <a:rPr lang="en-NO" dirty="0"/>
              <a:t>You are part of a network.</a:t>
            </a:r>
          </a:p>
          <a:p>
            <a:r>
              <a:rPr lang="en-NO" dirty="0"/>
              <a:t>Hard to see that when you are alone in front of your computer…</a:t>
            </a: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4</a:t>
            </a:fld>
            <a:endParaRPr lang="en-US"/>
          </a:p>
        </p:txBody>
      </p:sp>
    </p:spTree>
    <p:extLst>
      <p:ext uri="{BB962C8B-B14F-4D97-AF65-F5344CB8AC3E}">
        <p14:creationId xmlns:p14="http://schemas.microsoft.com/office/powerpoint/2010/main" val="2599471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S</a:t>
            </a:r>
            <a:r>
              <a:rPr lang="en-NO" sz="18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ocial organization of science, status, epistemic authority and cognitive styles:</a:t>
            </a:r>
            <a:endParaRPr lang="en-NO" sz="1800" dirty="0"/>
          </a:p>
          <a:p>
            <a:pPr>
              <a:buFontTx/>
              <a:buNone/>
            </a:pPr>
            <a:endParaRPr lang="en-GB" sz="1800" dirty="0">
              <a:effectLst/>
              <a:latin typeface="Tahoma" panose="020B0604030504040204" pitchFamily="34" charset="0"/>
            </a:endParaRPr>
          </a:p>
          <a:p>
            <a:pPr>
              <a:buFontTx/>
              <a:buNone/>
            </a:pPr>
            <a:r>
              <a:rPr lang="en-GB" sz="1800" dirty="0">
                <a:effectLst/>
                <a:latin typeface="Tahoma" panose="020B0604030504040204" pitchFamily="34" charset="0"/>
              </a:rPr>
              <a:t>Crossing data from 2 different studies</a:t>
            </a:r>
          </a:p>
          <a:p>
            <a:pPr>
              <a:buFontTx/>
              <a:buNone/>
            </a:pPr>
            <a:r>
              <a:rPr lang="en-GB" sz="1800" dirty="0">
                <a:effectLst/>
                <a:latin typeface="Tahoma" panose="020B0604030504040204" pitchFamily="34" charset="0"/>
              </a:rPr>
              <a:t>- Dag Album (1991) Norwegian sociologist asked doctors and students to rank specialties by </a:t>
            </a:r>
            <a:r>
              <a:rPr lang="en-GB" sz="1800" b="1" dirty="0">
                <a:effectLst/>
                <a:latin typeface="Tahoma" panose="020B0604030504040204" pitchFamily="34" charset="0"/>
              </a:rPr>
              <a:t>prestige</a:t>
            </a:r>
            <a:r>
              <a:rPr lang="en-GB" sz="1800" dirty="0">
                <a:effectLst/>
                <a:latin typeface="Tahoma" panose="020B0604030504040204" pitchFamily="34" charset="0"/>
              </a:rPr>
              <a:t> ("Y-axis")</a:t>
            </a:r>
          </a:p>
          <a:p>
            <a:pPr>
              <a:buFontTx/>
              <a:buNone/>
            </a:pPr>
            <a:r>
              <a:rPr lang="en-GB" sz="1800" dirty="0">
                <a:effectLst/>
                <a:latin typeface="Tahoma" panose="020B0604030504040204" pitchFamily="34" charset="0"/>
              </a:rPr>
              <a:t>- Inge Henningsen investigated the proportion of women in the specialties at the University of Copenhagen ("x-axis")</a:t>
            </a:r>
          </a:p>
          <a:p>
            <a:pPr>
              <a:buFontTx/>
              <a:buNone/>
            </a:pPr>
            <a:endParaRPr lang="en-GB" sz="1800" dirty="0">
              <a:solidFill>
                <a:schemeClr val="tx1"/>
              </a:solidFill>
              <a:effectLst/>
              <a:latin typeface="Tahoma" panose="020B0604030504040204" pitchFamily="34" charset="0"/>
              <a:ea typeface="+mn-ea"/>
              <a:cs typeface="+mn-cs"/>
            </a:endParaRPr>
          </a:p>
          <a:p>
            <a:pPr>
              <a:buFontTx/>
              <a:buNone/>
            </a:pPr>
            <a:endParaRPr lang="en-GB" sz="1800" dirty="0">
              <a:solidFill>
                <a:schemeClr val="tx1"/>
              </a:solidFill>
              <a:effectLst/>
              <a:latin typeface="Tahoma" panose="020B0604030504040204" pitchFamily="34" charset="0"/>
              <a:ea typeface="+mn-ea"/>
              <a:cs typeface="+mn-cs"/>
            </a:endParaRPr>
          </a:p>
          <a:p>
            <a:pPr>
              <a:buFontTx/>
              <a:buNone/>
            </a:pPr>
            <a:endParaRPr lang="en-GB" sz="1800" dirty="0">
              <a:solidFill>
                <a:schemeClr val="tx1"/>
              </a:solidFill>
              <a:effectLst/>
              <a:latin typeface="Tahoma" panose="020B0604030504040204" pitchFamily="34" charset="0"/>
              <a:ea typeface="+mn-ea"/>
              <a:cs typeface="+mn-cs"/>
            </a:endParaRPr>
          </a:p>
          <a:p>
            <a:pPr>
              <a:buFont typeface="Arial" panose="020B0604020202020204" pitchFamily="34" charset="0"/>
              <a:buChar char="•"/>
            </a:pPr>
            <a:endParaRPr lang="en-GB" sz="1800" dirty="0">
              <a:solidFill>
                <a:schemeClr val="tx1"/>
              </a:solidFill>
              <a:effectLst/>
              <a:latin typeface="Tahoma" panose="020B0604030504040204" pitchFamily="34" charset="0"/>
              <a:ea typeface="+mn-ea"/>
              <a:cs typeface="+mn-cs"/>
            </a:endParaRPr>
          </a:p>
        </p:txBody>
      </p:sp>
      <p:sp>
        <p:nvSpPr>
          <p:cNvPr id="4" name="Slide Number Placeholder 3"/>
          <p:cNvSpPr>
            <a:spLocks noGrp="1"/>
          </p:cNvSpPr>
          <p:nvPr>
            <p:ph type="sldNum" sz="quarter" idx="5"/>
          </p:nvPr>
        </p:nvSpPr>
        <p:spPr/>
        <p:txBody>
          <a:bodyPr/>
          <a:lstStyle/>
          <a:p>
            <a:fld id="{51D201E4-C9EA-3B46-98F7-096759200953}" type="slidenum">
              <a:rPr lang="en-US" smtClean="0"/>
              <a:t>5</a:t>
            </a:fld>
            <a:endParaRPr lang="en-US"/>
          </a:p>
        </p:txBody>
      </p:sp>
    </p:spTree>
    <p:extLst>
      <p:ext uri="{BB962C8B-B14F-4D97-AF65-F5344CB8AC3E}">
        <p14:creationId xmlns:p14="http://schemas.microsoft.com/office/powerpoint/2010/main" val="1969813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effectLst/>
              </a:rPr>
              <a:t>Prominent sociologists, booklet 1987</a:t>
            </a:r>
          </a:p>
          <a:p>
            <a:endParaRPr lang="en-NO" dirty="0">
              <a:effectLst/>
            </a:endParaRPr>
          </a:p>
          <a:p>
            <a:r>
              <a:rPr lang="en-NO" dirty="0">
                <a:effectLst/>
              </a:rPr>
              <a:t>Epistemic authority and social location</a:t>
            </a:r>
          </a:p>
          <a:p>
            <a:endParaRPr lang="en-NO" dirty="0">
              <a:effectLst/>
            </a:endParaRPr>
          </a:p>
        </p:txBody>
      </p:sp>
      <p:sp>
        <p:nvSpPr>
          <p:cNvPr id="4" name="Slide Number Placeholder 3"/>
          <p:cNvSpPr>
            <a:spLocks noGrp="1"/>
          </p:cNvSpPr>
          <p:nvPr>
            <p:ph type="sldNum" sz="quarter" idx="5"/>
          </p:nvPr>
        </p:nvSpPr>
        <p:spPr/>
        <p:txBody>
          <a:bodyPr/>
          <a:lstStyle/>
          <a:p>
            <a:fld id="{51D201E4-C9EA-3B46-98F7-096759200953}" type="slidenum">
              <a:rPr lang="en-US" smtClean="0"/>
              <a:t>6</a:t>
            </a:fld>
            <a:endParaRPr lang="en-US"/>
          </a:p>
        </p:txBody>
      </p:sp>
    </p:spTree>
    <p:extLst>
      <p:ext uri="{BB962C8B-B14F-4D97-AF65-F5344CB8AC3E}">
        <p14:creationId xmlns:p14="http://schemas.microsoft.com/office/powerpoint/2010/main" val="1520499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NO" sz="1800" dirty="0">
                <a:solidFill>
                  <a:srgbClr val="1A1A1A"/>
                </a:solidFill>
                <a:effectLst/>
                <a:latin typeface="Times New Roman" panose="02020603050405020304" pitchFamily="18" charset="0"/>
                <a:ea typeface="Times New Roman" panose="02020603050405020304" pitchFamily="18" charset="0"/>
              </a:rPr>
              <a:t>HOW do dominant knowledge practices disadvantage women?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p>
          <a:p>
            <a:pPr marL="0" indent="0">
              <a:buNone/>
            </a:pPr>
            <a:r>
              <a:rPr lang="en-GB" sz="1800" dirty="0"/>
              <a:t>Read 2 examples:</a:t>
            </a:r>
          </a:p>
          <a:p>
            <a:pPr marL="0" indent="0">
              <a:buNone/>
            </a:pPr>
            <a:r>
              <a:rPr lang="en-GB" sz="1800" b="1" dirty="0" err="1"/>
              <a:t>genderedinnovations.stanford.edu</a:t>
            </a:r>
            <a:endParaRPr lang="en-NO" sz="1800" b="1" dirty="0"/>
          </a:p>
          <a:p>
            <a:pPr marL="0" indent="0">
              <a:buNone/>
            </a:pPr>
            <a:r>
              <a:rPr lang="en-NO" sz="1800" dirty="0"/>
              <a:t>C</a:t>
            </a:r>
            <a:r>
              <a:rPr lang="en-GB" sz="1800" dirty="0" err="1"/>
              <a:t>ase</a:t>
            </a:r>
            <a:r>
              <a:rPr lang="en-GB" sz="1800" dirty="0"/>
              <a:t> studies</a:t>
            </a:r>
          </a:p>
          <a:p>
            <a:pPr marL="0" indent="0">
              <a:buNone/>
            </a:pPr>
            <a:r>
              <a:rPr lang="en-GB" sz="1800" dirty="0"/>
              <a:t>The Challenge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u="sng" dirty="0"/>
              <a:t>THOMAS – this year the students are all in social science / qualitative research, so I did not use this slide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800" dirty="0">
              <a:solidFill>
                <a:srgbClr val="1A1A1A"/>
              </a:solidFill>
              <a:effectLst/>
              <a:latin typeface="Times New Roman" panose="02020603050405020304" pitchFamily="18" charset="0"/>
              <a:ea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800" dirty="0">
              <a:solidFill>
                <a:srgbClr val="1A1A1A"/>
              </a:solidFill>
              <a:effectLst/>
              <a:latin typeface="Times New Roman" panose="02020603050405020304" pitchFamily="18" charset="0"/>
              <a:ea typeface="Times New Roman" panose="02020603050405020304" pitchFamily="18" charset="0"/>
            </a:endParaRP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7</a:t>
            </a:fld>
            <a:endParaRPr lang="en-US"/>
          </a:p>
        </p:txBody>
      </p:sp>
    </p:spTree>
    <p:extLst>
      <p:ext uri="{BB962C8B-B14F-4D97-AF65-F5344CB8AC3E}">
        <p14:creationId xmlns:p14="http://schemas.microsoft.com/office/powerpoint/2010/main" val="1032232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005587"/>
                </a:solidFill>
                <a:effectLst/>
                <a:latin typeface="HelveticaNowText-Light"/>
              </a:rPr>
              <a:t>Sandra Harding is Emerita from UCLA. Philosopher of science.</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005587"/>
              </a:solidFill>
              <a:effectLst/>
              <a:latin typeface="HelveticaNowText-Ligh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I assume you have already defined ”epistemology” in this course?</a:t>
            </a: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Epistemology = theory of knowledge. Episteme means knowledge. Branch of philosophy.</a:t>
            </a: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Question:</a:t>
            </a: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 What is valid knowledge? What is a well-founded belief?</a:t>
            </a: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 What is a valid method in research? How do acquire valid knowledge?</a:t>
            </a: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Relevant to philosophy of science, philosophy of the mind</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02124"/>
              </a:solidFill>
              <a:effectLst/>
              <a:latin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arial" panose="020B0604020202020204" pitchFamily="34" charset="0"/>
              </a:rPr>
              <a:t>Methodology BROADER CONCEPT than method. Research methods have an epistemological commitment (analysis strategy)</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02124"/>
              </a:solidFill>
              <a:effectLst/>
              <a:latin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02124"/>
              </a:solidFill>
              <a:effectLst/>
              <a:latin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202124"/>
              </a:solidFill>
              <a:effectLst/>
              <a:latin typeface="arial" panose="020B0604020202020204" pitchFamily="34" charset="0"/>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51D201E4-C9EA-3B46-98F7-096759200953}" type="slidenum">
              <a:rPr lang="en-US" smtClean="0"/>
              <a:t>8</a:t>
            </a:fld>
            <a:endParaRPr lang="en-US"/>
          </a:p>
        </p:txBody>
      </p:sp>
    </p:spTree>
    <p:extLst>
      <p:ext uri="{BB962C8B-B14F-4D97-AF65-F5344CB8AC3E}">
        <p14:creationId xmlns:p14="http://schemas.microsoft.com/office/powerpoint/2010/main" val="3112078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effectLst/>
                <a:latin typeface="Times"/>
              </a:rPr>
              <a:t>In conventional accounts, in order to achieve the status of knowledge, beliefs are supposed to break free of-to go beyond-their ties to local, historical interests, values, and agendas.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effectLst/>
                <a:latin typeface="Times"/>
              </a:rPr>
              <a:t>Such beliefs only get to count as opinions. Not as knowledge. OBJECTIVIST EPISTEMOLOGY SOCIAL SCIENTIST AS VALUE NEUTRAL (WEBER)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What  kinds of knowledge projects are objective and which aren’t?</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Why?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Is objectivity necessary?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Is it possible to achieve objectivity?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202122"/>
                </a:solidFill>
                <a:effectLst/>
                <a:latin typeface="Arial" panose="020B0604020202020204" pitchFamily="34" charset="0"/>
              </a:rPr>
              <a:t>How?</a:t>
            </a:r>
            <a:endParaRPr lang="en-GB" sz="1200" dirty="0">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effectLst/>
                <a:latin typeface="Times"/>
              </a:rPr>
              <a:t>STANDPOINT EPISTEMOLOGY = </a:t>
            </a:r>
            <a:r>
              <a:rPr lang="en-GB" sz="1000" kern="100" dirty="0">
                <a:effectLst/>
                <a:latin typeface="Calibri" panose="020F0502020204030204" pitchFamily="34" charset="0"/>
                <a:ea typeface="Calibri" panose="020F0502020204030204" pitchFamily="34" charset="0"/>
                <a:cs typeface="Times New Roman" panose="02020603050405020304" pitchFamily="18" charset="0"/>
              </a:rPr>
              <a:t>EVERY KNOWLEDGE REFLECTS STANDPOINT OF KNOWER</a:t>
            </a:r>
          </a:p>
          <a:p>
            <a:r>
              <a:rPr lang="en-GB" sz="1000" kern="100" dirty="0">
                <a:effectLst/>
                <a:latin typeface="Calibri" panose="020F0502020204030204" pitchFamily="34" charset="0"/>
                <a:ea typeface="Calibri" panose="020F0502020204030204" pitchFamily="34" charset="0"/>
                <a:cs typeface="Times New Roman" panose="02020603050405020304" pitchFamily="18" charset="0"/>
              </a:rPr>
              <a:t>“researcher bias” can never be removed</a:t>
            </a:r>
            <a:endParaRPr lang="en-NO"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kern="100" dirty="0">
                <a:effectLst/>
                <a:latin typeface="Calibri" panose="020F0502020204030204" pitchFamily="34" charset="0"/>
                <a:ea typeface="Calibri" panose="020F0502020204030204" pitchFamily="34" charset="0"/>
                <a:cs typeface="Times New Roman" panose="02020603050405020304" pitchFamily="18" charset="0"/>
              </a:rPr>
              <a:t>It is not possible to be a “neutral” researcher</a:t>
            </a:r>
            <a:endParaRPr lang="en-NO"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effectLst/>
              <a:latin typeface="Time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1A1A1A"/>
              </a:solidFill>
              <a:effectLst/>
              <a:latin typeface="Georgia" panose="02040502050405020303" pitchFamily="18" charset="0"/>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202124"/>
              </a:solidFill>
              <a:effectLst/>
              <a:latin typeface="arial" panose="020B0604020202020204" pitchFamily="34" charset="0"/>
              <a:ea typeface="+mn-ea"/>
              <a:cs typeface="+mn-cs"/>
            </a:endParaRPr>
          </a:p>
        </p:txBody>
      </p:sp>
      <p:sp>
        <p:nvSpPr>
          <p:cNvPr id="4" name="Plassholder for lysbildenummer 3"/>
          <p:cNvSpPr>
            <a:spLocks noGrp="1"/>
          </p:cNvSpPr>
          <p:nvPr>
            <p:ph type="sldNum" sz="quarter" idx="10"/>
          </p:nvPr>
        </p:nvSpPr>
        <p:spPr/>
        <p:txBody>
          <a:bodyPr/>
          <a:lstStyle/>
          <a:p>
            <a:fld id="{51D201E4-C9EA-3B46-98F7-096759200953}" type="slidenum">
              <a:rPr lang="en-US" smtClean="0"/>
              <a:t>9</a:t>
            </a:fld>
            <a:endParaRPr lang="en-US"/>
          </a:p>
        </p:txBody>
      </p:sp>
    </p:spTree>
    <p:extLst>
      <p:ext uri="{BB962C8B-B14F-4D97-AF65-F5344CB8AC3E}">
        <p14:creationId xmlns:p14="http://schemas.microsoft.com/office/powerpoint/2010/main" val="1371499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It is however possible to be an “objective” researcher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researcher reflexivity, or consideration of the researcher's positionality, and how that affects their research, as a "stronger" objectivity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02122"/>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Harding suggests that e.g. starting research from the lives of women "actually strengthens standards of objectivity” NOT RELATIVISM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202122"/>
              </a:solidFill>
              <a:effectLst/>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 Knowledge (and the possible biases affecting it) must be seen and assessed by the scientific community and located in social history.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rgbClr val="202122"/>
              </a:solidFill>
              <a:effectLst/>
              <a:latin typeface="Arial" panose="020B0604020202020204" pitchFamily="34" charset="0"/>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51D201E4-C9EA-3B46-98F7-096759200953}" type="slidenum">
              <a:rPr lang="en-US" smtClean="0"/>
              <a:t>10</a:t>
            </a:fld>
            <a:endParaRPr lang="en-US"/>
          </a:p>
        </p:txBody>
      </p:sp>
    </p:spTree>
    <p:extLst>
      <p:ext uri="{BB962C8B-B14F-4D97-AF65-F5344CB8AC3E}">
        <p14:creationId xmlns:p14="http://schemas.microsoft.com/office/powerpoint/2010/main" val="2998118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Active since 1970s</a:t>
            </a:r>
          </a:p>
          <a:p>
            <a:endParaRPr lang="en-NO" dirty="0"/>
          </a:p>
          <a:p>
            <a:pPr algn="l">
              <a:buFont typeface="Arial" panose="020B0604020202020204" pitchFamily="34" charset="0"/>
              <a:buChar char="•"/>
            </a:pPr>
            <a:r>
              <a:rPr lang="en-GB" b="0" i="1" u="none" strike="noStrike" dirty="0">
                <a:solidFill>
                  <a:srgbClr val="202122"/>
                </a:solidFill>
                <a:effectLst/>
                <a:latin typeface="Arial" panose="020B0604020202020204" pitchFamily="34" charset="0"/>
              </a:rPr>
              <a:t>The Science Question in Feminism</a:t>
            </a:r>
            <a:r>
              <a:rPr lang="en-GB" b="0" i="0" u="none" strike="noStrike" dirty="0">
                <a:solidFill>
                  <a:srgbClr val="202122"/>
                </a:solidFill>
                <a:effectLst/>
                <a:latin typeface="Arial" panose="020B0604020202020204" pitchFamily="34" charset="0"/>
              </a:rPr>
              <a:t>, 1986.</a:t>
            </a:r>
          </a:p>
          <a:p>
            <a:pPr algn="l">
              <a:buFont typeface="Arial" panose="020B0604020202020204" pitchFamily="34" charset="0"/>
              <a:buChar char="•"/>
            </a:pPr>
            <a:r>
              <a:rPr lang="en-GB" b="1" i="1" u="none" strike="noStrike" dirty="0">
                <a:solidFill>
                  <a:srgbClr val="202122"/>
                </a:solidFill>
                <a:effectLst/>
                <a:latin typeface="Arial" panose="020B0604020202020204" pitchFamily="34" charset="0"/>
              </a:rPr>
              <a:t>Whose Science? Whose Knowledge?: Thinking from Women's Lives</a:t>
            </a:r>
            <a:r>
              <a:rPr lang="en-GB" b="1" i="0" u="none" strike="noStrike" dirty="0">
                <a:solidFill>
                  <a:srgbClr val="202122"/>
                </a:solidFill>
                <a:effectLst/>
                <a:latin typeface="Arial" panose="020B0604020202020204" pitchFamily="34" charset="0"/>
              </a:rPr>
              <a:t>, 1991.</a:t>
            </a:r>
          </a:p>
          <a:p>
            <a:pPr algn="l">
              <a:buFont typeface="Arial" panose="020B0604020202020204" pitchFamily="34" charset="0"/>
              <a:buChar char="•"/>
            </a:pPr>
            <a:r>
              <a:rPr lang="en-GB" b="0" i="1" u="none" strike="noStrike" dirty="0">
                <a:solidFill>
                  <a:srgbClr val="202122"/>
                </a:solidFill>
                <a:effectLst/>
                <a:latin typeface="Arial" panose="020B0604020202020204" pitchFamily="34" charset="0"/>
              </a:rPr>
              <a:t>Is Science Multicultural? Postcolonialisms, Feminisms, and Epistemologies</a:t>
            </a:r>
            <a:r>
              <a:rPr lang="en-GB" b="0" i="0" u="none" strike="noStrike" dirty="0">
                <a:solidFill>
                  <a:srgbClr val="202122"/>
                </a:solidFill>
                <a:effectLst/>
                <a:latin typeface="Arial" panose="020B0604020202020204" pitchFamily="34" charset="0"/>
              </a:rPr>
              <a:t>, 1998.</a:t>
            </a:r>
          </a:p>
          <a:p>
            <a:pPr algn="l">
              <a:buFont typeface="Arial" panose="020B0604020202020204" pitchFamily="34" charset="0"/>
              <a:buChar char="•"/>
            </a:pPr>
            <a:r>
              <a:rPr lang="en-GB" b="0" i="1" u="none" strike="noStrike" dirty="0">
                <a:solidFill>
                  <a:srgbClr val="202122"/>
                </a:solidFill>
                <a:effectLst/>
                <a:latin typeface="Arial" panose="020B0604020202020204" pitchFamily="34" charset="0"/>
              </a:rPr>
              <a:t>Science and Social Inequality: Feminist and Postcolonial Issues</a:t>
            </a:r>
            <a:r>
              <a:rPr lang="en-GB" b="0" i="0" u="none" strike="noStrike" dirty="0">
                <a:solidFill>
                  <a:srgbClr val="202122"/>
                </a:solidFill>
                <a:effectLst/>
                <a:latin typeface="Arial" panose="020B0604020202020204" pitchFamily="34" charset="0"/>
              </a:rPr>
              <a:t>, 2006.</a:t>
            </a:r>
          </a:p>
          <a:p>
            <a:pPr algn="l">
              <a:buFont typeface="Arial" panose="020B0604020202020204" pitchFamily="34" charset="0"/>
              <a:buChar char="•"/>
            </a:pPr>
            <a:r>
              <a:rPr lang="en-GB" b="0" i="1" u="none" strike="noStrike" dirty="0">
                <a:solidFill>
                  <a:srgbClr val="202122"/>
                </a:solidFill>
                <a:effectLst/>
                <a:latin typeface="Arial" panose="020B0604020202020204" pitchFamily="34" charset="0"/>
              </a:rPr>
              <a:t>Sciences From Below: Feminisms, </a:t>
            </a:r>
            <a:r>
              <a:rPr lang="en-GB" b="0" i="1" u="none" strike="noStrike" dirty="0" err="1">
                <a:solidFill>
                  <a:srgbClr val="202122"/>
                </a:solidFill>
                <a:effectLst/>
                <a:latin typeface="Arial" panose="020B0604020202020204" pitchFamily="34" charset="0"/>
              </a:rPr>
              <a:t>Postcolonialities</a:t>
            </a:r>
            <a:r>
              <a:rPr lang="en-GB" b="0" i="1" u="none" strike="noStrike" dirty="0">
                <a:solidFill>
                  <a:srgbClr val="202122"/>
                </a:solidFill>
                <a:effectLst/>
                <a:latin typeface="Arial" panose="020B0604020202020204" pitchFamily="34" charset="0"/>
              </a:rPr>
              <a:t>, and </a:t>
            </a:r>
            <a:r>
              <a:rPr lang="en-GB" b="0" i="1" u="none" strike="noStrike" dirty="0" err="1">
                <a:solidFill>
                  <a:srgbClr val="202122"/>
                </a:solidFill>
                <a:effectLst/>
                <a:latin typeface="Arial" panose="020B0604020202020204" pitchFamily="34" charset="0"/>
              </a:rPr>
              <a:t>Modernities</a:t>
            </a:r>
            <a:r>
              <a:rPr lang="en-GB" b="0" i="0" u="none" strike="noStrike" dirty="0">
                <a:solidFill>
                  <a:srgbClr val="202122"/>
                </a:solidFill>
                <a:effectLst/>
                <a:latin typeface="Arial" panose="020B0604020202020204" pitchFamily="34" charset="0"/>
              </a:rPr>
              <a:t>, 2008.</a:t>
            </a:r>
          </a:p>
          <a:p>
            <a:pPr algn="l">
              <a:buFont typeface="Arial" panose="020B0604020202020204" pitchFamily="34" charset="0"/>
              <a:buChar char="•"/>
            </a:pPr>
            <a:r>
              <a:rPr lang="en-GB" b="0" i="1" u="none" strike="noStrike" dirty="0">
                <a:solidFill>
                  <a:srgbClr val="202122"/>
                </a:solidFill>
                <a:effectLst/>
                <a:latin typeface="Arial" panose="020B0604020202020204" pitchFamily="34" charset="0"/>
              </a:rPr>
              <a:t>Objectivity and Diversity: Another Logic of Scientific Research</a:t>
            </a:r>
            <a:r>
              <a:rPr lang="en-GB" b="0" i="0" u="none" strike="noStrike" dirty="0">
                <a:solidFill>
                  <a:srgbClr val="202122"/>
                </a:solidFill>
                <a:effectLst/>
                <a:latin typeface="Arial" panose="020B0604020202020204" pitchFamily="34" charset="0"/>
              </a:rPr>
              <a:t>, 2015.</a:t>
            </a:r>
          </a:p>
          <a:p>
            <a:endParaRPr lang="en-NO" dirty="0"/>
          </a:p>
          <a:p>
            <a:r>
              <a:rPr lang="en-NO" dirty="0"/>
              <a:t>What does that title mean?</a:t>
            </a:r>
          </a:p>
          <a:p>
            <a:r>
              <a:rPr lang="en-NO" dirty="0"/>
              <a:t>Which leads me to the next scholar</a:t>
            </a:r>
          </a:p>
        </p:txBody>
      </p:sp>
      <p:sp>
        <p:nvSpPr>
          <p:cNvPr id="4" name="Slide Number Placeholder 3"/>
          <p:cNvSpPr>
            <a:spLocks noGrp="1"/>
          </p:cNvSpPr>
          <p:nvPr>
            <p:ph type="sldNum" sz="quarter" idx="5"/>
          </p:nvPr>
        </p:nvSpPr>
        <p:spPr/>
        <p:txBody>
          <a:bodyPr/>
          <a:lstStyle/>
          <a:p>
            <a:fld id="{51D201E4-C9EA-3B46-98F7-096759200953}" type="slidenum">
              <a:rPr lang="en-US" smtClean="0"/>
              <a:t>11</a:t>
            </a:fld>
            <a:endParaRPr lang="en-US"/>
          </a:p>
        </p:txBody>
      </p:sp>
    </p:spTree>
    <p:extLst>
      <p:ext uri="{BB962C8B-B14F-4D97-AF65-F5344CB8AC3E}">
        <p14:creationId xmlns:p14="http://schemas.microsoft.com/office/powerpoint/2010/main" val="3955848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EXCLUSION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02122"/>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Two working parents living in a Black, working-class </a:t>
            </a:r>
            <a:r>
              <a:rPr lang="en-GB" b="0" i="0" u="none" strike="noStrike" dirty="0" err="1">
                <a:solidFill>
                  <a:srgbClr val="202122"/>
                </a:solidFill>
                <a:effectLst/>
                <a:latin typeface="Arial" panose="020B0604020202020204" pitchFamily="34" charset="0"/>
              </a:rPr>
              <a:t>neighborhood</a:t>
            </a:r>
            <a:r>
              <a:rPr lang="en-GB" b="0" i="0" u="none" strike="noStrike" dirty="0">
                <a:solidFill>
                  <a:srgbClr val="202122"/>
                </a:solidFill>
                <a:effectLst/>
                <a:latin typeface="Arial" panose="020B0604020202020204" pitchFamily="34" charset="0"/>
              </a:rPr>
              <a:t>. Father factory worker. Now emerita at University of Maryland. 1</a:t>
            </a:r>
            <a:r>
              <a:rPr lang="en-GB" b="0" i="0" u="none" strike="noStrike" baseline="30000" dirty="0">
                <a:solidFill>
                  <a:srgbClr val="202122"/>
                </a:solidFill>
                <a:effectLst/>
                <a:latin typeface="Arial" panose="020B0604020202020204" pitchFamily="34" charset="0"/>
              </a:rPr>
              <a:t>st</a:t>
            </a:r>
            <a:r>
              <a:rPr lang="en-GB" b="0" i="0" u="none" strike="noStrike" dirty="0">
                <a:solidFill>
                  <a:srgbClr val="202122"/>
                </a:solidFill>
                <a:effectLst/>
                <a:latin typeface="Arial" panose="020B0604020202020204" pitchFamily="34" charset="0"/>
              </a:rPr>
              <a:t> generation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2"/>
                </a:solidFill>
                <a:effectLst/>
                <a:latin typeface="Arial" panose="020B0604020202020204" pitchFamily="34" charset="0"/>
              </a:rPr>
              <a:t>More accessible than Harding or Haraway, sociological entry point to the discussion of epistemology. Active since late 1980s. </a:t>
            </a:r>
            <a:r>
              <a:rPr lang="en-GB" b="0" i="0" u="none" strike="noStrike" dirty="0">
                <a:solidFill>
                  <a:srgbClr val="202122"/>
                </a:solidFill>
                <a:effectLst/>
                <a:highlight>
                  <a:srgbClr val="FFFFFF"/>
                </a:highlight>
                <a:latin typeface="Arial" panose="020B0604020202020204" pitchFamily="34" charset="0"/>
              </a:rPr>
              <a:t>In 1990, Collins published Black Feminist Thought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202122"/>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202122"/>
                </a:solidFill>
                <a:effectLst/>
                <a:latin typeface="Arial" panose="020B0604020202020204" pitchFamily="34" charset="0"/>
              </a:rPr>
              <a:t>To understand human knowledge, we also need to look at which dynamics of inclusion and exclusion are in place in society. Particularly in key arenas such as universities and knowledge institutions that to an extent get to gatekeep on what counts as “valid” or “legitimate” knowledge</a:t>
            </a:r>
            <a:endParaRPr lang="nb-NO" sz="1200" dirty="0"/>
          </a:p>
        </p:txBody>
      </p:sp>
      <p:sp>
        <p:nvSpPr>
          <p:cNvPr id="4" name="Plassholder for lysbildenummer 3"/>
          <p:cNvSpPr>
            <a:spLocks noGrp="1"/>
          </p:cNvSpPr>
          <p:nvPr>
            <p:ph type="sldNum" sz="quarter" idx="5"/>
          </p:nvPr>
        </p:nvSpPr>
        <p:spPr/>
        <p:txBody>
          <a:bodyPr/>
          <a:lstStyle/>
          <a:p>
            <a:fld id="{51D201E4-C9EA-3B46-98F7-096759200953}" type="slidenum">
              <a:rPr lang="en-US" smtClean="0"/>
              <a:t>12</a:t>
            </a:fld>
            <a:endParaRPr lang="en-US"/>
          </a:p>
        </p:txBody>
      </p:sp>
    </p:spTree>
    <p:extLst>
      <p:ext uri="{BB962C8B-B14F-4D97-AF65-F5344CB8AC3E}">
        <p14:creationId xmlns:p14="http://schemas.microsoft.com/office/powerpoint/2010/main" val="289916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“Outsider within” describes working class, black women’s position both in the social context and in academia –– learned from OWN POSITION, OWN EXPERIENCE.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When members of historically marginalized groups finally get to join organizations from which they had been historically excluded (e.g. herself as an academic), they do not join on equal terms as the historically privileged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They are WITHIN (academic), at the same time they are still OUTSIDERS. DUAL POSITIONING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effectLst/>
                <a:latin typeface="Times New Roman" panose="02020603050405020304" pitchFamily="18" charset="0"/>
              </a:rPr>
              <a:t>Organizations (universities, scientific societies) have a hierarchy and a culture, that reflect their insider­ group control. Even after an organization becomes more diverse, typically the historically marginalized do not reach top positions. They can be seen a bit like intruders who do not fit with the culture. They as workers and their knowledge are attributed lower authority. WORKING CLASS BLACK WOMAN AS WIHTIN BUT DECENTERED – not an insider</a:t>
            </a:r>
          </a:p>
        </p:txBody>
      </p:sp>
      <p:sp>
        <p:nvSpPr>
          <p:cNvPr id="4" name="Plassholder for lysbildenummer 3"/>
          <p:cNvSpPr>
            <a:spLocks noGrp="1"/>
          </p:cNvSpPr>
          <p:nvPr>
            <p:ph type="sldNum" sz="quarter" idx="5"/>
          </p:nvPr>
        </p:nvSpPr>
        <p:spPr/>
        <p:txBody>
          <a:bodyPr/>
          <a:lstStyle/>
          <a:p>
            <a:fld id="{51D201E4-C9EA-3B46-98F7-096759200953}" type="slidenum">
              <a:rPr lang="en-US" smtClean="0"/>
              <a:t>13</a:t>
            </a:fld>
            <a:endParaRPr lang="en-US"/>
          </a:p>
        </p:txBody>
      </p:sp>
    </p:spTree>
    <p:extLst>
      <p:ext uri="{BB962C8B-B14F-4D97-AF65-F5344CB8AC3E}">
        <p14:creationId xmlns:p14="http://schemas.microsoft.com/office/powerpoint/2010/main" val="3549565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Georgia" panose="02040502050405020303" pitchFamily="18" charset="0"/>
              </a:rPr>
              <a:t>Could that position be a source of </a:t>
            </a:r>
            <a:r>
              <a:rPr lang="en-GB" b="1" i="0" u="none" strike="noStrike" dirty="0">
                <a:solidFill>
                  <a:srgbClr val="000000"/>
                </a:solidFill>
                <a:effectLst/>
                <a:latin typeface="Georgia" panose="02040502050405020303" pitchFamily="18" charset="0"/>
              </a:rPr>
              <a:t>insight</a:t>
            </a:r>
            <a:r>
              <a:rPr lang="en-GB" b="0" i="0" u="none" strike="noStrike" dirty="0">
                <a:solidFill>
                  <a:srgbClr val="000000"/>
                </a:solidFill>
                <a:effectLst/>
                <a:latin typeface="Georgia" panose="02040502050405020303"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202124"/>
                </a:solidFill>
                <a:effectLst/>
                <a:latin typeface="Google Sans"/>
              </a:rPr>
              <a:t>The outsider/within status </a:t>
            </a:r>
            <a:r>
              <a:rPr lang="en-GB" b="0" i="0" u="none" strike="noStrike" dirty="0">
                <a:solidFill>
                  <a:srgbClr val="040C28"/>
                </a:solidFill>
                <a:effectLst/>
                <a:latin typeface="Google Sans"/>
              </a:rPr>
              <a:t>challenges conscious and unconscious worldviews that dominate an organization OR a discipline, by giving a new perspective not always available </a:t>
            </a:r>
            <a:r>
              <a:rPr lang="nb-NO" b="0" i="0" u="none" strike="noStrike" dirty="0">
                <a:solidFill>
                  <a:srgbClr val="040C28"/>
                </a:solidFill>
                <a:effectLst/>
                <a:latin typeface="Google Sans"/>
              </a:rPr>
              <a:t>to </a:t>
            </a:r>
            <a:r>
              <a:rPr lang="nb-NO" b="0" i="0" u="none" strike="noStrike" dirty="0" err="1">
                <a:solidFill>
                  <a:srgbClr val="040C28"/>
                </a:solidFill>
                <a:effectLst/>
                <a:latin typeface="Google Sans"/>
              </a:rPr>
              <a:t>historically</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included</a:t>
            </a:r>
            <a:r>
              <a:rPr lang="nb-NO" b="0" i="0" u="none" strike="noStrike" dirty="0">
                <a:solidFill>
                  <a:srgbClr val="040C28"/>
                </a:solidFill>
                <a:effectLst/>
                <a:latin typeface="Google San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b="0" i="0" u="none" strike="noStrike" dirty="0">
              <a:solidFill>
                <a:srgbClr val="040C28"/>
              </a:solidFill>
              <a:effectLst/>
              <a:latin typeface="Google San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b="0" i="0" u="none" strike="noStrike" dirty="0">
                <a:solidFill>
                  <a:srgbClr val="040C28"/>
                </a:solidFill>
                <a:effectLst/>
                <a:latin typeface="Google Sans"/>
              </a:rPr>
              <a:t>This is </a:t>
            </a:r>
            <a:r>
              <a:rPr lang="nb-NO" b="0" i="0" u="none" strike="noStrike" dirty="0" err="1">
                <a:solidFill>
                  <a:srgbClr val="040C28"/>
                </a:solidFill>
                <a:effectLst/>
                <a:latin typeface="Google Sans"/>
              </a:rPr>
              <a:t>what</a:t>
            </a:r>
            <a:r>
              <a:rPr lang="nb-NO" b="0" i="0" u="none" strike="noStrike" dirty="0">
                <a:solidFill>
                  <a:srgbClr val="040C28"/>
                </a:solidFill>
                <a:effectLst/>
                <a:latin typeface="Google Sans"/>
              </a:rPr>
              <a:t> feminists do, </a:t>
            </a:r>
            <a:r>
              <a:rPr lang="nb-NO" b="0" i="0" u="none" strike="noStrike" dirty="0" err="1">
                <a:solidFill>
                  <a:srgbClr val="040C28"/>
                </a:solidFill>
                <a:effectLst/>
                <a:latin typeface="Google Sans"/>
              </a:rPr>
              <a:t>exposing</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problematizing</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the</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taken</a:t>
            </a:r>
            <a:r>
              <a:rPr lang="nb-NO" b="0" i="0" u="none" strike="noStrike" dirty="0">
                <a:solidFill>
                  <a:srgbClr val="040C28"/>
                </a:solidFill>
                <a:effectLst/>
                <a:latin typeface="Google Sans"/>
              </a:rPr>
              <a:t> for </a:t>
            </a:r>
            <a:r>
              <a:rPr lang="nb-NO" b="0" i="0" u="none" strike="noStrike" dirty="0" err="1">
                <a:solidFill>
                  <a:srgbClr val="040C28"/>
                </a:solidFill>
                <a:effectLst/>
                <a:latin typeface="Google Sans"/>
              </a:rPr>
              <a:t>granted</a:t>
            </a:r>
            <a:r>
              <a:rPr lang="nb-NO" b="0" i="0" u="none" strike="noStrike" dirty="0">
                <a:solidFill>
                  <a:srgbClr val="040C28"/>
                </a:solidFill>
                <a:effectLst/>
                <a:latin typeface="Google Sans"/>
              </a:rPr>
              <a:t>, and </a:t>
            </a:r>
            <a:r>
              <a:rPr lang="nb-NO" b="0" i="0" u="none" strike="noStrike" dirty="0" err="1">
                <a:solidFill>
                  <a:srgbClr val="040C28"/>
                </a:solidFill>
                <a:effectLst/>
                <a:latin typeface="Google Sans"/>
              </a:rPr>
              <a:t>learning</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through</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unlearning</a:t>
            </a:r>
            <a:endParaRPr lang="nb-NO" b="0" i="0" u="none" strike="noStrike" dirty="0">
              <a:solidFill>
                <a:srgbClr val="040C28"/>
              </a:solidFill>
              <a:effectLst/>
              <a:latin typeface="Google San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b="0" i="0" u="none" strike="noStrike" dirty="0">
              <a:solidFill>
                <a:srgbClr val="040C28"/>
              </a:solidFill>
              <a:effectLst/>
              <a:latin typeface="Google San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b="0" i="0" u="none" strike="noStrike" dirty="0">
                <a:solidFill>
                  <a:srgbClr val="040C28"/>
                </a:solidFill>
                <a:effectLst/>
                <a:latin typeface="Google Sans"/>
              </a:rPr>
              <a:t>Not </a:t>
            </a:r>
            <a:r>
              <a:rPr lang="nb-NO" b="0" i="0" u="none" strike="noStrike" dirty="0" err="1">
                <a:solidFill>
                  <a:srgbClr val="040C28"/>
                </a:solidFill>
                <a:effectLst/>
                <a:latin typeface="Google Sans"/>
              </a:rPr>
              <a:t>only</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social</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dynamics</a:t>
            </a:r>
            <a:r>
              <a:rPr lang="nb-NO" b="0" i="0" u="none" strike="noStrike" dirty="0">
                <a:solidFill>
                  <a:srgbClr val="040C28"/>
                </a:solidFill>
                <a:effectLst/>
                <a:latin typeface="Google Sans"/>
              </a:rPr>
              <a:t> in </a:t>
            </a:r>
            <a:r>
              <a:rPr lang="nb-NO" b="0" i="0" u="none" strike="noStrike" dirty="0" err="1">
                <a:solidFill>
                  <a:srgbClr val="040C28"/>
                </a:solidFill>
                <a:effectLst/>
                <a:latin typeface="Google Sans"/>
              </a:rPr>
              <a:t>the</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organization</a:t>
            </a:r>
            <a:r>
              <a:rPr lang="nb-NO" b="0" i="0" u="none" strike="noStrike" dirty="0">
                <a:solidFill>
                  <a:srgbClr val="040C28"/>
                </a:solidFill>
                <a:effectLst/>
                <a:latin typeface="Google Sans"/>
              </a:rPr>
              <a:t>, </a:t>
            </a:r>
            <a:r>
              <a:rPr lang="nb-NO" b="0" i="0" u="none" strike="noStrike" dirty="0" err="1">
                <a:solidFill>
                  <a:srgbClr val="040C28"/>
                </a:solidFill>
                <a:effectLst/>
                <a:latin typeface="Google Sans"/>
              </a:rPr>
              <a:t>b</a:t>
            </a:r>
            <a:r>
              <a:rPr lang="nb-NO" sz="1200" b="0" i="0" u="none" strike="noStrike" dirty="0" err="1">
                <a:solidFill>
                  <a:srgbClr val="040C28"/>
                </a:solidFill>
                <a:effectLst/>
                <a:latin typeface="Google Sans"/>
              </a:rPr>
              <a:t>ut</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also</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the</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knowledge</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the</a:t>
            </a:r>
            <a:r>
              <a:rPr lang="nb-NO" sz="1200" b="0" i="0" u="none" strike="noStrike" dirty="0">
                <a:solidFill>
                  <a:srgbClr val="040C28"/>
                </a:solidFill>
                <a:effectLst/>
                <a:latin typeface="Google Sans"/>
              </a:rPr>
              <a:t> science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b="0" i="0" u="none" strike="noStrike" dirty="0">
              <a:solidFill>
                <a:srgbClr val="040C28"/>
              </a:solidFill>
              <a:effectLst/>
              <a:latin typeface="Google San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b="0" i="0" u="none" strike="noStrike" dirty="0">
                <a:solidFill>
                  <a:srgbClr val="040C28"/>
                </a:solidFill>
                <a:effectLst/>
                <a:latin typeface="Google Sans"/>
              </a:rPr>
              <a:t>The </a:t>
            </a:r>
            <a:r>
              <a:rPr lang="nb-NO" sz="1200" b="0" i="0" u="none" strike="noStrike" dirty="0" err="1">
                <a:solidFill>
                  <a:srgbClr val="040C28"/>
                </a:solidFill>
                <a:effectLst/>
                <a:latin typeface="Google Sans"/>
              </a:rPr>
              <a:t>research</a:t>
            </a:r>
            <a:r>
              <a:rPr lang="nb-NO" sz="1200" b="0" i="0" u="none" strike="noStrike" dirty="0">
                <a:solidFill>
                  <a:srgbClr val="040C28"/>
                </a:solidFill>
                <a:effectLst/>
                <a:latin typeface="Google Sans"/>
              </a:rPr>
              <a:t> questions </a:t>
            </a:r>
            <a:r>
              <a:rPr lang="nb-NO" sz="1200" b="0" i="0" u="none" strike="noStrike" dirty="0" err="1">
                <a:solidFill>
                  <a:srgbClr val="040C28"/>
                </a:solidFill>
                <a:effectLst/>
                <a:latin typeface="Google Sans"/>
              </a:rPr>
              <a:t>that</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are</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asked</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the</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issues</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that</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are</a:t>
            </a:r>
            <a:r>
              <a:rPr lang="nb-NO" sz="1200" b="0" i="0" u="none" strike="noStrike" dirty="0">
                <a:solidFill>
                  <a:srgbClr val="040C28"/>
                </a:solidFill>
                <a:effectLst/>
                <a:latin typeface="Google Sans"/>
              </a:rPr>
              <a:t> </a:t>
            </a:r>
            <a:r>
              <a:rPr lang="nb-NO" sz="1200" b="0" i="0" u="none" strike="noStrike" dirty="0" err="1">
                <a:solidFill>
                  <a:srgbClr val="040C28"/>
                </a:solidFill>
                <a:effectLst/>
                <a:latin typeface="Google Sans"/>
              </a:rPr>
              <a:t>seen</a:t>
            </a:r>
            <a:r>
              <a:rPr lang="nb-NO" sz="1200" b="0" i="0" u="none" strike="noStrike" dirty="0">
                <a:solidFill>
                  <a:srgbClr val="040C28"/>
                </a:solidFill>
                <a:effectLst/>
                <a:latin typeface="Google Sans"/>
              </a:rPr>
              <a:t> as </a:t>
            </a:r>
            <a:r>
              <a:rPr lang="nb-NO" sz="1200" b="0" i="0" u="none" strike="noStrike" dirty="0" err="1">
                <a:solidFill>
                  <a:srgbClr val="040C28"/>
                </a:solidFill>
                <a:effectLst/>
                <a:latin typeface="Google Sans"/>
              </a:rPr>
              <a:t>interesting</a:t>
            </a:r>
            <a:r>
              <a:rPr lang="nb-NO" sz="1200" b="0" i="0" u="none" strike="noStrike" dirty="0">
                <a:solidFill>
                  <a:srgbClr val="040C28"/>
                </a:solidFill>
                <a:effectLst/>
                <a:latin typeface="Google Sans"/>
              </a:rPr>
              <a:t> and </a:t>
            </a:r>
            <a:r>
              <a:rPr lang="nb-NO" sz="1200" b="0" i="0" u="none" strike="noStrike" dirty="0" err="1">
                <a:solidFill>
                  <a:srgbClr val="040C28"/>
                </a:solidFill>
                <a:effectLst/>
                <a:latin typeface="Google Sans"/>
              </a:rPr>
              <a:t>important</a:t>
            </a:r>
            <a:r>
              <a:rPr lang="nb-NO" sz="1200" b="0" i="0" u="none" strike="noStrike" dirty="0">
                <a:solidFill>
                  <a:srgbClr val="040C28"/>
                </a:solidFill>
                <a:effectLst/>
                <a:latin typeface="Google Sans"/>
              </a:rPr>
              <a:t>. </a:t>
            </a:r>
            <a:r>
              <a:rPr lang="en-GB" b="0" i="0" u="none" strike="noStrike" dirty="0">
                <a:solidFill>
                  <a:srgbClr val="333333"/>
                </a:solidFill>
                <a:effectLst/>
                <a:latin typeface="Source Sans Pro" panose="020F0502020204030204" pitchFamily="34" charset="0"/>
              </a:rPr>
              <a:t>Our backgrounds and identities shape the questions we ask about the world.</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b="0" i="0" u="none" strike="noStrike" dirty="0">
              <a:solidFill>
                <a:srgbClr val="040C28"/>
              </a:solidFill>
              <a:effectLst/>
              <a:latin typeface="Google San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333333"/>
                </a:solidFill>
                <a:effectLst/>
                <a:latin typeface="Source Sans Pro" panose="020F0502020204030204" pitchFamily="34" charset="0"/>
              </a:rPr>
              <a:t>Hill Collins was a social scientist, she was concerned with studying the oppression of black women</a:t>
            </a:r>
            <a:r>
              <a:rPr lang="nb-NO" b="0" i="0" u="none" strike="noStrike" dirty="0">
                <a:solidFill>
                  <a:srgbClr val="333333"/>
                </a:solidFill>
                <a:effectLst/>
                <a:latin typeface="Source Sans Pro" panose="020F0502020204030204" pitchFamily="34" charset="0"/>
              </a:rPr>
              <a:t>, </a:t>
            </a:r>
            <a:r>
              <a:rPr lang="nb-NO" b="0" i="0" u="none" strike="noStrike" dirty="0" err="1">
                <a:solidFill>
                  <a:srgbClr val="333333"/>
                </a:solidFill>
                <a:effectLst/>
                <a:latin typeface="Source Sans Pro" panose="020F0502020204030204" pitchFamily="34" charset="0"/>
              </a:rPr>
              <a:t>that</a:t>
            </a:r>
            <a:r>
              <a:rPr lang="nb-NO" b="0" i="0" u="none" strike="noStrike" dirty="0">
                <a:solidFill>
                  <a:srgbClr val="333333"/>
                </a:solidFill>
                <a:effectLst/>
                <a:latin typeface="Source Sans Pro" panose="020F0502020204030204" pitchFamily="34" charset="0"/>
              </a:rPr>
              <a:t> </a:t>
            </a:r>
            <a:r>
              <a:rPr lang="nb-NO" b="0" i="0" u="none" strike="noStrike" dirty="0" err="1">
                <a:solidFill>
                  <a:srgbClr val="333333"/>
                </a:solidFill>
                <a:effectLst/>
                <a:latin typeface="Source Sans Pro" panose="020F0502020204030204" pitchFamily="34" charset="0"/>
              </a:rPr>
              <a:t>was</a:t>
            </a:r>
            <a:r>
              <a:rPr lang="nb-NO" b="0" i="0" u="none" strike="noStrike" dirty="0">
                <a:solidFill>
                  <a:srgbClr val="333333"/>
                </a:solidFill>
                <a:effectLst/>
                <a:latin typeface="Source Sans Pro" panose="020F0502020204030204" pitchFamily="34" charset="0"/>
              </a:rPr>
              <a:t> her </a:t>
            </a:r>
            <a:r>
              <a:rPr lang="nb-NO" b="0" i="0" u="none" strike="noStrike" dirty="0" err="1">
                <a:solidFill>
                  <a:srgbClr val="333333"/>
                </a:solidFill>
                <a:effectLst/>
                <a:latin typeface="Source Sans Pro" panose="020F0502020204030204" pitchFamily="34" charset="0"/>
              </a:rPr>
              <a:t>object</a:t>
            </a:r>
            <a:r>
              <a:rPr lang="nb-NO" b="0" i="0" u="none" strike="noStrike" dirty="0">
                <a:solidFill>
                  <a:srgbClr val="333333"/>
                </a:solidFill>
                <a:effectLst/>
                <a:latin typeface="Source Sans Pro" panose="020F0502020204030204" pitchFamily="34" charset="0"/>
              </a:rPr>
              <a:t> </a:t>
            </a:r>
            <a:r>
              <a:rPr lang="nb-NO" b="0" i="0" u="none" strike="noStrike" dirty="0" err="1">
                <a:solidFill>
                  <a:srgbClr val="333333"/>
                </a:solidFill>
                <a:effectLst/>
                <a:latin typeface="Source Sans Pro" panose="020F0502020204030204" pitchFamily="34" charset="0"/>
              </a:rPr>
              <a:t>of</a:t>
            </a:r>
            <a:r>
              <a:rPr lang="nb-NO" b="0" i="0" u="none" strike="noStrike" dirty="0">
                <a:solidFill>
                  <a:srgbClr val="333333"/>
                </a:solidFill>
                <a:effectLst/>
                <a:latin typeface="Source Sans Pro" panose="020F0502020204030204" pitchFamily="34" charset="0"/>
              </a:rPr>
              <a:t> </a:t>
            </a:r>
            <a:r>
              <a:rPr lang="nb-NO" b="0" i="0" u="none" strike="noStrike" dirty="0" err="1">
                <a:solidFill>
                  <a:srgbClr val="333333"/>
                </a:solidFill>
                <a:effectLst/>
                <a:latin typeface="Source Sans Pro" panose="020F0502020204030204" pitchFamily="34" charset="0"/>
              </a:rPr>
              <a:t>inquiry</a:t>
            </a:r>
            <a:r>
              <a:rPr lang="nb-NO" b="0" i="0" u="none" strike="noStrike" dirty="0">
                <a:solidFill>
                  <a:srgbClr val="333333"/>
                </a:solidFill>
                <a:effectLst/>
                <a:latin typeface="Source Sans Pro" panose="020F0502020204030204" pitchFamily="34" charset="0"/>
              </a:rPr>
              <a:t>. </a:t>
            </a:r>
            <a:r>
              <a:rPr lang="en-US" b="0" i="0" u="none" strike="noStrike" dirty="0">
                <a:solidFill>
                  <a:srgbClr val="333333"/>
                </a:solidFill>
                <a:effectLst/>
                <a:latin typeface="Source Sans Pro" panose="020F0502020204030204" pitchFamily="34" charset="0"/>
              </a:rPr>
              <a:t>She argued that o</a:t>
            </a:r>
            <a:r>
              <a:rPr lang="en-US" dirty="0"/>
              <a:t>ppression is best visible from the position of the oppressed (but presupposes self-esteem and collective consciousness = OPPOSITIONAL CONSCIOUSNESS)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b="0" i="0" u="none" strike="noStrike" dirty="0">
              <a:solidFill>
                <a:srgbClr val="040C28"/>
              </a:solidFill>
              <a:effectLst/>
              <a:latin typeface="Google Sans"/>
            </a:endParaRPr>
          </a:p>
          <a:p>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Blinded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by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privilege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miss critical questions about the social and natural world</a:t>
            </a:r>
            <a:endParaRPr lang="nb-NO" sz="1200" b="0" i="0" u="none" strike="noStrike" dirty="0">
              <a:solidFill>
                <a:srgbClr val="040C28"/>
              </a:solidFill>
              <a:effectLst/>
              <a:latin typeface="Google Sans"/>
            </a:endParaRPr>
          </a:p>
        </p:txBody>
      </p:sp>
      <p:sp>
        <p:nvSpPr>
          <p:cNvPr id="4" name="Plassholder for lysbildenummer 3"/>
          <p:cNvSpPr>
            <a:spLocks noGrp="1"/>
          </p:cNvSpPr>
          <p:nvPr>
            <p:ph type="sldNum" sz="quarter" idx="5"/>
          </p:nvPr>
        </p:nvSpPr>
        <p:spPr/>
        <p:txBody>
          <a:bodyPr/>
          <a:lstStyle/>
          <a:p>
            <a:fld id="{51D201E4-C9EA-3B46-98F7-096759200953}" type="slidenum">
              <a:rPr lang="en-US" smtClean="0"/>
              <a:t>14</a:t>
            </a:fld>
            <a:endParaRPr lang="en-US"/>
          </a:p>
        </p:txBody>
      </p:sp>
    </p:spTree>
    <p:extLst>
      <p:ext uri="{BB962C8B-B14F-4D97-AF65-F5344CB8AC3E}">
        <p14:creationId xmlns:p14="http://schemas.microsoft.com/office/powerpoint/2010/main" val="460515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NO" sz="1200" kern="100" dirty="0">
                <a:effectLst/>
                <a:latin typeface="Calibri" panose="020F0502020204030204" pitchFamily="34" charset="0"/>
                <a:ea typeface="Calibri" panose="020F0502020204030204" pitchFamily="34" charset="0"/>
                <a:cs typeface="Times New Roman" panose="02020603050405020304" pitchFamily="18" charset="0"/>
              </a:rPr>
              <a:t>oppositional consciousness: what enables individuals to attribute their discontent to structural, cultural and systemic causes rather than to personal failure</a:t>
            </a:r>
          </a:p>
          <a:p>
            <a:endParaRPr lang="en-NO"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NO" sz="1200" kern="100" dirty="0">
                <a:effectLst/>
                <a:latin typeface="Calibri" panose="020F0502020204030204" pitchFamily="34" charset="0"/>
                <a:ea typeface="Calibri" panose="020F0502020204030204" pitchFamily="34" charset="0"/>
                <a:cs typeface="Times New Roman" panose="02020603050405020304" pitchFamily="18" charset="0"/>
              </a:rPr>
              <a:t>Society seen in terms of privilege and oppression</a:t>
            </a:r>
          </a:p>
          <a:p>
            <a:r>
              <a:rPr lang="en-NO" sz="1200" kern="100" dirty="0">
                <a:effectLst/>
                <a:latin typeface="Calibri" panose="020F0502020204030204" pitchFamily="34" charset="0"/>
                <a:ea typeface="Calibri" panose="020F0502020204030204" pitchFamily="34" charset="0"/>
                <a:cs typeface="Times New Roman" panose="02020603050405020304" pitchFamily="18" charset="0"/>
              </a:rPr>
              <a:t>Conflict theory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b="0" i="0" u="none" strike="noStrike" dirty="0">
              <a:solidFill>
                <a:srgbClr val="040C28"/>
              </a:solidFill>
              <a:effectLst/>
              <a:latin typeface="Google Sans"/>
            </a:endParaRPr>
          </a:p>
        </p:txBody>
      </p:sp>
      <p:sp>
        <p:nvSpPr>
          <p:cNvPr id="4" name="Plassholder for lysbildenummer 3"/>
          <p:cNvSpPr>
            <a:spLocks noGrp="1"/>
          </p:cNvSpPr>
          <p:nvPr>
            <p:ph type="sldNum" sz="quarter" idx="5"/>
          </p:nvPr>
        </p:nvSpPr>
        <p:spPr/>
        <p:txBody>
          <a:bodyPr/>
          <a:lstStyle/>
          <a:p>
            <a:fld id="{51D201E4-C9EA-3B46-98F7-096759200953}" type="slidenum">
              <a:rPr lang="en-US" smtClean="0"/>
              <a:t>15</a:t>
            </a:fld>
            <a:endParaRPr lang="en-US"/>
          </a:p>
        </p:txBody>
      </p:sp>
    </p:spTree>
    <p:extLst>
      <p:ext uri="{BB962C8B-B14F-4D97-AF65-F5344CB8AC3E}">
        <p14:creationId xmlns:p14="http://schemas.microsoft.com/office/powerpoint/2010/main" val="3983842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a:t>«In </a:t>
            </a:r>
            <a:r>
              <a:rPr lang="nb-NO" dirty="0" err="1"/>
              <a:t>essence</a:t>
            </a:r>
            <a:r>
              <a:rPr lang="nb-NO" dirty="0"/>
              <a:t>, to </a:t>
            </a:r>
            <a:r>
              <a:rPr lang="nb-NO" dirty="0" err="1"/>
              <a:t>become</a:t>
            </a:r>
            <a:r>
              <a:rPr lang="nb-NO" dirty="0"/>
              <a:t> </a:t>
            </a:r>
            <a:r>
              <a:rPr lang="nb-NO" dirty="0" err="1"/>
              <a:t>sociological</a:t>
            </a:r>
            <a:r>
              <a:rPr lang="nb-NO" dirty="0"/>
              <a:t> insiders, Black </a:t>
            </a:r>
            <a:r>
              <a:rPr lang="nb-NO" dirty="0" err="1"/>
              <a:t>women</a:t>
            </a:r>
            <a:r>
              <a:rPr lang="nb-NO" dirty="0"/>
              <a:t> must </a:t>
            </a:r>
            <a:r>
              <a:rPr lang="nb-NO" dirty="0" err="1"/>
              <a:t>assimilate</a:t>
            </a:r>
            <a:r>
              <a:rPr lang="nb-NO" dirty="0"/>
              <a:t> a </a:t>
            </a:r>
            <a:r>
              <a:rPr lang="nb-NO" dirty="0" err="1"/>
              <a:t>standpoint</a:t>
            </a:r>
            <a:r>
              <a:rPr lang="nb-NO" dirty="0"/>
              <a:t> </a:t>
            </a:r>
            <a:r>
              <a:rPr lang="nb-NO" dirty="0" err="1"/>
              <a:t>that</a:t>
            </a:r>
            <a:r>
              <a:rPr lang="nb-NO" dirty="0"/>
              <a:t> is </a:t>
            </a:r>
            <a:r>
              <a:rPr lang="nb-NO" dirty="0" err="1"/>
              <a:t>quite</a:t>
            </a:r>
            <a:r>
              <a:rPr lang="nb-NO" dirty="0"/>
              <a:t> different from </a:t>
            </a:r>
            <a:r>
              <a:rPr lang="nb-NO" dirty="0" err="1"/>
              <a:t>their</a:t>
            </a:r>
            <a:r>
              <a:rPr lang="nb-NO" dirty="0"/>
              <a:t> </a:t>
            </a:r>
            <a:r>
              <a:rPr lang="nb-NO" dirty="0" err="1"/>
              <a:t>own</a:t>
            </a:r>
            <a:r>
              <a:rPr lang="nb-NO"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dirty="0">
              <a:sym typeface="Wingdings"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dirty="0" err="1">
                <a:sym typeface="Wingdings" pitchFamily="2" charset="2"/>
              </a:rPr>
              <a:t>Striving</a:t>
            </a:r>
            <a:r>
              <a:rPr lang="nb-NO" dirty="0">
                <a:sym typeface="Wingdings" pitchFamily="2" charset="2"/>
              </a:rPr>
              <a:t> to «to </a:t>
            </a:r>
            <a:r>
              <a:rPr lang="nb-NO" dirty="0" err="1">
                <a:sym typeface="Wingdings" pitchFamily="2" charset="2"/>
              </a:rPr>
              <a:t>become</a:t>
            </a:r>
            <a:r>
              <a:rPr lang="nb-NO" dirty="0">
                <a:sym typeface="Wingdings" pitchFamily="2" charset="2"/>
              </a:rPr>
              <a:t> an insider»? </a:t>
            </a:r>
            <a:r>
              <a:rPr lang="nb-NO" dirty="0" err="1">
                <a:sym typeface="Wingdings" pitchFamily="2" charset="2"/>
              </a:rPr>
              <a:t>However</a:t>
            </a:r>
            <a:r>
              <a:rPr lang="nb-NO" dirty="0">
                <a:sym typeface="Wingdings" pitchFamily="2" charset="2"/>
              </a:rPr>
              <a:t>, Hill Collins </a:t>
            </a:r>
            <a:r>
              <a:rPr lang="nb-NO" dirty="0" err="1">
                <a:sym typeface="Wingdings" pitchFamily="2" charset="2"/>
              </a:rPr>
              <a:t>argues</a:t>
            </a:r>
            <a:r>
              <a:rPr lang="nb-NO" dirty="0">
                <a:sym typeface="Wingdings" pitchFamily="2" charset="2"/>
              </a:rPr>
              <a:t> </a:t>
            </a:r>
            <a:r>
              <a:rPr lang="nb-NO" dirty="0" err="1">
                <a:sym typeface="Wingdings" pitchFamily="2" charset="2"/>
              </a:rPr>
              <a:t>that</a:t>
            </a:r>
            <a:r>
              <a:rPr lang="nb-NO" dirty="0">
                <a:sym typeface="Wingdings" pitchFamily="2" charset="2"/>
              </a:rPr>
              <a:t> it </a:t>
            </a:r>
            <a:r>
              <a:rPr lang="nb-NO" dirty="0" err="1">
                <a:sym typeface="Wingdings" pitchFamily="2" charset="2"/>
              </a:rPr>
              <a:t>one</a:t>
            </a:r>
            <a:r>
              <a:rPr lang="nb-NO" dirty="0">
                <a:sym typeface="Wingdings" pitchFamily="2" charset="2"/>
              </a:rPr>
              <a:t> must </a:t>
            </a:r>
            <a:r>
              <a:rPr lang="nb-NO" dirty="0" err="1">
                <a:sym typeface="Wingdings" pitchFamily="2" charset="2"/>
              </a:rPr>
              <a:t>challenge</a:t>
            </a:r>
            <a:r>
              <a:rPr lang="nb-NO" dirty="0">
                <a:sym typeface="Wingdings" pitchFamily="2" charset="2"/>
              </a:rPr>
              <a:t> </a:t>
            </a:r>
            <a:r>
              <a:rPr lang="nb-NO" dirty="0" err="1">
                <a:sym typeface="Wingdings" pitchFamily="2" charset="2"/>
              </a:rPr>
              <a:t>existing</a:t>
            </a:r>
            <a:r>
              <a:rPr lang="nb-NO" dirty="0">
                <a:sym typeface="Wingdings" pitchFamily="2" charset="2"/>
              </a:rPr>
              <a:t> </a:t>
            </a:r>
            <a:r>
              <a:rPr lang="nb-NO" dirty="0" err="1">
                <a:sym typeface="Wingdings" pitchFamily="2" charset="2"/>
              </a:rPr>
              <a:t>knowledge</a:t>
            </a:r>
            <a:r>
              <a:rPr lang="nb-NO" dirty="0">
                <a:sym typeface="Wingdings" pitchFamily="2" charset="2"/>
              </a:rPr>
              <a:t> </a:t>
            </a:r>
            <a:r>
              <a:rPr lang="nb-NO" dirty="0" err="1">
                <a:sym typeface="Wingdings" pitchFamily="2" charset="2"/>
              </a:rPr>
              <a:t>paradigms</a:t>
            </a:r>
            <a:endParaRPr lang="nb-NO" dirty="0">
              <a:sym typeface="Wingdings"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dirty="0">
              <a:sym typeface="Wingdings"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dirty="0">
                <a:sym typeface="Wingdings" pitchFamily="2" charset="2"/>
              </a:rPr>
              <a:t>New questions, </a:t>
            </a:r>
            <a:r>
              <a:rPr lang="nb-NO" dirty="0" err="1">
                <a:sym typeface="Wingdings" pitchFamily="2" charset="2"/>
              </a:rPr>
              <a:t>new</a:t>
            </a:r>
            <a:r>
              <a:rPr lang="nb-NO" dirty="0">
                <a:sym typeface="Wingdings" pitchFamily="2" charset="2"/>
              </a:rPr>
              <a:t> </a:t>
            </a:r>
            <a:r>
              <a:rPr lang="nb-NO" dirty="0" err="1">
                <a:sym typeface="Wingdings" pitchFamily="2" charset="2"/>
              </a:rPr>
              <a:t>theories</a:t>
            </a:r>
            <a:r>
              <a:rPr lang="nb-NO" dirty="0">
                <a:sym typeface="Wingdings" pitchFamily="2" charset="2"/>
              </a:rPr>
              <a:t>, ADVANCING </a:t>
            </a:r>
            <a:r>
              <a:rPr lang="nb-NO" dirty="0" err="1">
                <a:sym typeface="Wingdings" pitchFamily="2" charset="2"/>
              </a:rPr>
              <a:t>discipline</a:t>
            </a:r>
            <a:endParaRPr lang="nb-NO" dirty="0">
              <a:sym typeface="Wingdings"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dirty="0">
              <a:sym typeface="Wingdings"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b="1" dirty="0" err="1">
                <a:sym typeface="Wingdings" pitchFamily="2" charset="2"/>
              </a:rPr>
              <a:t>Being</a:t>
            </a:r>
            <a:r>
              <a:rPr lang="nb-NO" b="1" dirty="0">
                <a:sym typeface="Wingdings" pitchFamily="2" charset="2"/>
              </a:rPr>
              <a:t> an insider is not (just) </a:t>
            </a:r>
            <a:r>
              <a:rPr lang="nb-NO" b="1" dirty="0" err="1">
                <a:sym typeface="Wingdings" pitchFamily="2" charset="2"/>
              </a:rPr>
              <a:t>about</a:t>
            </a:r>
            <a:r>
              <a:rPr lang="nb-NO" b="1" dirty="0">
                <a:sym typeface="Wingdings" pitchFamily="2" charset="2"/>
              </a:rPr>
              <a:t> </a:t>
            </a:r>
            <a:r>
              <a:rPr lang="nb-NO" b="1" dirty="0" err="1">
                <a:sym typeface="Wingdings" pitchFamily="2" charset="2"/>
              </a:rPr>
              <a:t>numbers</a:t>
            </a:r>
            <a:r>
              <a:rPr lang="nb-NO" b="1" dirty="0">
                <a:sym typeface="Wingdings" pitchFamily="2" charset="2"/>
              </a:rPr>
              <a:t>. Who </a:t>
            </a:r>
            <a:r>
              <a:rPr lang="nb-NO" b="1" dirty="0" err="1">
                <a:sym typeface="Wingdings" pitchFamily="2" charset="2"/>
              </a:rPr>
              <a:t>gets</a:t>
            </a:r>
            <a:r>
              <a:rPr lang="nb-NO" b="1" dirty="0">
                <a:sym typeface="Wingdings" pitchFamily="2" charset="2"/>
              </a:rPr>
              <a:t> to </a:t>
            </a:r>
            <a:r>
              <a:rPr lang="nb-NO" b="1" dirty="0" err="1">
                <a:sym typeface="Wingdings" pitchFamily="2" charset="2"/>
              </a:rPr>
              <a:t>define</a:t>
            </a:r>
            <a:r>
              <a:rPr lang="nb-NO" b="1" dirty="0">
                <a:sym typeface="Wingdings" pitchFamily="2" charset="2"/>
              </a:rPr>
              <a:t> </a:t>
            </a:r>
            <a:r>
              <a:rPr lang="nb-NO" b="1" dirty="0" err="1">
                <a:sym typeface="Wingdings" pitchFamily="2" charset="2"/>
              </a:rPr>
              <a:t>the</a:t>
            </a:r>
            <a:r>
              <a:rPr lang="nb-NO" b="1" dirty="0">
                <a:sym typeface="Wingdings" pitchFamily="2" charset="2"/>
              </a:rPr>
              <a:t> </a:t>
            </a:r>
            <a:r>
              <a:rPr lang="nb-NO" b="1" dirty="0" err="1">
                <a:sym typeface="Wingdings" pitchFamily="2" charset="2"/>
              </a:rPr>
              <a:t>criteria</a:t>
            </a:r>
            <a:r>
              <a:rPr lang="nb-NO" b="1" dirty="0">
                <a:sym typeface="Wingdings" pitchFamily="2" charset="2"/>
              </a:rPr>
              <a:t> for </a:t>
            </a:r>
            <a:r>
              <a:rPr lang="nb-NO" b="1" dirty="0" err="1">
                <a:sym typeface="Wingdings" pitchFamily="2" charset="2"/>
              </a:rPr>
              <a:t>assessing</a:t>
            </a:r>
            <a:r>
              <a:rPr lang="nb-NO" b="1" dirty="0">
                <a:sym typeface="Wingdings" pitchFamily="2" charset="2"/>
              </a:rPr>
              <a:t> </a:t>
            </a:r>
            <a:r>
              <a:rPr lang="nb-NO" b="1" dirty="0" err="1">
                <a:sym typeface="Wingdings" pitchFamily="2" charset="2"/>
              </a:rPr>
              <a:t>knowledge</a:t>
            </a:r>
            <a:r>
              <a:rPr lang="nb-NO" b="1" dirty="0">
                <a:sym typeface="Wingdings" pitchFamily="2" charset="2"/>
              </a:rPr>
              <a:t>? Who </a:t>
            </a:r>
            <a:r>
              <a:rPr lang="nb-NO" b="1" dirty="0" err="1">
                <a:sym typeface="Wingdings" pitchFamily="2" charset="2"/>
              </a:rPr>
              <a:t>decides</a:t>
            </a:r>
            <a:r>
              <a:rPr lang="nb-NO" b="1" dirty="0">
                <a:sym typeface="Wingdings" pitchFamily="2" charset="2"/>
              </a:rPr>
              <a:t> </a:t>
            </a:r>
            <a:r>
              <a:rPr lang="nb-NO" b="1" dirty="0" err="1">
                <a:sym typeface="Wingdings" pitchFamily="2" charset="2"/>
              </a:rPr>
              <a:t>which</a:t>
            </a:r>
            <a:r>
              <a:rPr lang="nb-NO" b="1" dirty="0">
                <a:sym typeface="Wingdings" pitchFamily="2" charset="2"/>
              </a:rPr>
              <a:t> </a:t>
            </a:r>
            <a:r>
              <a:rPr lang="nb-NO" b="1" dirty="0" err="1">
                <a:sym typeface="Wingdings" pitchFamily="2" charset="2"/>
              </a:rPr>
              <a:t>knowledge</a:t>
            </a:r>
            <a:r>
              <a:rPr lang="nb-NO" b="1" dirty="0">
                <a:sym typeface="Wingdings" pitchFamily="2" charset="2"/>
              </a:rPr>
              <a:t> is relevant?</a:t>
            </a:r>
            <a:endParaRPr lang="nb-NO"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nb-NO" dirty="0">
              <a:sym typeface="Wingdings" pitchFamily="2" charset="2"/>
            </a:endParaRPr>
          </a:p>
          <a:p>
            <a:endParaRPr lang="en-NO" dirty="0"/>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16</a:t>
            </a:fld>
            <a:endParaRPr lang="en-US"/>
          </a:p>
        </p:txBody>
      </p:sp>
    </p:spTree>
    <p:extLst>
      <p:ext uri="{BB962C8B-B14F-4D97-AF65-F5344CB8AC3E}">
        <p14:creationId xmlns:p14="http://schemas.microsoft.com/office/powerpoint/2010/main" val="3893916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33333"/>
                </a:solidFill>
                <a:effectLst/>
                <a:latin typeface="Source Sans Pro" panose="020F0502020204030204" pitchFamily="34" charset="0"/>
              </a:rPr>
              <a:t>Science can in principle investigate any part of the natural world, but scientific progress is only made on the questions</a:t>
            </a:r>
          </a:p>
          <a:p>
            <a:endParaRPr lang="en-GB" b="0" i="0" u="none" strike="noStrike" dirty="0">
              <a:solidFill>
                <a:srgbClr val="333333"/>
              </a:solidFill>
              <a:effectLst/>
              <a:latin typeface="Source Sans Pro" panose="020F0502020204030204" pitchFamily="34" charset="0"/>
            </a:endParaRPr>
          </a:p>
          <a:p>
            <a:pPr marL="228600" indent="-228600">
              <a:buAutoNum type="arabicParenBoth"/>
            </a:pPr>
            <a:r>
              <a:rPr lang="en-GB" b="0" i="0" u="none" strike="noStrike" dirty="0">
                <a:solidFill>
                  <a:srgbClr val="333333"/>
                </a:solidFill>
                <a:effectLst/>
                <a:latin typeface="Source Sans Pro" panose="020F0502020204030204" pitchFamily="34" charset="0"/>
              </a:rPr>
              <a:t>that scientists come up with</a:t>
            </a:r>
          </a:p>
          <a:p>
            <a:pPr marL="228600" indent="-228600">
              <a:buAutoNum type="arabicParenBoth"/>
            </a:pPr>
            <a:r>
              <a:rPr lang="en-GB" b="0" i="0" u="none" strike="noStrike" dirty="0">
                <a:solidFill>
                  <a:srgbClr val="333333"/>
                </a:solidFill>
                <a:effectLst/>
                <a:latin typeface="Source Sans Pro" panose="020F0502020204030204" pitchFamily="34" charset="0"/>
              </a:rPr>
              <a:t>That get financing</a:t>
            </a:r>
          </a:p>
          <a:p>
            <a:endParaRPr lang="en-GB" b="0" i="0" u="none" strike="noStrike" dirty="0">
              <a:solidFill>
                <a:srgbClr val="333333"/>
              </a:solidFill>
              <a:effectLst/>
              <a:latin typeface="Source Sans Pro" panose="020F0502020204030204" pitchFamily="34" charset="0"/>
            </a:endParaRPr>
          </a:p>
          <a:p>
            <a:r>
              <a:rPr lang="en-GB" b="1" i="0" u="none" strike="noStrike" dirty="0">
                <a:solidFill>
                  <a:srgbClr val="333333"/>
                </a:solidFill>
                <a:effectLst/>
                <a:latin typeface="Source Sans Pro" panose="020F0502020204030204" pitchFamily="34" charset="0"/>
              </a:rPr>
              <a:t>Black scientists are more likely to study health inequalities than are white scientists </a:t>
            </a:r>
            <a:r>
              <a:rPr lang="en-GB" b="0" i="0" u="none" strike="noStrike" dirty="0">
                <a:solidFill>
                  <a:srgbClr val="333333"/>
                </a:solidFill>
                <a:effectLst/>
                <a:latin typeface="Source Sans Pro" panose="020F0502020204030204" pitchFamily="34" charset="0"/>
              </a:rPr>
              <a:t>–- and for that reason they may have troubles getting their research financed. NIH national institute of health USA.</a:t>
            </a:r>
          </a:p>
          <a:p>
            <a:endParaRPr lang="en-GB" b="0" i="0" u="none" strike="noStrike" dirty="0">
              <a:solidFill>
                <a:srgbClr val="333333"/>
              </a:solidFill>
              <a:effectLst/>
              <a:latin typeface="Source Sans Pro" panose="020F0502020204030204" pitchFamily="34" charset="0"/>
            </a:endParaRPr>
          </a:p>
          <a:p>
            <a:r>
              <a:rPr lang="en-GB" b="0" i="0" u="none" strike="noStrike" dirty="0">
                <a:solidFill>
                  <a:srgbClr val="333333"/>
                </a:solidFill>
                <a:effectLst/>
                <a:latin typeface="Source Sans Pro" panose="020F0502020204030204" pitchFamily="34" charset="0"/>
              </a:rPr>
              <a:t>So including black scientists may lead to more knowledge about health disparities and gendered innovation / racialized innovation. IF the value of that potential knowledge is recognized and gets financed. </a:t>
            </a:r>
            <a:r>
              <a:rPr lang="en-GB" b="1" i="0" u="none" strike="noStrike" dirty="0">
                <a:solidFill>
                  <a:srgbClr val="333333"/>
                </a:solidFill>
                <a:effectLst/>
                <a:latin typeface="Source Sans Pro" panose="020F0502020204030204" pitchFamily="34" charset="0"/>
              </a:rPr>
              <a:t>OUTSIDER WITHIN &amp; INSIGHT</a:t>
            </a:r>
            <a:r>
              <a:rPr lang="en-GB" b="0" i="0" u="none" strike="noStrike" dirty="0">
                <a:solidFill>
                  <a:srgbClr val="333333"/>
                </a:solidFill>
                <a:effectLst/>
                <a:latin typeface="Source Sans Pro" panose="020F0502020204030204" pitchFamily="34" charset="0"/>
              </a:rPr>
              <a:t>. Research policies and research financing criteria also shaped by dominant groups in society</a:t>
            </a:r>
          </a:p>
          <a:p>
            <a:endParaRPr lang="en-GB" b="0" i="0" u="none" strike="noStrike" dirty="0">
              <a:solidFill>
                <a:srgbClr val="333333"/>
              </a:solidFill>
              <a:effectLst/>
              <a:latin typeface="Source Sans Pro"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333333"/>
                </a:solidFill>
                <a:effectLst/>
                <a:latin typeface="Source Sans Pro" panose="020F0502020204030204" pitchFamily="34" charset="0"/>
              </a:rPr>
              <a:t>Women scientists are more likely to study pregnancy than are male scientists. Our backgrounds and identities shape the questions we ask about the world. Our </a:t>
            </a:r>
            <a:r>
              <a:rPr lang="en-GB" b="0" i="0" u="none" strike="noStrike" dirty="0">
                <a:solidFill>
                  <a:srgbClr val="333333"/>
                </a:solidFill>
                <a:effectLst/>
                <a:latin typeface="Arial" panose="020B0604020202020204" pitchFamily="34" charset="0"/>
              </a:rPr>
              <a:t>social identities are situational and attached to specific histories of social injustice. </a:t>
            </a:r>
            <a:r>
              <a:rPr lang="en-US" b="1" dirty="0"/>
              <a:t>Knowledge paradigms are not disconnected from lived experience.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333333"/>
              </a:solidFill>
              <a:effectLst/>
              <a:latin typeface="Source Sans Pro" panose="020F0502020204030204" pitchFamily="34" charset="0"/>
            </a:endParaRP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17</a:t>
            </a:fld>
            <a:endParaRPr lang="en-US"/>
          </a:p>
        </p:txBody>
      </p:sp>
    </p:spTree>
    <p:extLst>
      <p:ext uri="{BB962C8B-B14F-4D97-AF65-F5344CB8AC3E}">
        <p14:creationId xmlns:p14="http://schemas.microsoft.com/office/powerpoint/2010/main" val="4293992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NO" sz="1200"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Feminist epistemologies are about exclusion</a:t>
            </a:r>
          </a:p>
          <a:p>
            <a:endParaRPr lang="en-NO" dirty="0"/>
          </a:p>
          <a:p>
            <a:r>
              <a:rPr lang="en-NO" dirty="0"/>
              <a:t>In a society that is not racist/ageist/etc, some questions would not be asked – even in science</a:t>
            </a:r>
          </a:p>
          <a:p>
            <a:endParaRPr lang="en-NO" dirty="0"/>
          </a:p>
          <a:p>
            <a:pPr marL="0" marR="0" lvl="0" indent="0" algn="l" defTabSz="457200" rtl="0" eaLnBrk="1" fontAlgn="auto" latinLnBrk="0" hangingPunct="1">
              <a:lnSpc>
                <a:spcPct val="100000"/>
              </a:lnSpc>
              <a:spcBef>
                <a:spcPts val="0"/>
              </a:spcBef>
              <a:spcAft>
                <a:spcPts val="0"/>
              </a:spcAft>
              <a:buClrTx/>
              <a:buSzTx/>
              <a:buFontTx/>
              <a:buNone/>
              <a:tabLst/>
              <a:defRPr/>
            </a:pPr>
            <a:r>
              <a:rPr lang="en-NO" sz="1200" b="1" dirty="0">
                <a:solidFill>
                  <a:srgbClr val="1A1A1A"/>
                </a:solidFill>
                <a:effectLst/>
                <a:latin typeface="Calibri" panose="020F0502020204030204" pitchFamily="34" charset="0"/>
                <a:ea typeface="Calibri" panose="020F0502020204030204" pitchFamily="34" charset="0"/>
                <a:cs typeface="Times New Roman" panose="02020603050405020304" pitchFamily="18" charset="0"/>
              </a:rPr>
              <a:t>= flawed conceptions of knowledge, knowers, objectivity, and scientific methodology at play?</a:t>
            </a:r>
            <a:endParaRPr lang="en-NO" b="1" dirty="0">
              <a:effectLst/>
            </a:endParaRP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18</a:t>
            </a:fld>
            <a:endParaRPr lang="en-US"/>
          </a:p>
        </p:txBody>
      </p:sp>
    </p:spTree>
    <p:extLst>
      <p:ext uri="{BB962C8B-B14F-4D97-AF65-F5344CB8AC3E}">
        <p14:creationId xmlns:p14="http://schemas.microsoft.com/office/powerpoint/2010/main" val="1178113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50505"/>
                </a:solidFill>
                <a:effectLst/>
                <a:latin typeface="MessinaSans"/>
              </a:rPr>
              <a:t>Half a century ago, MIT played a critical role in the development of the flight software for NASA’s Apollo program, which landed humans on the moon for the first time in 1969. </a:t>
            </a:r>
          </a:p>
          <a:p>
            <a:endParaRPr lang="en-GB" b="0" i="0" u="none" strike="noStrike" dirty="0">
              <a:solidFill>
                <a:srgbClr val="050505"/>
              </a:solidFill>
              <a:effectLst/>
              <a:latin typeface="MessinaSan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solidFill>
                  <a:srgbClr val="050505"/>
                </a:solidFill>
                <a:effectLst/>
                <a:latin typeface="MessinaSans"/>
              </a:rPr>
              <a:t>Margaret Hamilton poses with the Apollo guidance software she and her team developed at MIT.</a:t>
            </a:r>
          </a:p>
          <a:p>
            <a:endParaRPr lang="en-GB" b="0" i="0" u="none" strike="noStrike" dirty="0">
              <a:solidFill>
                <a:srgbClr val="050505"/>
              </a:solidFill>
              <a:effectLst/>
              <a:latin typeface="MessinaSans"/>
            </a:endParaRPr>
          </a:p>
          <a:p>
            <a:r>
              <a:rPr lang="en-GB" b="0" i="0" u="none" strike="noStrike" dirty="0">
                <a:solidFill>
                  <a:srgbClr val="050505"/>
                </a:solidFill>
                <a:effectLst/>
                <a:latin typeface="MessinaSans"/>
              </a:rPr>
              <a:t>BA Mathematics </a:t>
            </a:r>
          </a:p>
          <a:p>
            <a:endParaRPr lang="en-GB" b="0" i="0" u="none" strike="noStrike" dirty="0">
              <a:solidFill>
                <a:srgbClr val="050505"/>
              </a:solidFill>
              <a:effectLst/>
              <a:latin typeface="MessinaSans"/>
            </a:endParaRPr>
          </a:p>
          <a:p>
            <a:r>
              <a:rPr lang="en-GB" b="0" i="0" u="none" strike="noStrike" dirty="0">
                <a:solidFill>
                  <a:srgbClr val="202122"/>
                </a:solidFill>
                <a:effectLst/>
                <a:latin typeface="Arial" panose="020B0604020202020204" pitchFamily="34" charset="0"/>
              </a:rPr>
              <a:t>S</a:t>
            </a:r>
            <a:r>
              <a:rPr lang="en-GB" b="0" i="0" u="none" strike="noStrike" dirty="0">
                <a:solidFill>
                  <a:srgbClr val="795CB2"/>
                </a:solidFill>
                <a:effectLst/>
                <a:latin typeface="Arial" panose="020B0604020202020204" pitchFamily="34" charset="0"/>
              </a:rPr>
              <a:t>oftware engineering was </a:t>
            </a:r>
            <a:r>
              <a:rPr lang="en-GB" b="0" i="0" u="none" strike="noStrike" dirty="0">
                <a:solidFill>
                  <a:srgbClr val="202122"/>
                </a:solidFill>
                <a:effectLst/>
                <a:latin typeface="Arial" panose="020B0604020202020204" pitchFamily="34" charset="0"/>
              </a:rPr>
              <a:t>not yet an established discipline; instead, programmers learned on the job with hands-on experience</a:t>
            </a:r>
            <a:endParaRPr lang="en-GB" b="0" i="0" u="none" strike="noStrike" dirty="0">
              <a:solidFill>
                <a:srgbClr val="050505"/>
              </a:solidFill>
              <a:effectLst/>
              <a:latin typeface="MessinaSans"/>
            </a:endParaRPr>
          </a:p>
          <a:p>
            <a:endParaRPr lang="en-GB" b="0" i="0" u="none" strike="noStrike" dirty="0">
              <a:solidFill>
                <a:srgbClr val="050505"/>
              </a:solidFill>
              <a:effectLst/>
              <a:latin typeface="MessinaSans"/>
            </a:endParaRP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19</a:t>
            </a:fld>
            <a:endParaRPr lang="en-US"/>
          </a:p>
        </p:txBody>
      </p:sp>
    </p:spTree>
    <p:extLst>
      <p:ext uri="{BB962C8B-B14F-4D97-AF65-F5344CB8AC3E}">
        <p14:creationId xmlns:p14="http://schemas.microsoft.com/office/powerpoint/2010/main" val="4123567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202122"/>
                </a:solidFill>
                <a:effectLst/>
                <a:latin typeface="Arial" panose="020B0604020202020204" pitchFamily="34" charset="0"/>
              </a:rPr>
              <a:t>When Hamilton started using the term "software engineering" during the early Apollo missions,</a:t>
            </a:r>
            <a:r>
              <a:rPr lang="en-GB" b="0" i="0" u="none" strike="noStrike" baseline="30000" dirty="0">
                <a:solidFill>
                  <a:srgbClr val="795CB2"/>
                </a:solidFill>
                <a:effectLst/>
                <a:latin typeface="Arial" panose="020B0604020202020204" pitchFamily="34" charset="0"/>
              </a:rPr>
              <a:t> </a:t>
            </a:r>
            <a:r>
              <a:rPr lang="en-GB" b="0" i="0" u="none" strike="noStrike" dirty="0">
                <a:solidFill>
                  <a:srgbClr val="202122"/>
                </a:solidFill>
                <a:effectLst/>
                <a:latin typeface="Arial" panose="020B0604020202020204" pitchFamily="34" charset="0"/>
              </a:rPr>
              <a:t>software development was not taken seriously compared to other engineering. Hamilton was concerned with </a:t>
            </a:r>
            <a:r>
              <a:rPr lang="en-GB" b="0" i="0" u="sng" strike="noStrike" dirty="0">
                <a:solidFill>
                  <a:srgbClr val="202122"/>
                </a:solidFill>
                <a:effectLst/>
                <a:latin typeface="Arial" panose="020B0604020202020204" pitchFamily="34" charset="0"/>
              </a:rPr>
              <a:t>legitimizing software development as an engineering discipline</a:t>
            </a:r>
            <a:r>
              <a:rPr lang="en-GB" b="0" i="0" u="none" strike="noStrike" dirty="0">
                <a:solidFill>
                  <a:srgbClr val="202122"/>
                </a:solidFill>
                <a:effectLst/>
                <a:latin typeface="Arial" panose="020B0604020202020204" pitchFamily="34" charset="0"/>
              </a:rPr>
              <a:t>. OUTSIDER WITHIN</a:t>
            </a:r>
            <a:endParaRPr lang="en-GB" b="0" i="0" u="none" strike="noStrike" dirty="0">
              <a:solidFill>
                <a:srgbClr val="050505"/>
              </a:solidFill>
              <a:effectLst/>
              <a:latin typeface="MessinaSans"/>
            </a:endParaRPr>
          </a:p>
          <a:p>
            <a:endParaRPr lang="en-GB" b="0" i="0" u="none" strike="noStrike" dirty="0">
              <a:solidFill>
                <a:srgbClr val="050505"/>
              </a:solidFill>
              <a:effectLst/>
              <a:latin typeface="MessinaSans"/>
            </a:endParaRPr>
          </a:p>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20</a:t>
            </a:fld>
            <a:endParaRPr lang="en-US"/>
          </a:p>
        </p:txBody>
      </p:sp>
    </p:spTree>
    <p:extLst>
      <p:ext uri="{BB962C8B-B14F-4D97-AF65-F5344CB8AC3E}">
        <p14:creationId xmlns:p14="http://schemas.microsoft.com/office/powerpoint/2010/main" val="627692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0" i="0" u="none" strike="noStrike" dirty="0">
                <a:solidFill>
                  <a:srgbClr val="202122"/>
                </a:solidFill>
                <a:effectLst/>
                <a:latin typeface="Arial" panose="020B0604020202020204" pitchFamily="34" charset="0"/>
              </a:rPr>
              <a:t>Haraway majored in zoology, with minor in philosophy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err="1">
                <a:solidFill>
                  <a:srgbClr val="202122"/>
                </a:solidFill>
                <a:effectLst/>
                <a:latin typeface="Arial" panose="020B0604020202020204" pitchFamily="34" charset="0"/>
              </a:rPr>
              <a:t>Ph.D</a:t>
            </a:r>
            <a:r>
              <a:rPr lang="en-GB" b="0" i="0" u="none" strike="noStrike" dirty="0">
                <a:solidFill>
                  <a:srgbClr val="202122"/>
                </a:solidFill>
                <a:effectLst/>
                <a:latin typeface="Arial" panose="020B0604020202020204" pitchFamily="34" charset="0"/>
              </a:rPr>
              <a:t> in biology</a:t>
            </a:r>
          </a:p>
          <a:p>
            <a:r>
              <a:rPr lang="en-GB" b="0" i="0" u="none" strike="noStrike" dirty="0">
                <a:solidFill>
                  <a:srgbClr val="202122"/>
                </a:solidFill>
                <a:effectLst/>
                <a:latin typeface="Arial" panose="020B0604020202020204" pitchFamily="34" charset="0"/>
              </a:rPr>
              <a:t>evolutionary philosophy (e.g. Darwin), theology</a:t>
            </a:r>
          </a:p>
          <a:p>
            <a:r>
              <a:rPr lang="en-GB" b="0" i="0" u="none" strike="noStrike" dirty="0">
                <a:solidFill>
                  <a:srgbClr val="202122"/>
                </a:solidFill>
                <a:effectLst/>
                <a:latin typeface="Arial" panose="020B0604020202020204" pitchFamily="34" charset="0"/>
              </a:rPr>
              <a:t>Active since late 1970s</a:t>
            </a:r>
          </a:p>
          <a:p>
            <a:endParaRPr lang="en-GB" sz="1200" b="0" i="1" u="none" strike="noStrike" kern="1200" dirty="0">
              <a:solidFill>
                <a:srgbClr val="202122"/>
              </a:solidFill>
              <a:effectLst/>
              <a:latin typeface="Arial" panose="020B0604020202020204" pitchFamily="34" charset="0"/>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51D201E4-C9EA-3B46-98F7-096759200953}" type="slidenum">
              <a:rPr lang="en-US" smtClean="0"/>
              <a:t>21</a:t>
            </a:fld>
            <a:endParaRPr lang="en-US"/>
          </a:p>
        </p:txBody>
      </p:sp>
    </p:spTree>
    <p:extLst>
      <p:ext uri="{BB962C8B-B14F-4D97-AF65-F5344CB8AC3E}">
        <p14:creationId xmlns:p14="http://schemas.microsoft.com/office/powerpoint/2010/main" val="3798772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NO"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Social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location and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social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identities</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knower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Plassholder for lysbildenummer 3"/>
          <p:cNvSpPr>
            <a:spLocks noGrp="1"/>
          </p:cNvSpPr>
          <p:nvPr>
            <p:ph type="sldNum" sz="quarter" idx="10"/>
          </p:nvPr>
        </p:nvSpPr>
        <p:spPr/>
        <p:txBody>
          <a:bodyPr/>
          <a:lstStyle/>
          <a:p>
            <a:fld id="{51D201E4-C9EA-3B46-98F7-096759200953}" type="slidenum">
              <a:rPr lang="en-US" smtClean="0"/>
              <a:t>22</a:t>
            </a:fld>
            <a:endParaRPr lang="en-US"/>
          </a:p>
        </p:txBody>
      </p:sp>
    </p:spTree>
    <p:extLst>
      <p:ext uri="{BB962C8B-B14F-4D97-AF65-F5344CB8AC3E}">
        <p14:creationId xmlns:p14="http://schemas.microsoft.com/office/powerpoint/2010/main" val="3730483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kern="1200" dirty="0">
                <a:solidFill>
                  <a:schemeClr val="tx1"/>
                </a:solidFill>
                <a:effectLst/>
                <a:latin typeface="+mn-lt"/>
                <a:ea typeface="+mn-ea"/>
                <a:cs typeface="+mn-cs"/>
              </a:rPr>
              <a:t>Objectivity involves different ways of seeing </a:t>
            </a:r>
            <a:r>
              <a:rPr lang="en-US" sz="1200" b="0" kern="1200" dirty="0">
                <a:solidFill>
                  <a:schemeClr val="tx1"/>
                </a:solidFill>
                <a:effectLst/>
                <a:latin typeface="+mn-lt"/>
                <a:ea typeface="+mn-ea"/>
                <a:cs typeface="+mn-cs"/>
              </a:rPr>
              <a:t>– not just different standpoints – beyond taking into account multiple “standpoints” or giving voice to the oppressed</a:t>
            </a:r>
          </a:p>
          <a:p>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Plassholder for lysbildenummer 3"/>
          <p:cNvSpPr>
            <a:spLocks noGrp="1"/>
          </p:cNvSpPr>
          <p:nvPr>
            <p:ph type="sldNum" sz="quarter" idx="10"/>
          </p:nvPr>
        </p:nvSpPr>
        <p:spPr/>
        <p:txBody>
          <a:bodyPr/>
          <a:lstStyle/>
          <a:p>
            <a:fld id="{51D201E4-C9EA-3B46-98F7-096759200953}" type="slidenum">
              <a:rPr lang="en-US" smtClean="0"/>
              <a:t>23</a:t>
            </a:fld>
            <a:endParaRPr lang="en-US"/>
          </a:p>
        </p:txBody>
      </p:sp>
    </p:spTree>
    <p:extLst>
      <p:ext uri="{BB962C8B-B14F-4D97-AF65-F5344CB8AC3E}">
        <p14:creationId xmlns:p14="http://schemas.microsoft.com/office/powerpoint/2010/main" val="3705888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u="none" strike="noStrike" dirty="0">
                <a:solidFill>
                  <a:srgbClr val="202122"/>
                </a:solidFill>
                <a:effectLst/>
                <a:latin typeface="Arial" panose="020B0604020202020204" pitchFamily="34" charset="0"/>
              </a:rPr>
              <a:t> MOST INTERESTING </a:t>
            </a:r>
            <a:r>
              <a:rPr lang="nb-NO" b="0" i="0" u="none" strike="noStrike" dirty="0" err="1">
                <a:solidFill>
                  <a:srgbClr val="202122"/>
                </a:solidFill>
                <a:effectLst/>
                <a:latin typeface="Arial" panose="020B0604020202020204" pitchFamily="34" charset="0"/>
              </a:rPr>
              <a:t>metaphor</a:t>
            </a:r>
            <a:endParaRPr lang="nb-NO" sz="1200" kern="1200" dirty="0">
              <a:solidFill>
                <a:schemeClr val="tx1"/>
              </a:solidFill>
              <a:effectLst/>
              <a:latin typeface="+mn-lt"/>
              <a:ea typeface="+mn-ea"/>
              <a:cs typeface="+mn-cs"/>
            </a:endParaRPr>
          </a:p>
          <a:p>
            <a:endParaRPr lang="en-US" dirty="0"/>
          </a:p>
          <a:p>
            <a:r>
              <a:rPr lang="nb-NO" dirty="0" err="1"/>
              <a:t>Haraway</a:t>
            </a:r>
            <a:r>
              <a:rPr lang="nb-NO" dirty="0"/>
              <a:t> </a:t>
            </a:r>
            <a:r>
              <a:rPr lang="nb-NO" dirty="0" err="1"/>
              <a:t>plays</a:t>
            </a:r>
            <a:r>
              <a:rPr lang="nb-NO" dirty="0"/>
              <a:t> </a:t>
            </a:r>
            <a:r>
              <a:rPr lang="nb-NO" dirty="0" err="1"/>
              <a:t>with</a:t>
            </a:r>
            <a:r>
              <a:rPr lang="nb-NO" dirty="0"/>
              <a:t> </a:t>
            </a:r>
            <a:r>
              <a:rPr lang="nb-NO" dirty="0" err="1"/>
              <a:t>words</a:t>
            </a:r>
            <a:r>
              <a:rPr lang="nb-NO" dirty="0"/>
              <a:t> and </a:t>
            </a:r>
            <a:r>
              <a:rPr lang="nb-NO" dirty="0" err="1"/>
              <a:t>meaning</a:t>
            </a:r>
            <a:r>
              <a:rPr lang="nb-NO" dirty="0"/>
              <a:t> (</a:t>
            </a:r>
            <a:r>
              <a:rPr lang="nb-NO" dirty="0" err="1"/>
              <a:t>vision</a:t>
            </a:r>
            <a:r>
              <a:rPr lang="nb-NO" dirty="0"/>
              <a:t>, lens)</a:t>
            </a:r>
          </a:p>
          <a:p>
            <a:endParaRPr lang="nb-NO" dirty="0"/>
          </a:p>
          <a:p>
            <a:r>
              <a:rPr lang="nb-NO" dirty="0" err="1"/>
              <a:t>Metaphors</a:t>
            </a:r>
            <a:endParaRPr lang="nb-NO" dirty="0"/>
          </a:p>
          <a:p>
            <a:endParaRPr lang="nb-NO" dirty="0"/>
          </a:p>
          <a:p>
            <a:r>
              <a:rPr lang="nb-NO" dirty="0"/>
              <a:t>Images to </a:t>
            </a:r>
            <a:r>
              <a:rPr lang="nb-NO" dirty="0" err="1"/>
              <a:t>explain</a:t>
            </a:r>
            <a:r>
              <a:rPr lang="nb-NO" dirty="0"/>
              <a:t> </a:t>
            </a:r>
            <a:r>
              <a:rPr lang="nb-NO" dirty="0" err="1"/>
              <a:t>concepts</a:t>
            </a:r>
            <a:endParaRPr lang="nb-NO" dirty="0"/>
          </a:p>
          <a:p>
            <a:endParaRPr lang="nb-NO" dirty="0"/>
          </a:p>
          <a:p>
            <a:endParaRPr lang="en-US" dirty="0"/>
          </a:p>
        </p:txBody>
      </p:sp>
      <p:sp>
        <p:nvSpPr>
          <p:cNvPr id="4" name="Plassholder for lysbildenummer 3"/>
          <p:cNvSpPr>
            <a:spLocks noGrp="1"/>
          </p:cNvSpPr>
          <p:nvPr>
            <p:ph type="sldNum" sz="quarter" idx="10"/>
          </p:nvPr>
        </p:nvSpPr>
        <p:spPr/>
        <p:txBody>
          <a:bodyPr/>
          <a:lstStyle/>
          <a:p>
            <a:fld id="{51D201E4-C9EA-3B46-98F7-096759200953}" type="slidenum">
              <a:rPr lang="en-US" smtClean="0"/>
              <a:t>24</a:t>
            </a:fld>
            <a:endParaRPr lang="en-US"/>
          </a:p>
        </p:txBody>
      </p:sp>
    </p:spTree>
    <p:extLst>
      <p:ext uri="{BB962C8B-B14F-4D97-AF65-F5344CB8AC3E}">
        <p14:creationId xmlns:p14="http://schemas.microsoft.com/office/powerpoint/2010/main" val="3614262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0" i="0" u="none" strike="noStrike" dirty="0">
                <a:solidFill>
                  <a:srgbClr val="111111"/>
                </a:solidFill>
                <a:effectLst/>
                <a:latin typeface="Roboto" panose="02000000000000000000" pitchFamily="2" charset="0"/>
              </a:rPr>
              <a:t>Notions of vision, viewpoints, eyes, and seeing have dominated many philosophical accounts of how knowledge is created at least since Plato's famous allegory of the cave.</a:t>
            </a:r>
          </a:p>
          <a:p>
            <a:endParaRPr lang="en-GB" b="0" i="0" u="none" strike="noStrike" dirty="0">
              <a:solidFill>
                <a:srgbClr val="111111"/>
              </a:solidFill>
              <a:effectLst/>
              <a:latin typeface="Roboto" panose="02000000000000000000" pitchFamily="2" charset="0"/>
            </a:endParaRPr>
          </a:p>
        </p:txBody>
      </p:sp>
      <p:sp>
        <p:nvSpPr>
          <p:cNvPr id="4" name="Plassholder for lysbildenummer 3"/>
          <p:cNvSpPr>
            <a:spLocks noGrp="1"/>
          </p:cNvSpPr>
          <p:nvPr>
            <p:ph type="sldNum" sz="quarter" idx="5"/>
          </p:nvPr>
        </p:nvSpPr>
        <p:spPr/>
        <p:txBody>
          <a:bodyPr/>
          <a:lstStyle/>
          <a:p>
            <a:fld id="{51D201E4-C9EA-3B46-98F7-096759200953}" type="slidenum">
              <a:rPr lang="en-US" smtClean="0"/>
              <a:t>25</a:t>
            </a:fld>
            <a:endParaRPr lang="en-US"/>
          </a:p>
        </p:txBody>
      </p:sp>
    </p:spTree>
    <p:extLst>
      <p:ext uri="{BB962C8B-B14F-4D97-AF65-F5344CB8AC3E}">
        <p14:creationId xmlns:p14="http://schemas.microsoft.com/office/powerpoint/2010/main" val="3540983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sz="1800" b="1" dirty="0">
                <a:effectLst/>
                <a:latin typeface="Times"/>
              </a:rPr>
              <a:t>Objectivity is about particular and specific embodiment</a:t>
            </a:r>
          </a:p>
          <a:p>
            <a:endParaRPr lang="en-GB" sz="1800" b="1" dirty="0">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Times"/>
              </a:rPr>
              <a:t>ONLY PARTIAL PERSPECTIVE PROMISES OBJECTIVE VISION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b="1" dirty="0">
              <a:effectLst/>
              <a:latin typeface="Times"/>
            </a:endParaRPr>
          </a:p>
          <a:p>
            <a:r>
              <a:rPr lang="en-GB" sz="1800" b="1" dirty="0">
                <a:effectLst/>
                <a:latin typeface="Times"/>
              </a:rPr>
              <a:t>Feminist objectivity is about limited location and situated knowledge</a:t>
            </a:r>
          </a:p>
          <a:p>
            <a:endParaRPr lang="en-GB" sz="1800" b="1" dirty="0">
              <a:effectLst/>
              <a:latin typeface="Times"/>
            </a:endParaRPr>
          </a:p>
        </p:txBody>
      </p:sp>
      <p:sp>
        <p:nvSpPr>
          <p:cNvPr id="4" name="Plassholder for lysbildenummer 3"/>
          <p:cNvSpPr>
            <a:spLocks noGrp="1"/>
          </p:cNvSpPr>
          <p:nvPr>
            <p:ph type="sldNum" sz="quarter" idx="5"/>
          </p:nvPr>
        </p:nvSpPr>
        <p:spPr/>
        <p:txBody>
          <a:bodyPr/>
          <a:lstStyle/>
          <a:p>
            <a:fld id="{51D201E4-C9EA-3B46-98F7-096759200953}" type="slidenum">
              <a:rPr lang="en-US" smtClean="0"/>
              <a:t>26</a:t>
            </a:fld>
            <a:endParaRPr lang="en-US"/>
          </a:p>
        </p:txBody>
      </p:sp>
    </p:spTree>
    <p:extLst>
      <p:ext uri="{BB962C8B-B14F-4D97-AF65-F5344CB8AC3E}">
        <p14:creationId xmlns:p14="http://schemas.microsoft.com/office/powerpoint/2010/main" val="3657718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111111"/>
                </a:solidFill>
                <a:effectLst/>
                <a:latin typeface="Roboto" panose="02000000000000000000" pitchFamily="2" charset="0"/>
              </a:rPr>
              <a:t>"a conquering gaze from nowhere”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111111"/>
              </a:solidFill>
              <a:effectLst/>
              <a:latin typeface="Roboto" panose="020000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111111"/>
                </a:solidFill>
                <a:effectLst/>
                <a:latin typeface="Roboto" panose="02000000000000000000" pitchFamily="2" charset="0"/>
              </a:rPr>
              <a:t>it is claimed to have the capacity to see, but is itself unseen, "to represent while escaping representation"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111111"/>
              </a:solidFill>
              <a:effectLst/>
              <a:latin typeface="Roboto" panose="020000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111111"/>
                </a:solidFill>
                <a:effectLst/>
                <a:latin typeface="Roboto" panose="02000000000000000000" pitchFamily="2" charset="0"/>
              </a:rPr>
              <a:t>Gaze is claimed to be immaterial, but what it sees is claimed to be material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111111"/>
              </a:solidFill>
              <a:effectLst/>
              <a:latin typeface="Roboto" panose="020000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111111"/>
                </a:solidFill>
                <a:effectLst/>
                <a:latin typeface="Roboto" panose="02000000000000000000" pitchFamily="2" charset="0"/>
              </a:rPr>
              <a:t>Haraway proposes is embodied, partial, and accountable/answerable for what one sees and how one organizes what one sees.</a:t>
            </a:r>
            <a:endParaRPr lang="en-GB" sz="2800" dirty="0"/>
          </a:p>
          <a:p>
            <a:endParaRPr lang="nb-NO" dirty="0"/>
          </a:p>
          <a:p>
            <a:r>
              <a:rPr lang="nb-NO" dirty="0"/>
              <a:t> </a:t>
            </a:r>
            <a:r>
              <a:rPr lang="nb-NO" dirty="0" err="1"/>
              <a:t>Objectivity</a:t>
            </a:r>
            <a:r>
              <a:rPr lang="nb-NO" dirty="0"/>
              <a:t> is </a:t>
            </a:r>
            <a:r>
              <a:rPr lang="nb-NO" dirty="0" err="1"/>
              <a:t>then</a:t>
            </a:r>
            <a:r>
              <a:rPr lang="nb-NO" dirty="0"/>
              <a:t> </a:t>
            </a:r>
            <a:r>
              <a:rPr lang="nb-NO" dirty="0" err="1"/>
              <a:t>about</a:t>
            </a:r>
            <a:r>
              <a:rPr lang="nb-NO" dirty="0"/>
              <a:t> </a:t>
            </a:r>
            <a:r>
              <a:rPr lang="nb-NO" dirty="0" err="1"/>
              <a:t>particular</a:t>
            </a:r>
            <a:r>
              <a:rPr lang="nb-NO" dirty="0"/>
              <a:t> and </a:t>
            </a:r>
            <a:r>
              <a:rPr lang="nb-NO" dirty="0" err="1"/>
              <a:t>specific</a:t>
            </a:r>
            <a:r>
              <a:rPr lang="nb-NO" dirty="0"/>
              <a:t> </a:t>
            </a:r>
            <a:r>
              <a:rPr lang="nb-NO" dirty="0" err="1"/>
              <a:t>embodiment</a:t>
            </a:r>
            <a:r>
              <a:rPr lang="nb-NO" dirty="0"/>
              <a:t> and </a:t>
            </a:r>
            <a:r>
              <a:rPr lang="nb-NO" dirty="0" err="1"/>
              <a:t>definitely</a:t>
            </a:r>
            <a:r>
              <a:rPr lang="nb-NO" dirty="0"/>
              <a:t> not </a:t>
            </a:r>
            <a:r>
              <a:rPr lang="nb-NO" dirty="0" err="1"/>
              <a:t>about</a:t>
            </a:r>
            <a:r>
              <a:rPr lang="nb-NO" dirty="0"/>
              <a:t> </a:t>
            </a:r>
            <a:r>
              <a:rPr lang="nb-NO" dirty="0" err="1"/>
              <a:t>the</a:t>
            </a:r>
            <a:r>
              <a:rPr lang="nb-NO" dirty="0"/>
              <a:t> false </a:t>
            </a:r>
            <a:r>
              <a:rPr lang="nb-NO" dirty="0" err="1"/>
              <a:t>vision</a:t>
            </a:r>
            <a:r>
              <a:rPr lang="nb-NO" dirty="0"/>
              <a:t> </a:t>
            </a:r>
            <a:r>
              <a:rPr lang="nb-NO" dirty="0" err="1"/>
              <a:t>that</a:t>
            </a:r>
            <a:r>
              <a:rPr lang="nb-NO" dirty="0"/>
              <a:t> </a:t>
            </a:r>
            <a:r>
              <a:rPr lang="nb-NO" dirty="0" err="1"/>
              <a:t>promises</a:t>
            </a:r>
            <a:r>
              <a:rPr lang="nb-NO" dirty="0"/>
              <a:t> </a:t>
            </a:r>
            <a:r>
              <a:rPr lang="nb-NO" dirty="0" err="1"/>
              <a:t>the</a:t>
            </a:r>
            <a:r>
              <a:rPr lang="nb-NO" dirty="0"/>
              <a:t> </a:t>
            </a:r>
            <a:r>
              <a:rPr lang="nb-NO" dirty="0" err="1"/>
              <a:t>transgression</a:t>
            </a:r>
            <a:r>
              <a:rPr lang="nb-NO" dirty="0"/>
              <a:t> </a:t>
            </a:r>
            <a:r>
              <a:rPr lang="nb-NO" dirty="0" err="1"/>
              <a:t>of</a:t>
            </a:r>
            <a:r>
              <a:rPr lang="nb-NO" dirty="0"/>
              <a:t> all limits.</a:t>
            </a:r>
          </a:p>
          <a:p>
            <a:endParaRPr lang="nb-NO"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dirty="0" err="1">
                <a:effectLst/>
                <a:latin typeface="Times"/>
              </a:rPr>
              <a:t>location,embodiment,and</a:t>
            </a:r>
            <a:r>
              <a:rPr lang="en-GB" sz="1200" b="1" dirty="0">
                <a:effectLst/>
                <a:latin typeface="Times"/>
              </a:rPr>
              <a:t> partial perspective; </a:t>
            </a:r>
            <a:endParaRPr lang="en-GB" dirty="0"/>
          </a:p>
        </p:txBody>
      </p:sp>
      <p:sp>
        <p:nvSpPr>
          <p:cNvPr id="4" name="Plassholder for lysbildenummer 3"/>
          <p:cNvSpPr>
            <a:spLocks noGrp="1"/>
          </p:cNvSpPr>
          <p:nvPr>
            <p:ph type="sldNum" sz="quarter" idx="5"/>
          </p:nvPr>
        </p:nvSpPr>
        <p:spPr/>
        <p:txBody>
          <a:bodyPr/>
          <a:lstStyle/>
          <a:p>
            <a:fld id="{51D201E4-C9EA-3B46-98F7-096759200953}" type="slidenum">
              <a:rPr lang="en-US" smtClean="0"/>
              <a:t>27</a:t>
            </a:fld>
            <a:endParaRPr lang="en-US"/>
          </a:p>
        </p:txBody>
      </p:sp>
    </p:spTree>
    <p:extLst>
      <p:ext uri="{BB962C8B-B14F-4D97-AF65-F5344CB8AC3E}">
        <p14:creationId xmlns:p14="http://schemas.microsoft.com/office/powerpoint/2010/main" val="2764735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b="1" dirty="0"/>
              <a:t>Taking </a:t>
            </a:r>
            <a:r>
              <a:rPr lang="nb-NO" sz="1200" b="1" dirty="0" err="1"/>
              <a:t>positioning</a:t>
            </a:r>
            <a:r>
              <a:rPr lang="nb-NO" sz="1200" b="1" dirty="0"/>
              <a:t> </a:t>
            </a:r>
            <a:r>
              <a:rPr lang="nb-NO" sz="1200" b="1" dirty="0" err="1"/>
              <a:t>seriously</a:t>
            </a:r>
            <a:endParaRPr lang="nb-NO" sz="1200"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NO" sz="1200" dirty="0"/>
              <a:t>According to conventional accounts of objectivity, the researcher (or local or international groups of researchers) LOOKS at t</a:t>
            </a:r>
            <a:r>
              <a:rPr lang="en-GB" sz="1200" dirty="0"/>
              <a:t>he</a:t>
            </a:r>
            <a:r>
              <a:rPr lang="en-NO" sz="1200" dirty="0"/>
              <a:t> data.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NO" sz="1200" dirty="0"/>
              <a:t>You as a researcher learn to think of yourself as positioned/placed outside your data.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Not </a:t>
            </a:r>
            <a:r>
              <a:rPr lang="nb-NO" sz="1200" dirty="0" err="1"/>
              <a:t>quite</a:t>
            </a:r>
            <a:r>
              <a:rPr lang="nb-NO" sz="1200" dirty="0"/>
              <a:t>! And </a:t>
            </a:r>
            <a:r>
              <a:rPr lang="nb-NO" sz="1200" dirty="0" err="1"/>
              <a:t>sometimes</a:t>
            </a:r>
            <a:r>
              <a:rPr lang="nb-NO" sz="1200" dirty="0"/>
              <a:t> </a:t>
            </a:r>
            <a:r>
              <a:rPr lang="nb-NO" sz="1200" dirty="0" err="1"/>
              <a:t>this</a:t>
            </a:r>
            <a:r>
              <a:rPr lang="nb-NO" sz="1200" dirty="0"/>
              <a:t> is </a:t>
            </a:r>
            <a:r>
              <a:rPr lang="nb-NO" sz="1200" dirty="0" err="1"/>
              <a:t>very</a:t>
            </a:r>
            <a:r>
              <a:rPr lang="nb-NO" sz="1200" dirty="0"/>
              <a:t> </a:t>
            </a:r>
            <a:r>
              <a:rPr lang="nb-NO" sz="1200" dirty="0" err="1"/>
              <a:t>obvious</a:t>
            </a:r>
            <a:r>
              <a:rPr lang="nb-NO" sz="1200" dirty="0"/>
              <a:t>. E.g. Who </a:t>
            </a:r>
            <a:r>
              <a:rPr lang="nb-NO" sz="1200" dirty="0" err="1"/>
              <a:t>interviewer</a:t>
            </a:r>
            <a:r>
              <a:rPr lang="nb-NO" sz="1200" dirty="0"/>
              <a:t> is, </a:t>
            </a:r>
            <a:r>
              <a:rPr lang="nb-NO" sz="1200" dirty="0" err="1"/>
              <a:t>influences</a:t>
            </a:r>
            <a:r>
              <a:rPr lang="nb-NO" sz="1200" dirty="0"/>
              <a:t> </a:t>
            </a:r>
            <a:r>
              <a:rPr lang="nb-NO" sz="1200" dirty="0" err="1"/>
              <a:t>answers</a:t>
            </a: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For </a:t>
            </a:r>
            <a:r>
              <a:rPr lang="nb-NO" sz="1200" dirty="0" err="1"/>
              <a:t>other</a:t>
            </a:r>
            <a:r>
              <a:rPr lang="nb-NO" sz="1200" dirty="0"/>
              <a:t> </a:t>
            </a:r>
            <a:r>
              <a:rPr lang="nb-NO" sz="1200" dirty="0" err="1"/>
              <a:t>methodologies</a:t>
            </a:r>
            <a:r>
              <a:rPr lang="nb-NO" sz="1200" dirty="0"/>
              <a:t> less </a:t>
            </a:r>
            <a:r>
              <a:rPr lang="nb-NO" sz="1200" dirty="0" err="1"/>
              <a:t>obvious</a:t>
            </a:r>
            <a:r>
              <a:rPr lang="nb-NO" sz="1200" dirty="0"/>
              <a:t> (e.g. non-</a:t>
            </a:r>
            <a:r>
              <a:rPr lang="nb-NO" sz="1200" dirty="0" err="1"/>
              <a:t>obtrusive</a:t>
            </a:r>
            <a:r>
              <a:rPr lang="nb-NO" sz="1200" dirty="0"/>
              <a:t>, non-</a:t>
            </a:r>
            <a:r>
              <a:rPr lang="nb-NO" sz="1200" dirty="0" err="1"/>
              <a:t>reactive</a:t>
            </a:r>
            <a:r>
              <a:rPr lang="nb-NO" sz="1200" dirty="0"/>
              <a:t> </a:t>
            </a:r>
            <a:r>
              <a:rPr lang="nb-NO" sz="1200" dirty="0" err="1"/>
              <a:t>methods</a:t>
            </a:r>
            <a:r>
              <a:rPr lang="nb-NO" sz="1200" dirty="0"/>
              <a:t> </a:t>
            </a:r>
            <a:r>
              <a:rPr lang="nb-NO" sz="1200" dirty="0" err="1"/>
              <a:t>such</a:t>
            </a:r>
            <a:r>
              <a:rPr lang="nb-NO" sz="1200" dirty="0"/>
              <a:t> as </a:t>
            </a:r>
            <a:r>
              <a:rPr lang="nb-NO" sz="1200" dirty="0" err="1"/>
              <a:t>document</a:t>
            </a:r>
            <a:r>
              <a:rPr lang="nb-NO" sz="1200" dirty="0"/>
              <a:t> </a:t>
            </a:r>
            <a:r>
              <a:rPr lang="nb-NO" sz="1200" dirty="0" err="1"/>
              <a:t>analysis</a:t>
            </a:r>
            <a:r>
              <a:rPr lang="nb-NO" sz="1200" dirty="0"/>
              <a:t>), </a:t>
            </a:r>
            <a:r>
              <a:rPr lang="nb-NO" sz="1200" dirty="0" err="1"/>
              <a:t>but</a:t>
            </a:r>
            <a:r>
              <a:rPr lang="nb-NO" sz="1200" dirty="0"/>
              <a:t> still (</a:t>
            </a:r>
            <a:r>
              <a:rPr lang="nb-NO" sz="1200" dirty="0" err="1"/>
              <a:t>examples</a:t>
            </a:r>
            <a:r>
              <a:rPr lang="nb-NO" sz="1200" dirty="0"/>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NO"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p:txBody>
      </p:sp>
      <p:sp>
        <p:nvSpPr>
          <p:cNvPr id="4" name="Slide Number Placeholder 3"/>
          <p:cNvSpPr>
            <a:spLocks noGrp="1"/>
          </p:cNvSpPr>
          <p:nvPr>
            <p:ph type="sldNum" sz="quarter" idx="5"/>
          </p:nvPr>
        </p:nvSpPr>
        <p:spPr/>
        <p:txBody>
          <a:bodyPr/>
          <a:lstStyle/>
          <a:p>
            <a:fld id="{51D201E4-C9EA-3B46-98F7-096759200953}" type="slidenum">
              <a:rPr lang="en-US" smtClean="0"/>
              <a:t>28</a:t>
            </a:fld>
            <a:endParaRPr lang="en-US"/>
          </a:p>
        </p:txBody>
      </p:sp>
    </p:spTree>
    <p:extLst>
      <p:ext uri="{BB962C8B-B14F-4D97-AF65-F5344CB8AC3E}">
        <p14:creationId xmlns:p14="http://schemas.microsoft.com/office/powerpoint/2010/main" val="2167879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Acknowledge that you look at phenomena through the lens of your social identity</a:t>
            </a:r>
          </a:p>
          <a:p>
            <a:endParaRPr lang="en-NO" dirty="0"/>
          </a:p>
          <a:p>
            <a:r>
              <a:rPr lang="en-NO" dirty="0"/>
              <a:t>Acknowledge t</a:t>
            </a:r>
            <a:r>
              <a:rPr lang="en-GB" dirty="0"/>
              <a:t>ha</a:t>
            </a:r>
            <a:r>
              <a:rPr lang="en-NO" dirty="0"/>
              <a:t>t yours is not a “view from nowhere”. You are positioned. You are somewhere. </a:t>
            </a:r>
          </a:p>
          <a:p>
            <a:endParaRPr lang="en-NO" dirty="0"/>
          </a:p>
          <a:p>
            <a:r>
              <a:rPr lang="en-NO" dirty="0"/>
              <a:t>This disc mainly in terms of privilege/oppression, however there are other ways of going about this</a:t>
            </a:r>
          </a:p>
        </p:txBody>
      </p:sp>
      <p:sp>
        <p:nvSpPr>
          <p:cNvPr id="4" name="Slide Number Placeholder 3"/>
          <p:cNvSpPr>
            <a:spLocks noGrp="1"/>
          </p:cNvSpPr>
          <p:nvPr>
            <p:ph type="sldNum" sz="quarter" idx="5"/>
          </p:nvPr>
        </p:nvSpPr>
        <p:spPr/>
        <p:txBody>
          <a:bodyPr/>
          <a:lstStyle/>
          <a:p>
            <a:fld id="{51D201E4-C9EA-3B46-98F7-096759200953}" type="slidenum">
              <a:rPr lang="en-US" smtClean="0"/>
              <a:t>29</a:t>
            </a:fld>
            <a:endParaRPr lang="en-US"/>
          </a:p>
        </p:txBody>
      </p:sp>
    </p:spTree>
    <p:extLst>
      <p:ext uri="{BB962C8B-B14F-4D97-AF65-F5344CB8AC3E}">
        <p14:creationId xmlns:p14="http://schemas.microsoft.com/office/powerpoint/2010/main" val="1290185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31</a:t>
            </a:fld>
            <a:endParaRPr lang="en-US"/>
          </a:p>
        </p:txBody>
      </p:sp>
    </p:spTree>
    <p:extLst>
      <p:ext uri="{BB962C8B-B14F-4D97-AF65-F5344CB8AC3E}">
        <p14:creationId xmlns:p14="http://schemas.microsoft.com/office/powerpoint/2010/main" val="1621925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Where do you write this in your paper? Depends where it is relevant</a:t>
            </a:r>
          </a:p>
          <a:p>
            <a:endParaRPr lang="en-NO" dirty="0"/>
          </a:p>
          <a:p>
            <a:r>
              <a:rPr lang="en-NO" dirty="0"/>
              <a:t>Little space to do it in papers. Why? Epistemic privilege, dominant science practices</a:t>
            </a:r>
          </a:p>
          <a:p>
            <a:endParaRPr lang="en-NO" dirty="0"/>
          </a:p>
          <a:p>
            <a:r>
              <a:rPr lang="en-NO" dirty="0"/>
              <a:t>EXAMPLES from the course reading. There are boxes with clear examples of personal, interpersonal, methodological and contextual reflexivity statements </a:t>
            </a:r>
          </a:p>
        </p:txBody>
      </p:sp>
      <p:sp>
        <p:nvSpPr>
          <p:cNvPr id="4" name="Slide Number Placeholder 3"/>
          <p:cNvSpPr>
            <a:spLocks noGrp="1"/>
          </p:cNvSpPr>
          <p:nvPr>
            <p:ph type="sldNum" sz="quarter" idx="5"/>
          </p:nvPr>
        </p:nvSpPr>
        <p:spPr/>
        <p:txBody>
          <a:bodyPr/>
          <a:lstStyle/>
          <a:p>
            <a:fld id="{51D201E4-C9EA-3B46-98F7-096759200953}" type="slidenum">
              <a:rPr lang="en-US" smtClean="0"/>
              <a:t>32</a:t>
            </a:fld>
            <a:endParaRPr lang="en-US"/>
          </a:p>
        </p:txBody>
      </p:sp>
    </p:spTree>
    <p:extLst>
      <p:ext uri="{BB962C8B-B14F-4D97-AF65-F5344CB8AC3E}">
        <p14:creationId xmlns:p14="http://schemas.microsoft.com/office/powerpoint/2010/main" val="917588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51D201E4-C9EA-3B46-98F7-096759200953}" type="slidenum">
              <a:rPr lang="en-US" smtClean="0"/>
              <a:t>33</a:t>
            </a:fld>
            <a:endParaRPr lang="en-US"/>
          </a:p>
        </p:txBody>
      </p:sp>
    </p:spTree>
    <p:extLst>
      <p:ext uri="{BB962C8B-B14F-4D97-AF65-F5344CB8AC3E}">
        <p14:creationId xmlns:p14="http://schemas.microsoft.com/office/powerpoint/2010/main" val="337760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6074DA7-D7D7-5E43-A295-87280D389AB9}" type="datetimeFigureOut">
              <a:rPr lang="nb-NO" smtClean="0"/>
              <a:t>16.04.2024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326431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26074DA7-D7D7-5E43-A295-87280D389AB9}" type="datetimeFigureOut">
              <a:rPr lang="nb-NO" smtClean="0"/>
              <a:t>16.04.2024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3885329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26074DA7-D7D7-5E43-A295-87280D389AB9}" type="datetimeFigureOut">
              <a:rPr lang="nb-NO" smtClean="0"/>
              <a:t>16.04.2024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334644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26074DA7-D7D7-5E43-A295-87280D389AB9}" type="datetimeFigureOut">
              <a:rPr lang="nb-NO" smtClean="0"/>
              <a:t>16.04.2024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20268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nb-NO"/>
              <a:t>Rediger tekststiler i malen
Andre nivå
Tredje nivå
Fjerde nivå
Femte nivå</a:t>
            </a:r>
            <a:endParaRPr lang="en-US" dirty="0"/>
          </a:p>
        </p:txBody>
      </p:sp>
      <p:sp>
        <p:nvSpPr>
          <p:cNvPr id="7" name="Date Placeholder 6"/>
          <p:cNvSpPr>
            <a:spLocks noGrp="1"/>
          </p:cNvSpPr>
          <p:nvPr>
            <p:ph type="dt" sz="half" idx="10"/>
          </p:nvPr>
        </p:nvSpPr>
        <p:spPr/>
        <p:txBody>
          <a:bodyPr/>
          <a:lstStyle/>
          <a:p>
            <a:fld id="{26074DA7-D7D7-5E43-A295-87280D389AB9}" type="datetimeFigureOut">
              <a:rPr lang="nb-NO" smtClean="0"/>
              <a:t>16.04.2024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299606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26074DA7-D7D7-5E43-A295-87280D389AB9}" type="datetimeFigureOut">
              <a:rPr lang="nb-NO" smtClean="0"/>
              <a:t>16.04.2024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3985879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074DA7-D7D7-5E43-A295-87280D389AB9}" type="datetimeFigureOut">
              <a:rPr lang="nb-NO" smtClean="0"/>
              <a:t>16.04.2024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1779258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26074DA7-D7D7-5E43-A295-87280D389AB9}" type="datetimeFigureOut">
              <a:rPr lang="nb-NO" smtClean="0"/>
              <a:t>16.04.2024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3858470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26074DA7-D7D7-5E43-A295-87280D389AB9}" type="datetimeFigureOut">
              <a:rPr lang="nb-NO" smtClean="0"/>
              <a:t>16.04.2024</a:t>
            </a:fld>
            <a:endParaRPr lang="en-US"/>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732145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26074DA7-D7D7-5E43-A295-87280D389AB9}" type="datetimeFigureOut">
              <a:rPr lang="nb-NO" smtClean="0"/>
              <a:t>16.04.2024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2087310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26074DA7-D7D7-5E43-A295-87280D389AB9}" type="datetimeFigureOut">
              <a:rPr lang="nb-NO" smtClean="0"/>
              <a:t>16.04.2024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280F-586C-6C42-A2FA-F886D1493DA9}" type="slidenum">
              <a:rPr lang="en-US" smtClean="0"/>
              <a:t>‹#›</a:t>
            </a:fld>
            <a:endParaRPr lang="en-US"/>
          </a:p>
        </p:txBody>
      </p:sp>
    </p:spTree>
    <p:extLst>
      <p:ext uri="{BB962C8B-B14F-4D97-AF65-F5344CB8AC3E}">
        <p14:creationId xmlns:p14="http://schemas.microsoft.com/office/powerpoint/2010/main" val="2035667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74DA7-D7D7-5E43-A295-87280D389AB9}" type="datetimeFigureOut">
              <a:rPr lang="nb-NO" smtClean="0"/>
              <a:t>16.04.2024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6280F-586C-6C42-A2FA-F886D1493DA9}" type="slidenum">
              <a:rPr lang="en-US" smtClean="0"/>
              <a:t>‹#›</a:t>
            </a:fld>
            <a:endParaRPr lang="en-US"/>
          </a:p>
        </p:txBody>
      </p:sp>
    </p:spTree>
    <p:extLst>
      <p:ext uri="{BB962C8B-B14F-4D97-AF65-F5344CB8AC3E}">
        <p14:creationId xmlns:p14="http://schemas.microsoft.com/office/powerpoint/2010/main" val="711326093"/>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3.jpeg"/><Relationship Id="rId7" Type="http://schemas.openxmlformats.org/officeDocument/2006/relationships/diagramColors" Target="../diagrams/colors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3.jpeg"/><Relationship Id="rId7" Type="http://schemas.openxmlformats.org/officeDocument/2006/relationships/diagramColors" Target="../diagrams/colors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3.jpeg"/><Relationship Id="rId7" Type="http://schemas.openxmlformats.org/officeDocument/2006/relationships/diagramColors" Target="../diagrams/colors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3.jpeg"/><Relationship Id="rId7" Type="http://schemas.openxmlformats.org/officeDocument/2006/relationships/diagramColors" Target="../diagrams/colors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2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2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D6C04-3610-181A-57FC-42AD04C122F3}"/>
              </a:ext>
            </a:extLst>
          </p:cNvPr>
          <p:cNvSpPr>
            <a:spLocks noGrp="1"/>
          </p:cNvSpPr>
          <p:nvPr>
            <p:ph type="ctrTitle"/>
          </p:nvPr>
        </p:nvSpPr>
        <p:spPr/>
        <p:txBody>
          <a:bodyPr>
            <a:normAutofit/>
          </a:bodyPr>
          <a:lstStyle/>
          <a:p>
            <a:r>
              <a:rPr lang="en-US" sz="4800" dirty="0"/>
              <a:t>Situated knowledge </a:t>
            </a:r>
            <a:br>
              <a:rPr lang="en-US" sz="4800" dirty="0"/>
            </a:br>
            <a:r>
              <a:rPr lang="en-US" sz="4800" dirty="0"/>
              <a:t>&amp; feminist critique of science:</a:t>
            </a:r>
            <a:br>
              <a:rPr lang="en-US" sz="4800" dirty="0"/>
            </a:br>
            <a:r>
              <a:rPr lang="en-US" sz="4800" dirty="0"/>
              <a:t>Positionality and reflexivity</a:t>
            </a:r>
            <a:endParaRPr lang="en-NO" sz="4800" dirty="0"/>
          </a:p>
        </p:txBody>
      </p:sp>
      <p:sp>
        <p:nvSpPr>
          <p:cNvPr id="3" name="Subtitle 2">
            <a:extLst>
              <a:ext uri="{FF2B5EF4-FFF2-40B4-BE49-F238E27FC236}">
                <a16:creationId xmlns:a16="http://schemas.microsoft.com/office/drawing/2014/main" id="{BD26C8CE-0660-642D-7CE2-D9FD7596E5F0}"/>
              </a:ext>
            </a:extLst>
          </p:cNvPr>
          <p:cNvSpPr>
            <a:spLocks noGrp="1"/>
          </p:cNvSpPr>
          <p:nvPr>
            <p:ph type="subTitle" idx="1"/>
          </p:nvPr>
        </p:nvSpPr>
        <p:spPr/>
        <p:txBody>
          <a:bodyPr>
            <a:normAutofit/>
          </a:bodyPr>
          <a:lstStyle/>
          <a:p>
            <a:r>
              <a:rPr lang="en-US" sz="3000" dirty="0"/>
              <a:t>KULT8851 – 16.04.2024</a:t>
            </a:r>
          </a:p>
          <a:p>
            <a:r>
              <a:rPr lang="en-US" sz="3000" dirty="0" err="1"/>
              <a:t>sofia.moratti@ntnu.no</a:t>
            </a:r>
            <a:endParaRPr lang="en-US" sz="3000" dirty="0"/>
          </a:p>
        </p:txBody>
      </p:sp>
    </p:spTree>
    <p:extLst>
      <p:ext uri="{BB962C8B-B14F-4D97-AF65-F5344CB8AC3E}">
        <p14:creationId xmlns:p14="http://schemas.microsoft.com/office/powerpoint/2010/main" val="363883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men in suits&#10;&#10;Description automatically generated">
            <a:extLst>
              <a:ext uri="{FF2B5EF4-FFF2-40B4-BE49-F238E27FC236}">
                <a16:creationId xmlns:a16="http://schemas.microsoft.com/office/drawing/2014/main" id="{27709170-67B6-6605-84BE-FB51BA2797D9}"/>
              </a:ext>
            </a:extLst>
          </p:cNvPr>
          <p:cNvPicPr>
            <a:picLocks noChangeAspect="1"/>
          </p:cNvPicPr>
          <p:nvPr/>
        </p:nvPicPr>
        <p:blipFill rotWithShape="1">
          <a:blip r:embed="rId3"/>
          <a:srcRect l="9411" r="2905" b="-1"/>
          <a:stretch/>
        </p:blipFill>
        <p:spPr>
          <a:xfrm>
            <a:off x="20" y="1282"/>
            <a:ext cx="9143980" cy="6856718"/>
          </a:xfrm>
          <a:prstGeom prst="rect">
            <a:avLst/>
          </a:prstGeom>
        </p:spPr>
      </p:pic>
    </p:spTree>
    <p:extLst>
      <p:ext uri="{BB962C8B-B14F-4D97-AF65-F5344CB8AC3E}">
        <p14:creationId xmlns:p14="http://schemas.microsoft.com/office/powerpoint/2010/main" val="1620238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men sitting in chairs&#10;&#10;Description automatically generated">
            <a:extLst>
              <a:ext uri="{FF2B5EF4-FFF2-40B4-BE49-F238E27FC236}">
                <a16:creationId xmlns:a16="http://schemas.microsoft.com/office/drawing/2014/main" id="{7435902F-0916-A9BA-3B32-467F6F4BA5B8}"/>
              </a:ext>
            </a:extLst>
          </p:cNvPr>
          <p:cNvPicPr>
            <a:picLocks noGrp="1" noChangeAspect="1"/>
          </p:cNvPicPr>
          <p:nvPr>
            <p:ph idx="1"/>
          </p:nvPr>
        </p:nvPicPr>
        <p:blipFill rotWithShape="1">
          <a:blip r:embed="rId3"/>
          <a:srcRect l="3315" r="1" b="1"/>
          <a:stretch/>
        </p:blipFill>
        <p:spPr>
          <a:xfrm>
            <a:off x="20" y="1282"/>
            <a:ext cx="9143980" cy="6856718"/>
          </a:xfrm>
          <a:prstGeom prst="rect">
            <a:avLst/>
          </a:prstGeom>
        </p:spPr>
      </p:pic>
      <p:sp>
        <p:nvSpPr>
          <p:cNvPr id="6" name="TextBox 5">
            <a:extLst>
              <a:ext uri="{FF2B5EF4-FFF2-40B4-BE49-F238E27FC236}">
                <a16:creationId xmlns:a16="http://schemas.microsoft.com/office/drawing/2014/main" id="{21A33F09-463C-21B6-07E4-1B3A6C78FD03}"/>
              </a:ext>
            </a:extLst>
          </p:cNvPr>
          <p:cNvSpPr txBox="1"/>
          <p:nvPr/>
        </p:nvSpPr>
        <p:spPr>
          <a:xfrm>
            <a:off x="2286000" y="5617028"/>
            <a:ext cx="6531429" cy="1077218"/>
          </a:xfrm>
          <a:prstGeom prst="rect">
            <a:avLst/>
          </a:prstGeom>
          <a:noFill/>
        </p:spPr>
        <p:txBody>
          <a:bodyPr wrap="square" rtlCol="0">
            <a:spAutoFit/>
          </a:bodyPr>
          <a:lstStyle/>
          <a:p>
            <a:r>
              <a:rPr lang="en-NO" sz="3200" dirty="0">
                <a:solidFill>
                  <a:schemeClr val="bg1"/>
                </a:solidFill>
              </a:rPr>
              <a:t>Manel of CEOs on women´s day event, Melbourne, Australia (2016) </a:t>
            </a:r>
          </a:p>
        </p:txBody>
      </p:sp>
    </p:spTree>
    <p:extLst>
      <p:ext uri="{BB962C8B-B14F-4D97-AF65-F5344CB8AC3E}">
        <p14:creationId xmlns:p14="http://schemas.microsoft.com/office/powerpoint/2010/main" val="4067563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reenshot of a news article&#10;&#10;Description automatically generated">
            <a:extLst>
              <a:ext uri="{FF2B5EF4-FFF2-40B4-BE49-F238E27FC236}">
                <a16:creationId xmlns:a16="http://schemas.microsoft.com/office/drawing/2014/main" id="{8E7BD952-E5F8-34B8-F883-8F04A3AB2E18}"/>
              </a:ext>
            </a:extLst>
          </p:cNvPr>
          <p:cNvPicPr>
            <a:picLocks noGrp="1" noChangeAspect="1"/>
          </p:cNvPicPr>
          <p:nvPr>
            <p:ph idx="1"/>
          </p:nvPr>
        </p:nvPicPr>
        <p:blipFill>
          <a:blip r:embed="rId3"/>
          <a:stretch>
            <a:fillRect/>
          </a:stretch>
        </p:blipFill>
        <p:spPr>
          <a:xfrm>
            <a:off x="482600" y="924243"/>
            <a:ext cx="8178799" cy="5009513"/>
          </a:xfrm>
          <a:prstGeom prst="rect">
            <a:avLst/>
          </a:prstGeom>
        </p:spPr>
      </p:pic>
    </p:spTree>
    <p:extLst>
      <p:ext uri="{BB962C8B-B14F-4D97-AF65-F5344CB8AC3E}">
        <p14:creationId xmlns:p14="http://schemas.microsoft.com/office/powerpoint/2010/main" val="2520694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80C269-5057-9CB2-CFD0-09BEABAF782D}"/>
              </a:ext>
            </a:extLst>
          </p:cNvPr>
          <p:cNvSpPr>
            <a:spLocks noGrp="1"/>
          </p:cNvSpPr>
          <p:nvPr>
            <p:ph idx="1"/>
          </p:nvPr>
        </p:nvSpPr>
        <p:spPr>
          <a:xfrm>
            <a:off x="4982936" y="6357256"/>
            <a:ext cx="4161064" cy="538163"/>
          </a:xfrm>
        </p:spPr>
        <p:txBody>
          <a:bodyPr/>
          <a:lstStyle/>
          <a:p>
            <a:pPr marL="0" indent="0">
              <a:buNone/>
            </a:pPr>
            <a:r>
              <a:rPr lang="en-NO" dirty="0"/>
              <a:t>Henningsen &amp; Liestøl 2013</a:t>
            </a:r>
          </a:p>
        </p:txBody>
      </p:sp>
      <p:pic>
        <p:nvPicPr>
          <p:cNvPr id="5" name="Picture 4" descr="A graph with black dots and red line&#10;&#10;Description automatically generated">
            <a:extLst>
              <a:ext uri="{FF2B5EF4-FFF2-40B4-BE49-F238E27FC236}">
                <a16:creationId xmlns:a16="http://schemas.microsoft.com/office/drawing/2014/main" id="{8E91EB15-E892-9CC9-D1BE-C9D63C7BDDF2}"/>
              </a:ext>
            </a:extLst>
          </p:cNvPr>
          <p:cNvPicPr>
            <a:picLocks noChangeAspect="1"/>
          </p:cNvPicPr>
          <p:nvPr/>
        </p:nvPicPr>
        <p:blipFill>
          <a:blip r:embed="rId3"/>
          <a:stretch>
            <a:fillRect/>
          </a:stretch>
        </p:blipFill>
        <p:spPr>
          <a:xfrm>
            <a:off x="1534452" y="283029"/>
            <a:ext cx="6281491" cy="5818254"/>
          </a:xfrm>
          <a:prstGeom prst="rect">
            <a:avLst/>
          </a:prstGeom>
        </p:spPr>
      </p:pic>
    </p:spTree>
    <p:extLst>
      <p:ext uri="{BB962C8B-B14F-4D97-AF65-F5344CB8AC3E}">
        <p14:creationId xmlns:p14="http://schemas.microsoft.com/office/powerpoint/2010/main" val="3716482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background with black text&#10;&#10;Description automatically generated">
            <a:extLst>
              <a:ext uri="{FF2B5EF4-FFF2-40B4-BE49-F238E27FC236}">
                <a16:creationId xmlns:a16="http://schemas.microsoft.com/office/drawing/2014/main" id="{D6C4BB4F-D9D3-A05D-8A91-E0A84C3DEF74}"/>
              </a:ext>
            </a:extLst>
          </p:cNvPr>
          <p:cNvPicPr>
            <a:picLocks noChangeAspect="1"/>
          </p:cNvPicPr>
          <p:nvPr/>
        </p:nvPicPr>
        <p:blipFill>
          <a:blip r:embed="rId3"/>
          <a:stretch>
            <a:fillRect/>
          </a:stretch>
        </p:blipFill>
        <p:spPr>
          <a:xfrm>
            <a:off x="482600" y="1006032"/>
            <a:ext cx="8178799" cy="4845936"/>
          </a:xfrm>
          <a:prstGeom prst="rect">
            <a:avLst/>
          </a:prstGeom>
        </p:spPr>
      </p:pic>
    </p:spTree>
    <p:extLst>
      <p:ext uri="{BB962C8B-B14F-4D97-AF65-F5344CB8AC3E}">
        <p14:creationId xmlns:p14="http://schemas.microsoft.com/office/powerpoint/2010/main" val="44604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creenshot of a computer&#10;&#10;Description automatically generated">
            <a:extLst>
              <a:ext uri="{FF2B5EF4-FFF2-40B4-BE49-F238E27FC236}">
                <a16:creationId xmlns:a16="http://schemas.microsoft.com/office/drawing/2014/main" id="{570316EC-B65C-99C7-EDA5-CD5395F263F8}"/>
              </a:ext>
            </a:extLst>
          </p:cNvPr>
          <p:cNvPicPr>
            <a:picLocks noChangeAspect="1"/>
          </p:cNvPicPr>
          <p:nvPr/>
        </p:nvPicPr>
        <p:blipFill rotWithShape="1">
          <a:blip r:embed="rId3"/>
          <a:srcRect l="9052" r="7599"/>
          <a:stretch/>
        </p:blipFill>
        <p:spPr>
          <a:xfrm>
            <a:off x="20" y="1282"/>
            <a:ext cx="9143980" cy="6856718"/>
          </a:xfrm>
          <a:prstGeom prst="rect">
            <a:avLst/>
          </a:prstGeom>
        </p:spPr>
      </p:pic>
    </p:spTree>
    <p:extLst>
      <p:ext uri="{BB962C8B-B14F-4D97-AF65-F5344CB8AC3E}">
        <p14:creationId xmlns:p14="http://schemas.microsoft.com/office/powerpoint/2010/main" val="3538268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27509" y="723898"/>
            <a:ext cx="4501582" cy="1495425"/>
          </a:xfrm>
        </p:spPr>
        <p:txBody>
          <a:bodyPr>
            <a:normAutofit/>
          </a:bodyPr>
          <a:lstStyle/>
          <a:p>
            <a:r>
              <a:rPr lang="nb-NO" sz="4000" b="1" dirty="0"/>
              <a:t>Sandra Harding (1935-)</a:t>
            </a:r>
            <a:endParaRPr lang="en-US" sz="4000" dirty="0"/>
          </a:p>
        </p:txBody>
      </p:sp>
      <p:graphicFrame>
        <p:nvGraphicFramePr>
          <p:cNvPr id="39" name="Plassholder for innhold 2">
            <a:extLst>
              <a:ext uri="{FF2B5EF4-FFF2-40B4-BE49-F238E27FC236}">
                <a16:creationId xmlns:a16="http://schemas.microsoft.com/office/drawing/2014/main" id="{EC9AB5E3-EF6C-8486-D34C-BFEE269A42E4}"/>
              </a:ext>
            </a:extLst>
          </p:cNvPr>
          <p:cNvGraphicFramePr>
            <a:graphicFrameLocks noGrp="1"/>
          </p:cNvGraphicFramePr>
          <p:nvPr>
            <p:ph idx="1"/>
            <p:extLst>
              <p:ext uri="{D42A27DB-BD31-4B8C-83A1-F6EECF244321}">
                <p14:modId xmlns:p14="http://schemas.microsoft.com/office/powerpoint/2010/main" val="1143432417"/>
              </p:ext>
            </p:extLst>
          </p:nvPr>
        </p:nvGraphicFramePr>
        <p:xfrm>
          <a:off x="627510" y="2405067"/>
          <a:ext cx="4501582"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person with white hair wearing a blue turtleneck and a scarf&#10;&#10;Description automatically generated">
            <a:extLst>
              <a:ext uri="{FF2B5EF4-FFF2-40B4-BE49-F238E27FC236}">
                <a16:creationId xmlns:a16="http://schemas.microsoft.com/office/drawing/2014/main" id="{A2856239-9913-0D03-2B5F-C47D7E23A17E}"/>
              </a:ext>
            </a:extLst>
          </p:cNvPr>
          <p:cNvPicPr>
            <a:picLocks noChangeAspect="1"/>
          </p:cNvPicPr>
          <p:nvPr/>
        </p:nvPicPr>
        <p:blipFill rotWithShape="1">
          <a:blip r:embed="rId8"/>
          <a:srcRect l="13631" r="19170"/>
          <a:stretch/>
        </p:blipFill>
        <p:spPr>
          <a:xfrm>
            <a:off x="5399580" y="10"/>
            <a:ext cx="3744420" cy="6857990"/>
          </a:xfrm>
          <a:prstGeom prst="rect">
            <a:avLst/>
          </a:prstGeom>
          <a:effectLst/>
        </p:spPr>
      </p:pic>
    </p:spTree>
    <p:extLst>
      <p:ext uri="{BB962C8B-B14F-4D97-AF65-F5344CB8AC3E}">
        <p14:creationId xmlns:p14="http://schemas.microsoft.com/office/powerpoint/2010/main" val="361263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27509" y="723898"/>
            <a:ext cx="4501582" cy="1495425"/>
          </a:xfrm>
        </p:spPr>
        <p:txBody>
          <a:bodyPr>
            <a:normAutofit/>
          </a:bodyPr>
          <a:lstStyle/>
          <a:p>
            <a:r>
              <a:rPr lang="nb-NO" sz="4000" b="1" dirty="0"/>
              <a:t>Sandra Harding (1935-)</a:t>
            </a:r>
            <a:endParaRPr lang="en-US" sz="4000" dirty="0"/>
          </a:p>
        </p:txBody>
      </p:sp>
      <p:graphicFrame>
        <p:nvGraphicFramePr>
          <p:cNvPr id="39" name="Plassholder for innhold 2">
            <a:extLst>
              <a:ext uri="{FF2B5EF4-FFF2-40B4-BE49-F238E27FC236}">
                <a16:creationId xmlns:a16="http://schemas.microsoft.com/office/drawing/2014/main" id="{EC9AB5E3-EF6C-8486-D34C-BFEE269A42E4}"/>
              </a:ext>
            </a:extLst>
          </p:cNvPr>
          <p:cNvGraphicFramePr>
            <a:graphicFrameLocks noGrp="1"/>
          </p:cNvGraphicFramePr>
          <p:nvPr>
            <p:ph idx="1"/>
            <p:extLst>
              <p:ext uri="{D42A27DB-BD31-4B8C-83A1-F6EECF244321}">
                <p14:modId xmlns:p14="http://schemas.microsoft.com/office/powerpoint/2010/main" val="2053151265"/>
              </p:ext>
            </p:extLst>
          </p:nvPr>
        </p:nvGraphicFramePr>
        <p:xfrm>
          <a:off x="627510" y="2405067"/>
          <a:ext cx="4501582"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person with white hair wearing a blue turtleneck and a scarf&#10;&#10;Description automatically generated">
            <a:extLst>
              <a:ext uri="{FF2B5EF4-FFF2-40B4-BE49-F238E27FC236}">
                <a16:creationId xmlns:a16="http://schemas.microsoft.com/office/drawing/2014/main" id="{A2856239-9913-0D03-2B5F-C47D7E23A17E}"/>
              </a:ext>
            </a:extLst>
          </p:cNvPr>
          <p:cNvPicPr>
            <a:picLocks noChangeAspect="1"/>
          </p:cNvPicPr>
          <p:nvPr/>
        </p:nvPicPr>
        <p:blipFill rotWithShape="1">
          <a:blip r:embed="rId8"/>
          <a:srcRect l="13631" r="19170"/>
          <a:stretch/>
        </p:blipFill>
        <p:spPr>
          <a:xfrm>
            <a:off x="5399580" y="10"/>
            <a:ext cx="3744420" cy="6857990"/>
          </a:xfrm>
          <a:prstGeom prst="rect">
            <a:avLst/>
          </a:prstGeom>
          <a:effectLst/>
        </p:spPr>
      </p:pic>
    </p:spTree>
    <p:extLst>
      <p:ext uri="{BB962C8B-B14F-4D97-AF65-F5344CB8AC3E}">
        <p14:creationId xmlns:p14="http://schemas.microsoft.com/office/powerpoint/2010/main" val="3381278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27509" y="723898"/>
            <a:ext cx="4501582" cy="1495425"/>
          </a:xfrm>
        </p:spPr>
        <p:txBody>
          <a:bodyPr>
            <a:normAutofit/>
          </a:bodyPr>
          <a:lstStyle/>
          <a:p>
            <a:r>
              <a:rPr lang="nb-NO" sz="4000" b="1" dirty="0"/>
              <a:t>Sandra Harding (1935-)</a:t>
            </a:r>
            <a:endParaRPr lang="en-US" sz="4000" dirty="0"/>
          </a:p>
        </p:txBody>
      </p:sp>
      <p:graphicFrame>
        <p:nvGraphicFramePr>
          <p:cNvPr id="39" name="Plassholder for innhold 2">
            <a:extLst>
              <a:ext uri="{FF2B5EF4-FFF2-40B4-BE49-F238E27FC236}">
                <a16:creationId xmlns:a16="http://schemas.microsoft.com/office/drawing/2014/main" id="{EC9AB5E3-EF6C-8486-D34C-BFEE269A42E4}"/>
              </a:ext>
            </a:extLst>
          </p:cNvPr>
          <p:cNvGraphicFramePr>
            <a:graphicFrameLocks noGrp="1"/>
          </p:cNvGraphicFramePr>
          <p:nvPr>
            <p:ph idx="1"/>
            <p:extLst>
              <p:ext uri="{D42A27DB-BD31-4B8C-83A1-F6EECF244321}">
                <p14:modId xmlns:p14="http://schemas.microsoft.com/office/powerpoint/2010/main" val="1083179913"/>
              </p:ext>
            </p:extLst>
          </p:nvPr>
        </p:nvGraphicFramePr>
        <p:xfrm>
          <a:off x="627510" y="2405067"/>
          <a:ext cx="4501582"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person with white hair wearing a blue turtleneck and a scarf&#10;&#10;Description automatically generated">
            <a:extLst>
              <a:ext uri="{FF2B5EF4-FFF2-40B4-BE49-F238E27FC236}">
                <a16:creationId xmlns:a16="http://schemas.microsoft.com/office/drawing/2014/main" id="{A2856239-9913-0D03-2B5F-C47D7E23A17E}"/>
              </a:ext>
            </a:extLst>
          </p:cNvPr>
          <p:cNvPicPr>
            <a:picLocks noChangeAspect="1"/>
          </p:cNvPicPr>
          <p:nvPr/>
        </p:nvPicPr>
        <p:blipFill rotWithShape="1">
          <a:blip r:embed="rId8"/>
          <a:srcRect l="13631" r="19170"/>
          <a:stretch/>
        </p:blipFill>
        <p:spPr>
          <a:xfrm>
            <a:off x="5399580" y="10"/>
            <a:ext cx="3744420" cy="6857990"/>
          </a:xfrm>
          <a:prstGeom prst="rect">
            <a:avLst/>
          </a:prstGeom>
          <a:effectLst/>
        </p:spPr>
      </p:pic>
    </p:spTree>
    <p:extLst>
      <p:ext uri="{BB962C8B-B14F-4D97-AF65-F5344CB8AC3E}">
        <p14:creationId xmlns:p14="http://schemas.microsoft.com/office/powerpoint/2010/main" val="33926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50000"/>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CEBF9A4-F5AD-203B-04D8-8A4144C19635}"/>
              </a:ext>
            </a:extLst>
          </p:cNvPr>
          <p:cNvPicPr>
            <a:picLocks noChangeAspect="1"/>
          </p:cNvPicPr>
          <p:nvPr/>
        </p:nvPicPr>
        <p:blipFill>
          <a:blip r:embed="rId3"/>
          <a:stretch>
            <a:fillRect/>
          </a:stretch>
        </p:blipFill>
        <p:spPr>
          <a:xfrm>
            <a:off x="2675910" y="395256"/>
            <a:ext cx="3792180" cy="6067488"/>
          </a:xfrm>
          <a:prstGeom prst="rect">
            <a:avLst/>
          </a:prstGeom>
        </p:spPr>
      </p:pic>
    </p:spTree>
    <p:extLst>
      <p:ext uri="{BB962C8B-B14F-4D97-AF65-F5344CB8AC3E}">
        <p14:creationId xmlns:p14="http://schemas.microsoft.com/office/powerpoint/2010/main" val="2107092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t bilde som inneholder person, vegg, mann, kledd&#10;&#10;Automatisk generert beskrivelse">
            <a:extLst>
              <a:ext uri="{FF2B5EF4-FFF2-40B4-BE49-F238E27FC236}">
                <a16:creationId xmlns:a16="http://schemas.microsoft.com/office/drawing/2014/main" id="{E3177B52-9990-294D-94B5-11C0089B22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1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303414" y="3091928"/>
            <a:ext cx="8840566" cy="2387600"/>
          </a:xfrm>
        </p:spPr>
        <p:txBody>
          <a:bodyPr vert="horz" lIns="91440" tIns="45720" rIns="91440" bIns="45720" rtlCol="0" anchor="b">
            <a:normAutofit/>
          </a:bodyPr>
          <a:lstStyle/>
          <a:p>
            <a:r>
              <a:rPr lang="en-US" sz="5000" dirty="0">
                <a:solidFill>
                  <a:schemeClr val="bg1"/>
                </a:solidFill>
              </a:rPr>
              <a:t>Patricia Hill Collins (1948-)</a:t>
            </a:r>
            <a:br>
              <a:rPr lang="en-US" sz="5000" dirty="0">
                <a:solidFill>
                  <a:schemeClr val="bg1"/>
                </a:solidFill>
              </a:rPr>
            </a:br>
            <a:endParaRPr lang="en-US" sz="5000" dirty="0">
              <a:solidFill>
                <a:schemeClr val="bg1"/>
              </a:solidFill>
            </a:endParaRPr>
          </a:p>
        </p:txBody>
      </p:sp>
      <p:sp>
        <p:nvSpPr>
          <p:cNvPr id="1055" name="Rectangle: Rounded Corners 104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33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t bilde som inneholder person, vegg, mann, kledd&#10;&#10;Automatisk generert beskrivelse">
            <a:extLst>
              <a:ext uri="{FF2B5EF4-FFF2-40B4-BE49-F238E27FC236}">
                <a16:creationId xmlns:a16="http://schemas.microsoft.com/office/drawing/2014/main" id="{E3177B52-9990-294D-94B5-11C0089B22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1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303414" y="3091928"/>
            <a:ext cx="8840566" cy="2387600"/>
          </a:xfrm>
        </p:spPr>
        <p:txBody>
          <a:bodyPr vert="horz" lIns="91440" tIns="45720" rIns="91440" bIns="45720" rtlCol="0" anchor="b">
            <a:normAutofit/>
          </a:bodyPr>
          <a:lstStyle/>
          <a:p>
            <a:r>
              <a:rPr lang="en-US" sz="5000" dirty="0">
                <a:solidFill>
                  <a:schemeClr val="bg1"/>
                </a:solidFill>
              </a:rPr>
              <a:t>Patricia Hill Collins (1948-)</a:t>
            </a:r>
            <a:br>
              <a:rPr lang="en-US" sz="5000" dirty="0">
                <a:solidFill>
                  <a:schemeClr val="bg1"/>
                </a:solidFill>
              </a:rPr>
            </a:br>
            <a:r>
              <a:rPr lang="en-US" sz="5000" dirty="0">
                <a:solidFill>
                  <a:schemeClr val="bg1"/>
                </a:solidFill>
              </a:rPr>
              <a:t>The “outsider within”</a:t>
            </a:r>
          </a:p>
        </p:txBody>
      </p:sp>
      <p:sp>
        <p:nvSpPr>
          <p:cNvPr id="1055" name="Rectangle: Rounded Corners 104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7810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t bilde som inneholder person, vegg, mann, kledd&#10;&#10;Automatisk generert beskrivelse">
            <a:extLst>
              <a:ext uri="{FF2B5EF4-FFF2-40B4-BE49-F238E27FC236}">
                <a16:creationId xmlns:a16="http://schemas.microsoft.com/office/drawing/2014/main" id="{E3177B52-9990-294D-94B5-11C0089B22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1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303414" y="3091928"/>
            <a:ext cx="8840566" cy="2387600"/>
          </a:xfrm>
        </p:spPr>
        <p:txBody>
          <a:bodyPr vert="horz" lIns="91440" tIns="45720" rIns="91440" bIns="45720" rtlCol="0" anchor="b">
            <a:normAutofit/>
          </a:bodyPr>
          <a:lstStyle/>
          <a:p>
            <a:r>
              <a:rPr lang="en-US" sz="5000" dirty="0">
                <a:solidFill>
                  <a:schemeClr val="bg1"/>
                </a:solidFill>
              </a:rPr>
              <a:t>Patricia Hill Collins (1948-)</a:t>
            </a:r>
            <a:br>
              <a:rPr lang="en-US" sz="5000" dirty="0">
                <a:solidFill>
                  <a:schemeClr val="bg1"/>
                </a:solidFill>
              </a:rPr>
            </a:br>
            <a:r>
              <a:rPr lang="en-US" sz="5000" dirty="0">
                <a:solidFill>
                  <a:schemeClr val="bg1"/>
                </a:solidFill>
              </a:rPr>
              <a:t>The “outsider within”</a:t>
            </a:r>
          </a:p>
        </p:txBody>
      </p:sp>
      <p:sp>
        <p:nvSpPr>
          <p:cNvPr id="1055" name="Rectangle: Rounded Corners 104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641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t bilde som inneholder person, vegg, mann, kledd&#10;&#10;Automatisk generert beskrivelse">
            <a:extLst>
              <a:ext uri="{FF2B5EF4-FFF2-40B4-BE49-F238E27FC236}">
                <a16:creationId xmlns:a16="http://schemas.microsoft.com/office/drawing/2014/main" id="{E3177B52-9990-294D-94B5-11C0089B22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1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303414" y="3091928"/>
            <a:ext cx="8840566" cy="2387600"/>
          </a:xfrm>
        </p:spPr>
        <p:txBody>
          <a:bodyPr vert="horz" lIns="91440" tIns="45720" rIns="91440" bIns="45720" rtlCol="0" anchor="b">
            <a:normAutofit/>
          </a:bodyPr>
          <a:lstStyle/>
          <a:p>
            <a:r>
              <a:rPr lang="en-US" sz="5000" dirty="0">
                <a:solidFill>
                  <a:schemeClr val="bg1"/>
                </a:solidFill>
              </a:rPr>
              <a:t>Patricia Hill Collins (1948-)</a:t>
            </a:r>
            <a:br>
              <a:rPr lang="en-US" sz="5000" dirty="0">
                <a:solidFill>
                  <a:schemeClr val="bg1"/>
                </a:solidFill>
              </a:rPr>
            </a:br>
            <a:r>
              <a:rPr lang="en-US" sz="5000" dirty="0">
                <a:solidFill>
                  <a:schemeClr val="bg1"/>
                </a:solidFill>
              </a:rPr>
              <a:t>The “outsider within”</a:t>
            </a:r>
          </a:p>
        </p:txBody>
      </p:sp>
      <p:sp>
        <p:nvSpPr>
          <p:cNvPr id="1055" name="Rectangle: Rounded Corners 104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5759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red and blue background&#10;&#10;Description automatically generated">
            <a:extLst>
              <a:ext uri="{FF2B5EF4-FFF2-40B4-BE49-F238E27FC236}">
                <a16:creationId xmlns:a16="http://schemas.microsoft.com/office/drawing/2014/main" id="{9EEDB454-794A-D367-0E37-2B64015A1CA2}"/>
              </a:ext>
            </a:extLst>
          </p:cNvPr>
          <p:cNvPicPr>
            <a:picLocks noChangeAspect="1"/>
          </p:cNvPicPr>
          <p:nvPr/>
        </p:nvPicPr>
        <p:blipFill>
          <a:blip r:embed="rId3"/>
          <a:stretch>
            <a:fillRect/>
          </a:stretch>
        </p:blipFill>
        <p:spPr>
          <a:xfrm>
            <a:off x="357759" y="503258"/>
            <a:ext cx="8405984" cy="5897880"/>
          </a:xfrm>
          <a:prstGeom prst="rect">
            <a:avLst/>
          </a:prstGeom>
          <a:effectLst>
            <a:outerShdw blurRad="50800" dist="50800" dir="5400000" algn="ctr" rotWithShape="0">
              <a:srgbClr val="000000">
                <a:alpha val="0"/>
              </a:srgbClr>
            </a:outerShdw>
          </a:effectLst>
        </p:spPr>
      </p:pic>
      <p:sp>
        <p:nvSpPr>
          <p:cNvPr id="12" name="Content Placeholder 2">
            <a:extLst>
              <a:ext uri="{FF2B5EF4-FFF2-40B4-BE49-F238E27FC236}">
                <a16:creationId xmlns:a16="http://schemas.microsoft.com/office/drawing/2014/main" id="{DF3818A1-6E33-F753-42BC-675AB4BD2484}"/>
              </a:ext>
            </a:extLst>
          </p:cNvPr>
          <p:cNvSpPr>
            <a:spLocks noGrp="1"/>
          </p:cNvSpPr>
          <p:nvPr>
            <p:ph sz="half" idx="1"/>
          </p:nvPr>
        </p:nvSpPr>
        <p:spPr>
          <a:xfrm>
            <a:off x="926006" y="1788738"/>
            <a:ext cx="3288234" cy="3067201"/>
          </a:xfrm>
        </p:spPr>
        <p:txBody>
          <a:bodyPr>
            <a:normAutofit/>
          </a:bodyPr>
          <a:lstStyle/>
          <a:p>
            <a:pPr marL="0" indent="0" defTabSz="640080">
              <a:spcBef>
                <a:spcPts val="700"/>
              </a:spcBef>
              <a:buNone/>
            </a:pPr>
            <a:r>
              <a:rPr lang="en-NO" sz="5000" kern="1200" dirty="0">
                <a:solidFill>
                  <a:srgbClr val="DF1A24"/>
                </a:solidFill>
                <a:latin typeface="+mn-lt"/>
                <a:ea typeface="+mn-ea"/>
                <a:cs typeface="+mn-cs"/>
              </a:rPr>
              <a:t>Striving to become an insider</a:t>
            </a:r>
            <a:endParaRPr lang="en-NO" sz="5000" dirty="0">
              <a:solidFill>
                <a:srgbClr val="DF1A24"/>
              </a:solidFill>
            </a:endParaRPr>
          </a:p>
        </p:txBody>
      </p:sp>
      <p:sp>
        <p:nvSpPr>
          <p:cNvPr id="15" name="Content Placeholder 3">
            <a:extLst>
              <a:ext uri="{FF2B5EF4-FFF2-40B4-BE49-F238E27FC236}">
                <a16:creationId xmlns:a16="http://schemas.microsoft.com/office/drawing/2014/main" id="{0F1BAE70-FF7C-6DB1-6BE4-5C57E07406D5}"/>
              </a:ext>
            </a:extLst>
          </p:cNvPr>
          <p:cNvSpPr>
            <a:spLocks noGrp="1"/>
          </p:cNvSpPr>
          <p:nvPr>
            <p:ph sz="half" idx="2"/>
          </p:nvPr>
        </p:nvSpPr>
        <p:spPr>
          <a:xfrm>
            <a:off x="4929761" y="2860589"/>
            <a:ext cx="3645995" cy="3067200"/>
          </a:xfrm>
        </p:spPr>
        <p:txBody>
          <a:bodyPr>
            <a:noAutofit/>
          </a:bodyPr>
          <a:lstStyle/>
          <a:p>
            <a:pPr marL="0" indent="0" defTabSz="640080">
              <a:spcBef>
                <a:spcPts val="700"/>
              </a:spcBef>
              <a:buNone/>
            </a:pPr>
            <a:r>
              <a:rPr lang="en-NO" sz="5000" kern="1200" dirty="0">
                <a:solidFill>
                  <a:srgbClr val="2063C2"/>
                </a:solidFill>
                <a:latin typeface="+mn-lt"/>
                <a:ea typeface="+mn-ea"/>
                <a:cs typeface="+mn-cs"/>
              </a:rPr>
              <a:t>Challenging existing knowledge paradigms</a:t>
            </a:r>
            <a:endParaRPr lang="en-NO" sz="5000" dirty="0">
              <a:solidFill>
                <a:srgbClr val="2063C2"/>
              </a:solidFill>
            </a:endParaRPr>
          </a:p>
        </p:txBody>
      </p:sp>
    </p:spTree>
    <p:extLst>
      <p:ext uri="{BB962C8B-B14F-4D97-AF65-F5344CB8AC3E}">
        <p14:creationId xmlns:p14="http://schemas.microsoft.com/office/powerpoint/2010/main" val="1470376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6C18B184-3449-DBA7-0EC9-025E58AF6B3C}"/>
              </a:ext>
            </a:extLst>
          </p:cNvPr>
          <p:cNvPicPr>
            <a:picLocks noChangeAspect="1"/>
          </p:cNvPicPr>
          <p:nvPr/>
        </p:nvPicPr>
        <p:blipFill>
          <a:blip r:embed="rId3"/>
          <a:stretch>
            <a:fillRect/>
          </a:stretch>
        </p:blipFill>
        <p:spPr>
          <a:xfrm>
            <a:off x="482600" y="1783016"/>
            <a:ext cx="8178799" cy="3291967"/>
          </a:xfrm>
          <a:prstGeom prst="rect">
            <a:avLst/>
          </a:prstGeom>
        </p:spPr>
      </p:pic>
    </p:spTree>
    <p:extLst>
      <p:ext uri="{BB962C8B-B14F-4D97-AF65-F5344CB8AC3E}">
        <p14:creationId xmlns:p14="http://schemas.microsoft.com/office/powerpoint/2010/main" val="1545525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website&#10;&#10;Description automatically generated">
            <a:extLst>
              <a:ext uri="{FF2B5EF4-FFF2-40B4-BE49-F238E27FC236}">
                <a16:creationId xmlns:a16="http://schemas.microsoft.com/office/drawing/2014/main" id="{382D59D8-EDAB-F4F3-5A35-30567F3B9913}"/>
              </a:ext>
            </a:extLst>
          </p:cNvPr>
          <p:cNvPicPr>
            <a:picLocks noChangeAspect="1"/>
          </p:cNvPicPr>
          <p:nvPr/>
        </p:nvPicPr>
        <p:blipFill>
          <a:blip r:embed="rId3"/>
          <a:stretch>
            <a:fillRect/>
          </a:stretch>
        </p:blipFill>
        <p:spPr>
          <a:xfrm>
            <a:off x="2458387" y="4381051"/>
            <a:ext cx="6305237" cy="235702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63ECC3F8-4A1B-2F0C-5298-6CDE1C9A0C97}"/>
              </a:ext>
            </a:extLst>
          </p:cNvPr>
          <p:cNvPicPr>
            <a:picLocks noChangeAspect="1"/>
          </p:cNvPicPr>
          <p:nvPr/>
        </p:nvPicPr>
        <p:blipFill>
          <a:blip r:embed="rId4"/>
          <a:stretch>
            <a:fillRect/>
          </a:stretch>
        </p:blipFill>
        <p:spPr>
          <a:xfrm>
            <a:off x="139439" y="131163"/>
            <a:ext cx="6264799" cy="3961151"/>
          </a:xfrm>
          <a:prstGeom prst="rect">
            <a:avLst/>
          </a:prstGeom>
        </p:spPr>
      </p:pic>
    </p:spTree>
    <p:extLst>
      <p:ext uri="{BB962C8B-B14F-4D97-AF65-F5344CB8AC3E}">
        <p14:creationId xmlns:p14="http://schemas.microsoft.com/office/powerpoint/2010/main" val="2803726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holding a stack of books&#10;&#10;Description automatically generated">
            <a:extLst>
              <a:ext uri="{FF2B5EF4-FFF2-40B4-BE49-F238E27FC236}">
                <a16:creationId xmlns:a16="http://schemas.microsoft.com/office/drawing/2014/main" id="{0FCCC17B-0596-5D17-D376-E176CA3C976F}"/>
              </a:ext>
            </a:extLst>
          </p:cNvPr>
          <p:cNvPicPr>
            <a:picLocks noChangeAspect="1"/>
          </p:cNvPicPr>
          <p:nvPr/>
        </p:nvPicPr>
        <p:blipFill>
          <a:blip r:embed="rId3"/>
          <a:stretch>
            <a:fillRect/>
          </a:stretch>
        </p:blipFill>
        <p:spPr>
          <a:xfrm>
            <a:off x="482600" y="699325"/>
            <a:ext cx="8178799" cy="5459348"/>
          </a:xfrm>
          <a:prstGeom prst="rect">
            <a:avLst/>
          </a:prstGeom>
        </p:spPr>
      </p:pic>
    </p:spTree>
    <p:extLst>
      <p:ext uri="{BB962C8B-B14F-4D97-AF65-F5344CB8AC3E}">
        <p14:creationId xmlns:p14="http://schemas.microsoft.com/office/powerpoint/2010/main" val="2034241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holding a stack of books&#10;&#10;Description automatically generated">
            <a:extLst>
              <a:ext uri="{FF2B5EF4-FFF2-40B4-BE49-F238E27FC236}">
                <a16:creationId xmlns:a16="http://schemas.microsoft.com/office/drawing/2014/main" id="{0FCCC17B-0596-5D17-D376-E176CA3C976F}"/>
              </a:ext>
            </a:extLst>
          </p:cNvPr>
          <p:cNvPicPr>
            <a:picLocks noChangeAspect="1"/>
          </p:cNvPicPr>
          <p:nvPr/>
        </p:nvPicPr>
        <p:blipFill>
          <a:blip r:embed="rId3"/>
          <a:stretch>
            <a:fillRect/>
          </a:stretch>
        </p:blipFill>
        <p:spPr>
          <a:xfrm>
            <a:off x="482600" y="699325"/>
            <a:ext cx="8178799" cy="5459348"/>
          </a:xfrm>
          <a:prstGeom prst="rect">
            <a:avLst/>
          </a:prstGeom>
        </p:spPr>
      </p:pic>
    </p:spTree>
    <p:extLst>
      <p:ext uri="{BB962C8B-B14F-4D97-AF65-F5344CB8AC3E}">
        <p14:creationId xmlns:p14="http://schemas.microsoft.com/office/powerpoint/2010/main" val="2466647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1350" y="762002"/>
            <a:ext cx="4241282" cy="826166"/>
          </a:xfrm>
        </p:spPr>
        <p:txBody>
          <a:bodyPr anchor="ctr">
            <a:noAutofit/>
          </a:bodyPr>
          <a:lstStyle/>
          <a:p>
            <a:r>
              <a:rPr lang="en-US" dirty="0"/>
              <a:t>Donna Haraway</a:t>
            </a:r>
            <a:br>
              <a:rPr lang="en-US" dirty="0"/>
            </a:br>
            <a:r>
              <a:rPr lang="nb-NO" dirty="0"/>
              <a:t>(1944-)</a:t>
            </a:r>
            <a:br>
              <a:rPr lang="en-US" dirty="0"/>
            </a:br>
            <a:endParaRPr lang="en-US" dirty="0"/>
          </a:p>
        </p:txBody>
      </p:sp>
      <p:pic>
        <p:nvPicPr>
          <p:cNvPr id="6" name="Picture 5" descr="A close-up of a person smiling&#10;&#10;Description automatically generated">
            <a:extLst>
              <a:ext uri="{FF2B5EF4-FFF2-40B4-BE49-F238E27FC236}">
                <a16:creationId xmlns:a16="http://schemas.microsoft.com/office/drawing/2014/main" id="{BD3A94DC-5EF8-0AEB-428D-7584E527B5DA}"/>
              </a:ext>
            </a:extLst>
          </p:cNvPr>
          <p:cNvPicPr>
            <a:picLocks noChangeAspect="1"/>
          </p:cNvPicPr>
          <p:nvPr/>
        </p:nvPicPr>
        <p:blipFill rotWithShape="1">
          <a:blip r:embed="rId3"/>
          <a:srcRect l="23409" r="32908" b="-1"/>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graphicFrame>
        <p:nvGraphicFramePr>
          <p:cNvPr id="17" name="Content Placeholder 4">
            <a:extLst>
              <a:ext uri="{FF2B5EF4-FFF2-40B4-BE49-F238E27FC236}">
                <a16:creationId xmlns:a16="http://schemas.microsoft.com/office/drawing/2014/main" id="{6AE07565-7FE2-4E3F-AD2D-A7B3CD51BC95}"/>
              </a:ext>
            </a:extLst>
          </p:cNvPr>
          <p:cNvGraphicFramePr>
            <a:graphicFrameLocks noGrp="1"/>
          </p:cNvGraphicFramePr>
          <p:nvPr>
            <p:ph idx="1"/>
            <p:extLst>
              <p:ext uri="{D42A27DB-BD31-4B8C-83A1-F6EECF244321}">
                <p14:modId xmlns:p14="http://schemas.microsoft.com/office/powerpoint/2010/main" val="3413007505"/>
              </p:ext>
            </p:extLst>
          </p:nvPr>
        </p:nvGraphicFramePr>
        <p:xfrm>
          <a:off x="628650" y="1825625"/>
          <a:ext cx="4241282"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60950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1350" y="762002"/>
            <a:ext cx="4241282" cy="826166"/>
          </a:xfrm>
        </p:spPr>
        <p:txBody>
          <a:bodyPr anchor="ctr">
            <a:noAutofit/>
          </a:bodyPr>
          <a:lstStyle/>
          <a:p>
            <a:r>
              <a:rPr lang="en-US" dirty="0"/>
              <a:t>Donna Haraway</a:t>
            </a:r>
            <a:br>
              <a:rPr lang="en-US" dirty="0"/>
            </a:br>
            <a:r>
              <a:rPr lang="nb-NO" dirty="0"/>
              <a:t>(1944-)</a:t>
            </a:r>
            <a:br>
              <a:rPr lang="en-US" dirty="0"/>
            </a:br>
            <a:endParaRPr lang="en-US" dirty="0"/>
          </a:p>
        </p:txBody>
      </p:sp>
      <p:pic>
        <p:nvPicPr>
          <p:cNvPr id="6" name="Picture 5" descr="A close-up of a person smiling&#10;&#10;Description automatically generated">
            <a:extLst>
              <a:ext uri="{FF2B5EF4-FFF2-40B4-BE49-F238E27FC236}">
                <a16:creationId xmlns:a16="http://schemas.microsoft.com/office/drawing/2014/main" id="{BD3A94DC-5EF8-0AEB-428D-7584E527B5DA}"/>
              </a:ext>
            </a:extLst>
          </p:cNvPr>
          <p:cNvPicPr>
            <a:picLocks noChangeAspect="1"/>
          </p:cNvPicPr>
          <p:nvPr/>
        </p:nvPicPr>
        <p:blipFill rotWithShape="1">
          <a:blip r:embed="rId3"/>
          <a:srcRect l="23409" r="32908" b="-1"/>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graphicFrame>
        <p:nvGraphicFramePr>
          <p:cNvPr id="17" name="Content Placeholder 4">
            <a:extLst>
              <a:ext uri="{FF2B5EF4-FFF2-40B4-BE49-F238E27FC236}">
                <a16:creationId xmlns:a16="http://schemas.microsoft.com/office/drawing/2014/main" id="{6AE07565-7FE2-4E3F-AD2D-A7B3CD51BC95}"/>
              </a:ext>
            </a:extLst>
          </p:cNvPr>
          <p:cNvGraphicFramePr>
            <a:graphicFrameLocks noGrp="1"/>
          </p:cNvGraphicFramePr>
          <p:nvPr>
            <p:ph idx="1"/>
            <p:extLst>
              <p:ext uri="{D42A27DB-BD31-4B8C-83A1-F6EECF244321}">
                <p14:modId xmlns:p14="http://schemas.microsoft.com/office/powerpoint/2010/main" val="1128759908"/>
              </p:ext>
            </p:extLst>
          </p:nvPr>
        </p:nvGraphicFramePr>
        <p:xfrm>
          <a:off x="628650" y="1825625"/>
          <a:ext cx="4241282"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2765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1350" y="762002"/>
            <a:ext cx="4241282" cy="826166"/>
          </a:xfrm>
        </p:spPr>
        <p:txBody>
          <a:bodyPr anchor="ctr">
            <a:noAutofit/>
          </a:bodyPr>
          <a:lstStyle/>
          <a:p>
            <a:r>
              <a:rPr lang="en-US" dirty="0"/>
              <a:t>Donna Haraway</a:t>
            </a:r>
            <a:br>
              <a:rPr lang="en-US" dirty="0"/>
            </a:br>
            <a:r>
              <a:rPr lang="nb-NO" dirty="0"/>
              <a:t>(1944-)</a:t>
            </a:r>
            <a:br>
              <a:rPr lang="en-US" dirty="0"/>
            </a:br>
            <a:endParaRPr lang="en-US" dirty="0"/>
          </a:p>
        </p:txBody>
      </p:sp>
      <p:pic>
        <p:nvPicPr>
          <p:cNvPr id="6" name="Picture 5" descr="A close-up of a person smiling&#10;&#10;Description automatically generated">
            <a:extLst>
              <a:ext uri="{FF2B5EF4-FFF2-40B4-BE49-F238E27FC236}">
                <a16:creationId xmlns:a16="http://schemas.microsoft.com/office/drawing/2014/main" id="{BD3A94DC-5EF8-0AEB-428D-7584E527B5DA}"/>
              </a:ext>
            </a:extLst>
          </p:cNvPr>
          <p:cNvPicPr>
            <a:picLocks noChangeAspect="1"/>
          </p:cNvPicPr>
          <p:nvPr/>
        </p:nvPicPr>
        <p:blipFill rotWithShape="1">
          <a:blip r:embed="rId3"/>
          <a:srcRect l="23409" r="32908" b="-1"/>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graphicFrame>
        <p:nvGraphicFramePr>
          <p:cNvPr id="17" name="Content Placeholder 4">
            <a:extLst>
              <a:ext uri="{FF2B5EF4-FFF2-40B4-BE49-F238E27FC236}">
                <a16:creationId xmlns:a16="http://schemas.microsoft.com/office/drawing/2014/main" id="{6AE07565-7FE2-4E3F-AD2D-A7B3CD51BC95}"/>
              </a:ext>
            </a:extLst>
          </p:cNvPr>
          <p:cNvGraphicFramePr>
            <a:graphicFrameLocks noGrp="1"/>
          </p:cNvGraphicFramePr>
          <p:nvPr>
            <p:ph idx="1"/>
            <p:extLst>
              <p:ext uri="{D42A27DB-BD31-4B8C-83A1-F6EECF244321}">
                <p14:modId xmlns:p14="http://schemas.microsoft.com/office/powerpoint/2010/main" val="485518251"/>
              </p:ext>
            </p:extLst>
          </p:nvPr>
        </p:nvGraphicFramePr>
        <p:xfrm>
          <a:off x="628650" y="1825625"/>
          <a:ext cx="4241282"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3671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1350" y="762002"/>
            <a:ext cx="4241282" cy="826166"/>
          </a:xfrm>
        </p:spPr>
        <p:txBody>
          <a:bodyPr anchor="ctr">
            <a:noAutofit/>
          </a:bodyPr>
          <a:lstStyle/>
          <a:p>
            <a:r>
              <a:rPr lang="en-US" dirty="0"/>
              <a:t>Donna Haraway</a:t>
            </a:r>
            <a:br>
              <a:rPr lang="en-US" dirty="0"/>
            </a:br>
            <a:r>
              <a:rPr lang="nb-NO" dirty="0"/>
              <a:t>(1944-)</a:t>
            </a:r>
            <a:br>
              <a:rPr lang="en-US" dirty="0"/>
            </a:br>
            <a:endParaRPr lang="en-US" dirty="0"/>
          </a:p>
        </p:txBody>
      </p:sp>
      <p:pic>
        <p:nvPicPr>
          <p:cNvPr id="6" name="Picture 5" descr="A close-up of a person smiling&#10;&#10;Description automatically generated">
            <a:extLst>
              <a:ext uri="{FF2B5EF4-FFF2-40B4-BE49-F238E27FC236}">
                <a16:creationId xmlns:a16="http://schemas.microsoft.com/office/drawing/2014/main" id="{BD3A94DC-5EF8-0AEB-428D-7584E527B5DA}"/>
              </a:ext>
            </a:extLst>
          </p:cNvPr>
          <p:cNvPicPr>
            <a:picLocks noChangeAspect="1"/>
          </p:cNvPicPr>
          <p:nvPr/>
        </p:nvPicPr>
        <p:blipFill rotWithShape="1">
          <a:blip r:embed="rId3"/>
          <a:srcRect l="23409" r="32908" b="-1"/>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graphicFrame>
        <p:nvGraphicFramePr>
          <p:cNvPr id="17" name="Content Placeholder 4">
            <a:extLst>
              <a:ext uri="{FF2B5EF4-FFF2-40B4-BE49-F238E27FC236}">
                <a16:creationId xmlns:a16="http://schemas.microsoft.com/office/drawing/2014/main" id="{6AE07565-7FE2-4E3F-AD2D-A7B3CD51BC95}"/>
              </a:ext>
            </a:extLst>
          </p:cNvPr>
          <p:cNvGraphicFramePr>
            <a:graphicFrameLocks noGrp="1"/>
          </p:cNvGraphicFramePr>
          <p:nvPr>
            <p:ph idx="1"/>
            <p:extLst>
              <p:ext uri="{D42A27DB-BD31-4B8C-83A1-F6EECF244321}">
                <p14:modId xmlns:p14="http://schemas.microsoft.com/office/powerpoint/2010/main" val="4284485859"/>
              </p:ext>
            </p:extLst>
          </p:nvPr>
        </p:nvGraphicFramePr>
        <p:xfrm>
          <a:off x="628650" y="1825625"/>
          <a:ext cx="4241282"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60279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54C8397-844B-474B-9FCD-F08D9D2CF976}"/>
              </a:ext>
            </a:extLst>
          </p:cNvPr>
          <p:cNvPicPr>
            <a:picLocks noChangeAspect="1"/>
          </p:cNvPicPr>
          <p:nvPr/>
        </p:nvPicPr>
        <p:blipFill rotWithShape="1">
          <a:blip r:embed="rId3"/>
          <a:srcRect t="1215" r="2" b="6541"/>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Bilde 4">
            <a:extLst>
              <a:ext uri="{FF2B5EF4-FFF2-40B4-BE49-F238E27FC236}">
                <a16:creationId xmlns:a16="http://schemas.microsoft.com/office/drawing/2014/main" id="{2719D794-67C8-0147-B951-E35646E14E38}"/>
              </a:ext>
            </a:extLst>
          </p:cNvPr>
          <p:cNvPicPr>
            <a:picLocks noChangeAspect="1"/>
          </p:cNvPicPr>
          <p:nvPr/>
        </p:nvPicPr>
        <p:blipFill rotWithShape="1">
          <a:blip r:embed="rId4"/>
          <a:srcRect l="18496" r="18154" b="1"/>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tel 1">
            <a:extLst>
              <a:ext uri="{FF2B5EF4-FFF2-40B4-BE49-F238E27FC236}">
                <a16:creationId xmlns:a16="http://schemas.microsoft.com/office/drawing/2014/main" id="{49F4D44C-ECD9-B84A-9F0A-F2E4FBD06751}"/>
              </a:ext>
            </a:extLst>
          </p:cNvPr>
          <p:cNvSpPr>
            <a:spLocks noGrp="1"/>
          </p:cNvSpPr>
          <p:nvPr>
            <p:ph type="title"/>
          </p:nvPr>
        </p:nvSpPr>
        <p:spPr>
          <a:xfrm>
            <a:off x="135990" y="886968"/>
            <a:ext cx="4071366" cy="1243584"/>
          </a:xfrm>
        </p:spPr>
        <p:txBody>
          <a:bodyPr>
            <a:normAutofit/>
          </a:bodyPr>
          <a:lstStyle/>
          <a:p>
            <a:r>
              <a:rPr lang="nb-NO" sz="4000" dirty="0" err="1"/>
              <a:t>Vision</a:t>
            </a:r>
            <a:r>
              <a:rPr lang="nb-NO" sz="4000" dirty="0"/>
              <a:t> and </a:t>
            </a:r>
            <a:r>
              <a:rPr lang="nb-NO" sz="4000" dirty="0" err="1"/>
              <a:t>the</a:t>
            </a:r>
            <a:r>
              <a:rPr lang="nb-NO" sz="4000" dirty="0"/>
              <a:t> lens</a:t>
            </a:r>
            <a:br>
              <a:rPr lang="nb-NO" sz="4000" dirty="0"/>
            </a:br>
            <a:r>
              <a:rPr lang="nb-NO" sz="4000" dirty="0"/>
              <a:t>(</a:t>
            </a:r>
            <a:r>
              <a:rPr lang="nb-NO" sz="4000" dirty="0" err="1"/>
              <a:t>metaphors</a:t>
            </a:r>
            <a:r>
              <a:rPr lang="nb-NO" sz="4000" dirty="0"/>
              <a:t>)</a:t>
            </a:r>
          </a:p>
        </p:txBody>
      </p:sp>
    </p:spTree>
    <p:extLst>
      <p:ext uri="{BB962C8B-B14F-4D97-AF65-F5344CB8AC3E}">
        <p14:creationId xmlns:p14="http://schemas.microsoft.com/office/powerpoint/2010/main" val="3922646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54C8397-844B-474B-9FCD-F08D9D2CF976}"/>
              </a:ext>
            </a:extLst>
          </p:cNvPr>
          <p:cNvPicPr>
            <a:picLocks noChangeAspect="1"/>
          </p:cNvPicPr>
          <p:nvPr/>
        </p:nvPicPr>
        <p:blipFill rotWithShape="1">
          <a:blip r:embed="rId3"/>
          <a:srcRect t="1215" r="2" b="6541"/>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Bilde 4">
            <a:extLst>
              <a:ext uri="{FF2B5EF4-FFF2-40B4-BE49-F238E27FC236}">
                <a16:creationId xmlns:a16="http://schemas.microsoft.com/office/drawing/2014/main" id="{2719D794-67C8-0147-B951-E35646E14E38}"/>
              </a:ext>
            </a:extLst>
          </p:cNvPr>
          <p:cNvPicPr>
            <a:picLocks noChangeAspect="1"/>
          </p:cNvPicPr>
          <p:nvPr/>
        </p:nvPicPr>
        <p:blipFill rotWithShape="1">
          <a:blip r:embed="rId4"/>
          <a:srcRect l="18496" r="18154" b="1"/>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tel 1">
            <a:extLst>
              <a:ext uri="{FF2B5EF4-FFF2-40B4-BE49-F238E27FC236}">
                <a16:creationId xmlns:a16="http://schemas.microsoft.com/office/drawing/2014/main" id="{49F4D44C-ECD9-B84A-9F0A-F2E4FBD06751}"/>
              </a:ext>
            </a:extLst>
          </p:cNvPr>
          <p:cNvSpPr>
            <a:spLocks noGrp="1"/>
          </p:cNvSpPr>
          <p:nvPr>
            <p:ph type="title"/>
          </p:nvPr>
        </p:nvSpPr>
        <p:spPr>
          <a:xfrm>
            <a:off x="135990" y="886968"/>
            <a:ext cx="4071366" cy="1243584"/>
          </a:xfrm>
        </p:spPr>
        <p:txBody>
          <a:bodyPr>
            <a:noAutofit/>
          </a:bodyPr>
          <a:lstStyle/>
          <a:p>
            <a:r>
              <a:rPr lang="nb-NO" sz="4000" dirty="0" err="1"/>
              <a:t>Vision</a:t>
            </a:r>
            <a:r>
              <a:rPr lang="nb-NO" sz="4000" dirty="0"/>
              <a:t> and </a:t>
            </a:r>
            <a:r>
              <a:rPr lang="nb-NO" sz="4000" dirty="0" err="1"/>
              <a:t>the</a:t>
            </a:r>
            <a:r>
              <a:rPr lang="nb-NO" sz="4000" dirty="0"/>
              <a:t> lens</a:t>
            </a:r>
            <a:br>
              <a:rPr lang="nb-NO" sz="4000" dirty="0"/>
            </a:br>
            <a:r>
              <a:rPr lang="nb-NO" sz="4000" dirty="0"/>
              <a:t>(</a:t>
            </a:r>
            <a:r>
              <a:rPr lang="nb-NO" sz="4000" dirty="0" err="1"/>
              <a:t>metaphors</a:t>
            </a:r>
            <a:r>
              <a:rPr lang="nb-NO" sz="4000" dirty="0"/>
              <a:t>)</a:t>
            </a:r>
          </a:p>
        </p:txBody>
      </p:sp>
      <p:sp>
        <p:nvSpPr>
          <p:cNvPr id="3" name="Plassholder for innhold 2">
            <a:extLst>
              <a:ext uri="{FF2B5EF4-FFF2-40B4-BE49-F238E27FC236}">
                <a16:creationId xmlns:a16="http://schemas.microsoft.com/office/drawing/2014/main" id="{E5ADF1FC-463D-F24F-812F-A5D71A2A5B6B}"/>
              </a:ext>
            </a:extLst>
          </p:cNvPr>
          <p:cNvSpPr>
            <a:spLocks noGrp="1"/>
          </p:cNvSpPr>
          <p:nvPr>
            <p:ph idx="1"/>
          </p:nvPr>
        </p:nvSpPr>
        <p:spPr>
          <a:xfrm>
            <a:off x="336042" y="2512611"/>
            <a:ext cx="3871314" cy="3664351"/>
          </a:xfrm>
        </p:spPr>
        <p:txBody>
          <a:bodyPr>
            <a:noAutofit/>
          </a:bodyPr>
          <a:lstStyle/>
          <a:p>
            <a:r>
              <a:rPr lang="nb-NO" sz="3000" dirty="0" err="1"/>
              <a:t>Embodied</a:t>
            </a:r>
            <a:r>
              <a:rPr lang="nb-NO" sz="3000" dirty="0"/>
              <a:t>, </a:t>
            </a:r>
            <a:r>
              <a:rPr lang="nb-NO" sz="3000" dirty="0" err="1"/>
              <a:t>technologically</a:t>
            </a:r>
            <a:r>
              <a:rPr lang="nb-NO" sz="3000" dirty="0"/>
              <a:t> </a:t>
            </a:r>
            <a:r>
              <a:rPr lang="nb-NO" sz="3000" dirty="0" err="1"/>
              <a:t>mediated</a:t>
            </a:r>
            <a:r>
              <a:rPr lang="nb-NO" sz="3000" dirty="0"/>
              <a:t>, </a:t>
            </a:r>
            <a:r>
              <a:rPr lang="nb-NO" sz="3000" dirty="0" err="1">
                <a:solidFill>
                  <a:srgbClr val="FF0000"/>
                </a:solidFill>
              </a:rPr>
              <a:t>always</a:t>
            </a:r>
            <a:r>
              <a:rPr lang="nb-NO" sz="3000" dirty="0">
                <a:solidFill>
                  <a:srgbClr val="FF0000"/>
                </a:solidFill>
              </a:rPr>
              <a:t> </a:t>
            </a:r>
            <a:r>
              <a:rPr lang="nb-NO" sz="3000" dirty="0" err="1">
                <a:solidFill>
                  <a:srgbClr val="FF0000"/>
                </a:solidFill>
              </a:rPr>
              <a:t>partial</a:t>
            </a:r>
            <a:endParaRPr lang="nb-NO" sz="3000" dirty="0"/>
          </a:p>
        </p:txBody>
      </p:sp>
    </p:spTree>
    <p:extLst>
      <p:ext uri="{BB962C8B-B14F-4D97-AF65-F5344CB8AC3E}">
        <p14:creationId xmlns:p14="http://schemas.microsoft.com/office/powerpoint/2010/main" val="395132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54C8397-844B-474B-9FCD-F08D9D2CF976}"/>
              </a:ext>
            </a:extLst>
          </p:cNvPr>
          <p:cNvPicPr>
            <a:picLocks noChangeAspect="1"/>
          </p:cNvPicPr>
          <p:nvPr/>
        </p:nvPicPr>
        <p:blipFill rotWithShape="1">
          <a:blip r:embed="rId3"/>
          <a:srcRect t="1215" r="2" b="6541"/>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Bilde 4">
            <a:extLst>
              <a:ext uri="{FF2B5EF4-FFF2-40B4-BE49-F238E27FC236}">
                <a16:creationId xmlns:a16="http://schemas.microsoft.com/office/drawing/2014/main" id="{2719D794-67C8-0147-B951-E35646E14E38}"/>
              </a:ext>
            </a:extLst>
          </p:cNvPr>
          <p:cNvPicPr>
            <a:picLocks noChangeAspect="1"/>
          </p:cNvPicPr>
          <p:nvPr/>
        </p:nvPicPr>
        <p:blipFill rotWithShape="1">
          <a:blip r:embed="rId4"/>
          <a:srcRect l="18496" r="18154" b="1"/>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tel 1">
            <a:extLst>
              <a:ext uri="{FF2B5EF4-FFF2-40B4-BE49-F238E27FC236}">
                <a16:creationId xmlns:a16="http://schemas.microsoft.com/office/drawing/2014/main" id="{49F4D44C-ECD9-B84A-9F0A-F2E4FBD06751}"/>
              </a:ext>
            </a:extLst>
          </p:cNvPr>
          <p:cNvSpPr>
            <a:spLocks noGrp="1"/>
          </p:cNvSpPr>
          <p:nvPr>
            <p:ph type="title"/>
          </p:nvPr>
        </p:nvSpPr>
        <p:spPr>
          <a:xfrm>
            <a:off x="135990" y="886968"/>
            <a:ext cx="4071366" cy="1243584"/>
          </a:xfrm>
        </p:spPr>
        <p:txBody>
          <a:bodyPr>
            <a:normAutofit/>
          </a:bodyPr>
          <a:lstStyle/>
          <a:p>
            <a:r>
              <a:rPr lang="nb-NO" sz="4000" dirty="0" err="1"/>
              <a:t>Vision</a:t>
            </a:r>
            <a:r>
              <a:rPr lang="nb-NO" sz="4000" dirty="0"/>
              <a:t> and </a:t>
            </a:r>
            <a:r>
              <a:rPr lang="nb-NO" sz="4000" dirty="0" err="1"/>
              <a:t>the</a:t>
            </a:r>
            <a:r>
              <a:rPr lang="nb-NO" sz="4000" dirty="0"/>
              <a:t> lens</a:t>
            </a:r>
            <a:br>
              <a:rPr lang="nb-NO" sz="4000" dirty="0"/>
            </a:br>
            <a:r>
              <a:rPr lang="nb-NO" sz="4000" dirty="0"/>
              <a:t>(</a:t>
            </a:r>
            <a:r>
              <a:rPr lang="nb-NO" sz="4000" dirty="0" err="1"/>
              <a:t>metaphors</a:t>
            </a:r>
            <a:r>
              <a:rPr lang="nb-NO" sz="4000" dirty="0"/>
              <a:t>)</a:t>
            </a:r>
          </a:p>
        </p:txBody>
      </p:sp>
      <p:sp>
        <p:nvSpPr>
          <p:cNvPr id="3" name="Plassholder for innhold 2">
            <a:extLst>
              <a:ext uri="{FF2B5EF4-FFF2-40B4-BE49-F238E27FC236}">
                <a16:creationId xmlns:a16="http://schemas.microsoft.com/office/drawing/2014/main" id="{E5ADF1FC-463D-F24F-812F-A5D71A2A5B6B}"/>
              </a:ext>
            </a:extLst>
          </p:cNvPr>
          <p:cNvSpPr>
            <a:spLocks noGrp="1"/>
          </p:cNvSpPr>
          <p:nvPr>
            <p:ph idx="1"/>
          </p:nvPr>
        </p:nvSpPr>
        <p:spPr>
          <a:xfrm>
            <a:off x="336042" y="2512611"/>
            <a:ext cx="3871314" cy="3664351"/>
          </a:xfrm>
        </p:spPr>
        <p:txBody>
          <a:bodyPr>
            <a:noAutofit/>
          </a:bodyPr>
          <a:lstStyle/>
          <a:p>
            <a:r>
              <a:rPr lang="nb-NO" sz="3000" dirty="0" err="1"/>
              <a:t>Embodied</a:t>
            </a:r>
            <a:r>
              <a:rPr lang="nb-NO" sz="3000" dirty="0"/>
              <a:t>, </a:t>
            </a:r>
            <a:r>
              <a:rPr lang="nb-NO" sz="3000" dirty="0" err="1"/>
              <a:t>technologically</a:t>
            </a:r>
            <a:r>
              <a:rPr lang="nb-NO" sz="3000" dirty="0"/>
              <a:t> </a:t>
            </a:r>
            <a:r>
              <a:rPr lang="nb-NO" sz="3000" dirty="0" err="1"/>
              <a:t>mediated</a:t>
            </a:r>
            <a:r>
              <a:rPr lang="nb-NO" sz="3000" dirty="0"/>
              <a:t>, </a:t>
            </a:r>
            <a:r>
              <a:rPr lang="nb-NO" sz="3000" dirty="0" err="1">
                <a:solidFill>
                  <a:srgbClr val="FF0000"/>
                </a:solidFill>
              </a:rPr>
              <a:t>always</a:t>
            </a:r>
            <a:r>
              <a:rPr lang="nb-NO" sz="3000" dirty="0">
                <a:solidFill>
                  <a:srgbClr val="FF0000"/>
                </a:solidFill>
              </a:rPr>
              <a:t> </a:t>
            </a:r>
            <a:r>
              <a:rPr lang="nb-NO" sz="3000" dirty="0" err="1">
                <a:solidFill>
                  <a:srgbClr val="FF0000"/>
                </a:solidFill>
              </a:rPr>
              <a:t>partial</a:t>
            </a:r>
            <a:endParaRPr lang="nb-NO" sz="3000" dirty="0">
              <a:solidFill>
                <a:srgbClr val="FF0000"/>
              </a:solidFill>
            </a:endParaRPr>
          </a:p>
          <a:p>
            <a:r>
              <a:rPr lang="nb-NO" sz="3000" dirty="0" err="1"/>
              <a:t>Infinite</a:t>
            </a:r>
            <a:r>
              <a:rPr lang="nb-NO" sz="3000" dirty="0"/>
              <a:t> </a:t>
            </a:r>
            <a:r>
              <a:rPr lang="nb-NO" sz="3000" dirty="0" err="1"/>
              <a:t>vision</a:t>
            </a:r>
            <a:r>
              <a:rPr lang="nb-NO" sz="3000" dirty="0"/>
              <a:t> is an </a:t>
            </a:r>
            <a:r>
              <a:rPr lang="nb-NO" sz="3000" dirty="0" err="1">
                <a:solidFill>
                  <a:srgbClr val="FF0000"/>
                </a:solidFill>
              </a:rPr>
              <a:t>illusion</a:t>
            </a:r>
            <a:r>
              <a:rPr lang="nb-NO" sz="3000" dirty="0"/>
              <a:t>: «to play </a:t>
            </a:r>
            <a:r>
              <a:rPr lang="nb-NO" sz="3000" dirty="0" err="1"/>
              <a:t>the</a:t>
            </a:r>
            <a:r>
              <a:rPr lang="nb-NO" sz="3000" dirty="0"/>
              <a:t> god trick»</a:t>
            </a:r>
          </a:p>
        </p:txBody>
      </p:sp>
    </p:spTree>
    <p:extLst>
      <p:ext uri="{BB962C8B-B14F-4D97-AF65-F5344CB8AC3E}">
        <p14:creationId xmlns:p14="http://schemas.microsoft.com/office/powerpoint/2010/main" val="1940869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5D0E71-FB71-87B1-3EB5-DAF2278EB467}"/>
              </a:ext>
            </a:extLst>
          </p:cNvPr>
          <p:cNvSpPr>
            <a:spLocks noGrp="1"/>
          </p:cNvSpPr>
          <p:nvPr>
            <p:ph type="title"/>
          </p:nvPr>
        </p:nvSpPr>
        <p:spPr/>
        <p:txBody>
          <a:bodyPr/>
          <a:lstStyle/>
          <a:p>
            <a:r>
              <a:rPr lang="en-NO" dirty="0"/>
              <a:t>Where are you?</a:t>
            </a:r>
          </a:p>
        </p:txBody>
      </p:sp>
      <p:sp>
        <p:nvSpPr>
          <p:cNvPr id="7" name="Oval 6">
            <a:extLst>
              <a:ext uri="{FF2B5EF4-FFF2-40B4-BE49-F238E27FC236}">
                <a16:creationId xmlns:a16="http://schemas.microsoft.com/office/drawing/2014/main" id="{92E92DEB-42C9-A4B1-AD14-AE74E1CC4409}"/>
              </a:ext>
            </a:extLst>
          </p:cNvPr>
          <p:cNvSpPr/>
          <p:nvPr/>
        </p:nvSpPr>
        <p:spPr>
          <a:xfrm>
            <a:off x="3763107" y="1863969"/>
            <a:ext cx="4149969" cy="4167554"/>
          </a:xfrm>
          <a:prstGeom prst="ellipse">
            <a:avLst/>
          </a:prstGeom>
          <a:noFill/>
          <a:ln w="889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10" name="Picture 9" descr="A black person icon on a white background&#10;&#10;Description automatically generated">
            <a:extLst>
              <a:ext uri="{FF2B5EF4-FFF2-40B4-BE49-F238E27FC236}">
                <a16:creationId xmlns:a16="http://schemas.microsoft.com/office/drawing/2014/main" id="{0179D319-D781-E177-D22D-0C1D87C06807}"/>
              </a:ext>
            </a:extLst>
          </p:cNvPr>
          <p:cNvPicPr>
            <a:picLocks noChangeAspect="1"/>
          </p:cNvPicPr>
          <p:nvPr/>
        </p:nvPicPr>
        <p:blipFill>
          <a:blip r:embed="rId3"/>
          <a:stretch>
            <a:fillRect/>
          </a:stretch>
        </p:blipFill>
        <p:spPr>
          <a:xfrm>
            <a:off x="1230924" y="3361103"/>
            <a:ext cx="1173285" cy="1173285"/>
          </a:xfrm>
          <a:prstGeom prst="rect">
            <a:avLst/>
          </a:prstGeom>
        </p:spPr>
      </p:pic>
      <p:cxnSp>
        <p:nvCxnSpPr>
          <p:cNvPr id="12" name="Straight Arrow Connector 11">
            <a:extLst>
              <a:ext uri="{FF2B5EF4-FFF2-40B4-BE49-F238E27FC236}">
                <a16:creationId xmlns:a16="http://schemas.microsoft.com/office/drawing/2014/main" id="{EC966D52-4B0C-B391-48AC-9B2F80F04C21}"/>
              </a:ext>
            </a:extLst>
          </p:cNvPr>
          <p:cNvCxnSpPr>
            <a:cxnSpLocks/>
          </p:cNvCxnSpPr>
          <p:nvPr/>
        </p:nvCxnSpPr>
        <p:spPr>
          <a:xfrm>
            <a:off x="2532184" y="3947745"/>
            <a:ext cx="86164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581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lar diagram of identity&#10;&#10;Description automatically generated">
            <a:extLst>
              <a:ext uri="{FF2B5EF4-FFF2-40B4-BE49-F238E27FC236}">
                <a16:creationId xmlns:a16="http://schemas.microsoft.com/office/drawing/2014/main" id="{E4CC1B4A-ED41-1953-DA40-20F68C0330DA}"/>
              </a:ext>
            </a:extLst>
          </p:cNvPr>
          <p:cNvPicPr>
            <a:picLocks noChangeAspect="1"/>
          </p:cNvPicPr>
          <p:nvPr/>
        </p:nvPicPr>
        <p:blipFill>
          <a:blip r:embed="rId3"/>
          <a:stretch>
            <a:fillRect/>
          </a:stretch>
        </p:blipFill>
        <p:spPr>
          <a:xfrm>
            <a:off x="1311965" y="168965"/>
            <a:ext cx="6520070" cy="6520070"/>
          </a:xfrm>
          <a:prstGeom prst="rect">
            <a:avLst/>
          </a:prstGeom>
        </p:spPr>
      </p:pic>
    </p:spTree>
    <p:extLst>
      <p:ext uri="{BB962C8B-B14F-4D97-AF65-F5344CB8AC3E}">
        <p14:creationId xmlns:p14="http://schemas.microsoft.com/office/powerpoint/2010/main" val="70036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DBCF-69BC-33C8-F2C1-0A4FD2644B46}"/>
              </a:ext>
            </a:extLst>
          </p:cNvPr>
          <p:cNvSpPr>
            <a:spLocks noGrp="1"/>
          </p:cNvSpPr>
          <p:nvPr>
            <p:ph type="title"/>
          </p:nvPr>
        </p:nvSpPr>
        <p:spPr/>
        <p:txBody>
          <a:bodyPr/>
          <a:lstStyle/>
          <a:p>
            <a:r>
              <a:rPr lang="en-NO" dirty="0"/>
              <a:t>Wh</a:t>
            </a:r>
            <a:r>
              <a:rPr lang="en-GB" dirty="0"/>
              <a:t>at</a:t>
            </a:r>
            <a:r>
              <a:rPr lang="en-NO" dirty="0"/>
              <a:t> is reflexivity?</a:t>
            </a:r>
          </a:p>
        </p:txBody>
      </p:sp>
      <p:sp>
        <p:nvSpPr>
          <p:cNvPr id="3" name="Content Placeholder 2">
            <a:extLst>
              <a:ext uri="{FF2B5EF4-FFF2-40B4-BE49-F238E27FC236}">
                <a16:creationId xmlns:a16="http://schemas.microsoft.com/office/drawing/2014/main" id="{27BB4EA0-11AC-BC2C-2CF5-87F25122B298}"/>
              </a:ext>
            </a:extLst>
          </p:cNvPr>
          <p:cNvSpPr>
            <a:spLocks noGrp="1"/>
          </p:cNvSpPr>
          <p:nvPr>
            <p:ph idx="1"/>
          </p:nvPr>
        </p:nvSpPr>
        <p:spPr/>
        <p:txBody>
          <a:bodyPr/>
          <a:lstStyle/>
          <a:p>
            <a:r>
              <a:rPr lang="en-NO" dirty="0"/>
              <a:t>An account of how your subjectivity shapes your inquiry</a:t>
            </a:r>
          </a:p>
          <a:p>
            <a:r>
              <a:rPr lang="en-NO" dirty="0"/>
              <a:t>Not an “acknowledgment of bias” – it does not make your research less valuable! On the contrary</a:t>
            </a:r>
          </a:p>
          <a:p>
            <a:r>
              <a:rPr lang="en-NO" dirty="0"/>
              <a:t>Your subjectivity is not something you need to silence, neutralize, apologize for</a:t>
            </a:r>
          </a:p>
          <a:p>
            <a:r>
              <a:rPr lang="en-GB" dirty="0">
                <a:solidFill>
                  <a:srgbClr val="FF0000"/>
                </a:solidFill>
              </a:rPr>
              <a:t>Consciously critique, appraise, and evaluate how your subjectivity and context influence the research processes</a:t>
            </a:r>
          </a:p>
          <a:p>
            <a:endParaRPr lang="en-GB" dirty="0"/>
          </a:p>
          <a:p>
            <a:endParaRPr lang="en-NO" dirty="0"/>
          </a:p>
        </p:txBody>
      </p:sp>
    </p:spTree>
    <p:extLst>
      <p:ext uri="{BB962C8B-B14F-4D97-AF65-F5344CB8AC3E}">
        <p14:creationId xmlns:p14="http://schemas.microsoft.com/office/powerpoint/2010/main" val="411821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339B-3F9F-3EDE-772F-AE0F89D14782}"/>
              </a:ext>
            </a:extLst>
          </p:cNvPr>
          <p:cNvSpPr>
            <a:spLocks noGrp="1"/>
          </p:cNvSpPr>
          <p:nvPr>
            <p:ph type="title"/>
          </p:nvPr>
        </p:nvSpPr>
        <p:spPr/>
        <p:txBody>
          <a:bodyPr/>
          <a:lstStyle/>
          <a:p>
            <a:r>
              <a:rPr lang="en-NO" dirty="0"/>
              <a:t>Your social location situates you as a knowing subject</a:t>
            </a:r>
          </a:p>
        </p:txBody>
      </p:sp>
      <p:sp>
        <p:nvSpPr>
          <p:cNvPr id="3" name="Content Placeholder 2">
            <a:extLst>
              <a:ext uri="{FF2B5EF4-FFF2-40B4-BE49-F238E27FC236}">
                <a16:creationId xmlns:a16="http://schemas.microsoft.com/office/drawing/2014/main" id="{3C8DB2B8-77A5-896A-D5D1-F5675FAA6D09}"/>
              </a:ext>
            </a:extLst>
          </p:cNvPr>
          <p:cNvSpPr>
            <a:spLocks noGrp="1"/>
          </p:cNvSpPr>
          <p:nvPr>
            <p:ph idx="1"/>
          </p:nvPr>
        </p:nvSpPr>
        <p:spPr/>
        <p:txBody>
          <a:bodyPr>
            <a:normAutofit fontScale="92500" lnSpcReduction="20000"/>
          </a:bodyPr>
          <a:lstStyle/>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Your ascribed social identities (gender, race, sexual orientation, caste, class, kinship status, trans/cis etc.) </a:t>
            </a:r>
            <a:endParaRPr lang="en-NO"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Your social relations</a:t>
            </a:r>
            <a:r>
              <a:rPr lang="en-GB" kern="100" dirty="0">
                <a:latin typeface="Calibri" panose="020F0502020204030204" pitchFamily="34" charset="0"/>
                <a:ea typeface="Calibri" panose="020F0502020204030204" pitchFamily="34" charset="0"/>
                <a:cs typeface="Times New Roman" panose="02020603050405020304" pitchFamily="18" charset="0"/>
              </a:rPr>
              <a:t> and </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roles affected by these identities</a:t>
            </a:r>
            <a:endParaRPr lang="en-NO"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kern="100" dirty="0">
                <a:latin typeface="Calibri" panose="020F0502020204030204" pitchFamily="34" charset="0"/>
                <a:ea typeface="Calibri" panose="020F0502020204030204" pitchFamily="34" charset="0"/>
                <a:cs typeface="Times New Roman" panose="02020603050405020304" pitchFamily="18" charset="0"/>
              </a:rPr>
              <a:t>The s</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ocial norms that prescribe different virtues, habits, emotions, and skills thought to be appropriate for your role</a:t>
            </a:r>
            <a:endParaRPr lang="en-NO"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800" kern="100" dirty="0">
                <a:effectLst/>
                <a:latin typeface="Calibri" panose="020F0502020204030204" pitchFamily="34" charset="0"/>
                <a:ea typeface="Calibri" panose="020F0502020204030204" pitchFamily="34" charset="0"/>
                <a:cs typeface="Times New Roman" panose="02020603050405020304" pitchFamily="18" charset="0"/>
              </a:rPr>
              <a:t>Your subjective identity and that of other collaborators and informants — identities incorporated into their self-understandings</a:t>
            </a:r>
            <a:endParaRPr lang="en-NO" sz="2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kern="100" dirty="0">
                <a:latin typeface="Calibri" panose="020F0502020204030204" pitchFamily="34" charset="0"/>
                <a:ea typeface="Calibri" panose="020F0502020204030204" pitchFamily="34" charset="0"/>
                <a:cs typeface="Times New Roman" panose="02020603050405020304" pitchFamily="18" charset="0"/>
              </a:rPr>
              <a:t>Your a</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ttitudes toward these ascribed identities, such as affirmation, rejection, pride, and shame. </a:t>
            </a:r>
            <a:endParaRPr lang="en-NO"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NO" dirty="0"/>
          </a:p>
        </p:txBody>
      </p:sp>
    </p:spTree>
    <p:extLst>
      <p:ext uri="{BB962C8B-B14F-4D97-AF65-F5344CB8AC3E}">
        <p14:creationId xmlns:p14="http://schemas.microsoft.com/office/powerpoint/2010/main" val="566363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B5036-F95F-09EE-0ABD-C698E20F2F19}"/>
              </a:ext>
            </a:extLst>
          </p:cNvPr>
          <p:cNvSpPr>
            <a:spLocks noGrp="1"/>
          </p:cNvSpPr>
          <p:nvPr>
            <p:ph type="title"/>
          </p:nvPr>
        </p:nvSpPr>
        <p:spPr/>
        <p:txBody>
          <a:bodyPr/>
          <a:lstStyle/>
          <a:p>
            <a:r>
              <a:rPr lang="en-NO" dirty="0"/>
              <a:t>Types of reflexivity</a:t>
            </a:r>
          </a:p>
        </p:txBody>
      </p:sp>
      <p:sp>
        <p:nvSpPr>
          <p:cNvPr id="3" name="Content Placeholder 2">
            <a:extLst>
              <a:ext uri="{FF2B5EF4-FFF2-40B4-BE49-F238E27FC236}">
                <a16:creationId xmlns:a16="http://schemas.microsoft.com/office/drawing/2014/main" id="{02C998AE-1338-265C-7DA9-FBA24EE5688F}"/>
              </a:ext>
            </a:extLst>
          </p:cNvPr>
          <p:cNvSpPr>
            <a:spLocks noGrp="1"/>
          </p:cNvSpPr>
          <p:nvPr>
            <p:ph idx="1"/>
          </p:nvPr>
        </p:nvSpPr>
        <p:spPr/>
        <p:txBody>
          <a:bodyPr/>
          <a:lstStyle/>
          <a:p>
            <a:pPr marL="514350" indent="-514350">
              <a:buFont typeface="Arial" panose="020B0604020202020204" pitchFamily="34" charset="0"/>
              <a:buAutoNum type="arabicPeriod"/>
            </a:pPr>
            <a:r>
              <a:rPr lang="en-NO" dirty="0">
                <a:solidFill>
                  <a:srgbClr val="FF0000"/>
                </a:solidFill>
              </a:rPr>
              <a:t>Personal</a:t>
            </a:r>
            <a:r>
              <a:rPr lang="en-NO" dirty="0"/>
              <a:t>.</a:t>
            </a:r>
            <a:r>
              <a:rPr lang="en-NO" dirty="0">
                <a:solidFill>
                  <a:srgbClr val="FF0000"/>
                </a:solidFill>
              </a:rPr>
              <a:t> </a:t>
            </a:r>
            <a:r>
              <a:rPr lang="en-GB" dirty="0"/>
              <a:t>How are our unique perspectives influencing the research? </a:t>
            </a:r>
            <a:endParaRPr lang="en-NO" dirty="0"/>
          </a:p>
          <a:p>
            <a:pPr marL="514350" indent="-514350">
              <a:buFont typeface="Arial" panose="020B0604020202020204" pitchFamily="34" charset="0"/>
              <a:buAutoNum type="arabicPeriod"/>
            </a:pPr>
            <a:r>
              <a:rPr lang="en-NO" dirty="0">
                <a:solidFill>
                  <a:srgbClr val="FF0000"/>
                </a:solidFill>
              </a:rPr>
              <a:t>Interpersonal</a:t>
            </a:r>
            <a:r>
              <a:rPr lang="en-NO" dirty="0"/>
              <a:t>. </a:t>
            </a:r>
            <a:r>
              <a:rPr lang="en-GB" dirty="0"/>
              <a:t>What relationships exist and how are they influencing the research and the people involved? What power dynamics are at play? </a:t>
            </a:r>
            <a:endParaRPr lang="en-NO" dirty="0"/>
          </a:p>
          <a:p>
            <a:pPr marL="514350" indent="-514350">
              <a:buFont typeface="Arial" panose="020B0604020202020204" pitchFamily="34" charset="0"/>
              <a:buAutoNum type="arabicPeriod"/>
            </a:pPr>
            <a:r>
              <a:rPr lang="en-NO" dirty="0">
                <a:solidFill>
                  <a:srgbClr val="FF0000"/>
                </a:solidFill>
              </a:rPr>
              <a:t>Methodological</a:t>
            </a:r>
            <a:r>
              <a:rPr lang="en-NO" dirty="0"/>
              <a:t>. </a:t>
            </a:r>
            <a:r>
              <a:rPr lang="en-GB" dirty="0"/>
              <a:t>How are we making methodological decisions and what are their implications? </a:t>
            </a:r>
            <a:endParaRPr lang="en-NO" dirty="0"/>
          </a:p>
          <a:p>
            <a:pPr marL="514350" indent="-514350">
              <a:buFont typeface="Arial" panose="020B0604020202020204" pitchFamily="34" charset="0"/>
              <a:buAutoNum type="arabicPeriod"/>
            </a:pPr>
            <a:r>
              <a:rPr lang="en-NO" dirty="0">
                <a:solidFill>
                  <a:srgbClr val="FF0000"/>
                </a:solidFill>
              </a:rPr>
              <a:t>Contextual</a:t>
            </a:r>
            <a:r>
              <a:rPr lang="en-NO" dirty="0"/>
              <a:t>. </a:t>
            </a:r>
            <a:r>
              <a:rPr lang="en-GB" dirty="0"/>
              <a:t>How are aspects of context influencing the research and people involved? </a:t>
            </a:r>
          </a:p>
        </p:txBody>
      </p:sp>
    </p:spTree>
    <p:extLst>
      <p:ext uri="{BB962C8B-B14F-4D97-AF65-F5344CB8AC3E}">
        <p14:creationId xmlns:p14="http://schemas.microsoft.com/office/powerpoint/2010/main" val="1265695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C0369-9C45-917B-43F4-24EE4429C4E0}"/>
              </a:ext>
            </a:extLst>
          </p:cNvPr>
          <p:cNvSpPr>
            <a:spLocks noGrp="1"/>
          </p:cNvSpPr>
          <p:nvPr>
            <p:ph type="title"/>
          </p:nvPr>
        </p:nvSpPr>
        <p:spPr/>
        <p:txBody>
          <a:bodyPr/>
          <a:lstStyle/>
          <a:p>
            <a:r>
              <a:rPr lang="en-NO" dirty="0"/>
              <a:t>Team-reflexive discussion: example</a:t>
            </a:r>
          </a:p>
        </p:txBody>
      </p:sp>
      <p:sp>
        <p:nvSpPr>
          <p:cNvPr id="3" name="Content Placeholder 2">
            <a:extLst>
              <a:ext uri="{FF2B5EF4-FFF2-40B4-BE49-F238E27FC236}">
                <a16:creationId xmlns:a16="http://schemas.microsoft.com/office/drawing/2014/main" id="{D95D0612-06EB-2D02-9767-2308AA337F5E}"/>
              </a:ext>
            </a:extLst>
          </p:cNvPr>
          <p:cNvSpPr>
            <a:spLocks noGrp="1"/>
          </p:cNvSpPr>
          <p:nvPr>
            <p:ph idx="1"/>
          </p:nvPr>
        </p:nvSpPr>
        <p:spPr/>
        <p:txBody>
          <a:bodyPr>
            <a:normAutofit fontScale="92500"/>
          </a:bodyPr>
          <a:lstStyle/>
          <a:p>
            <a:r>
              <a:rPr lang="en-GB" dirty="0"/>
              <a:t>In what way might my experience shape my participation in the project? </a:t>
            </a:r>
          </a:p>
          <a:p>
            <a:r>
              <a:rPr lang="en-GB" dirty="0"/>
              <a:t>What experiences have I had with qualitative research?</a:t>
            </a:r>
          </a:p>
          <a:p>
            <a:r>
              <a:rPr lang="en-GB" dirty="0"/>
              <a:t>What is my orientation to qualitative research?</a:t>
            </a:r>
          </a:p>
          <a:p>
            <a:r>
              <a:rPr lang="en-GB" dirty="0"/>
              <a:t>What results do I expect to come out of this project?</a:t>
            </a:r>
          </a:p>
          <a:p>
            <a:r>
              <a:rPr lang="en-GB" dirty="0"/>
              <a:t>What theories do I tend to </a:t>
            </a:r>
            <a:r>
              <a:rPr lang="en-GB" dirty="0" err="1"/>
              <a:t>favor</a:t>
            </a:r>
            <a:r>
              <a:rPr lang="en-GB" dirty="0"/>
              <a:t> while </a:t>
            </a:r>
            <a:r>
              <a:rPr lang="en-GB" dirty="0" err="1"/>
              <a:t>analyzing</a:t>
            </a:r>
            <a:r>
              <a:rPr lang="en-GB" dirty="0"/>
              <a:t> data?</a:t>
            </a:r>
          </a:p>
          <a:p>
            <a:r>
              <a:rPr lang="en-GB" dirty="0"/>
              <a:t>What is my stake in the research? What do I hope to get out of it?</a:t>
            </a:r>
          </a:p>
          <a:p>
            <a:r>
              <a:rPr lang="en-GB" dirty="0"/>
              <a:t>What are my fears? </a:t>
            </a:r>
          </a:p>
          <a:p>
            <a:endParaRPr lang="en-NO" dirty="0"/>
          </a:p>
        </p:txBody>
      </p:sp>
    </p:spTree>
    <p:extLst>
      <p:ext uri="{BB962C8B-B14F-4D97-AF65-F5344CB8AC3E}">
        <p14:creationId xmlns:p14="http://schemas.microsoft.com/office/powerpoint/2010/main" val="73719810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t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2280</TotalTime>
  <Words>2690</Words>
  <Application>Microsoft Macintosh PowerPoint</Application>
  <PresentationFormat>On-screen Show (4:3)</PresentationFormat>
  <Paragraphs>319</Paragraphs>
  <Slides>33</Slides>
  <Notes>32</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33</vt:i4>
      </vt:variant>
    </vt:vector>
  </HeadingPairs>
  <TitlesOfParts>
    <vt:vector size="49" baseType="lpstr">
      <vt:lpstr>Aptos</vt:lpstr>
      <vt:lpstr>Arial</vt:lpstr>
      <vt:lpstr>Arial</vt:lpstr>
      <vt:lpstr>Calibri</vt:lpstr>
      <vt:lpstr>Calibri Light</vt:lpstr>
      <vt:lpstr>Georgia</vt:lpstr>
      <vt:lpstr>Google Sans</vt:lpstr>
      <vt:lpstr>HelveticaNowText-Light</vt:lpstr>
      <vt:lpstr>MessinaSans</vt:lpstr>
      <vt:lpstr>Roboto</vt:lpstr>
      <vt:lpstr>Source Sans Pro</vt:lpstr>
      <vt:lpstr>Tahoma</vt:lpstr>
      <vt:lpstr>Times</vt:lpstr>
      <vt:lpstr>Times New Roman</vt:lpstr>
      <vt:lpstr>Wingdings</vt:lpstr>
      <vt:lpstr>Office-tema</vt:lpstr>
      <vt:lpstr>Situated knowledge  &amp; feminist critique of science: Positionality and reflexivity</vt:lpstr>
      <vt:lpstr>PowerPoint Presentation</vt:lpstr>
      <vt:lpstr>PowerPoint Presentation</vt:lpstr>
      <vt:lpstr>PowerPoint Presentation</vt:lpstr>
      <vt:lpstr>PowerPoint Presentation</vt:lpstr>
      <vt:lpstr>PowerPoint Presentation</vt:lpstr>
      <vt:lpstr>PowerPoint Presentation</vt:lpstr>
      <vt:lpstr>Sandra Harding (1935-)</vt:lpstr>
      <vt:lpstr>Sandra Harding (1935-)</vt:lpstr>
      <vt:lpstr>Sandra Harding (1935-)</vt:lpstr>
      <vt:lpstr>PowerPoint Presentation</vt:lpstr>
      <vt:lpstr>Patricia Hill Collins (1948-) </vt:lpstr>
      <vt:lpstr>Patricia Hill Collins (1948-) The “outsider within”</vt:lpstr>
      <vt:lpstr>Patricia Hill Collins (1948-) The “outsider within”</vt:lpstr>
      <vt:lpstr>Patricia Hill Collins (1948-) The “outsider within”</vt:lpstr>
      <vt:lpstr>PowerPoint Presentation</vt:lpstr>
      <vt:lpstr>PowerPoint Presentation</vt:lpstr>
      <vt:lpstr>PowerPoint Presentation</vt:lpstr>
      <vt:lpstr>PowerPoint Presentation</vt:lpstr>
      <vt:lpstr>PowerPoint Presentation</vt:lpstr>
      <vt:lpstr>Donna Haraway (1944-) </vt:lpstr>
      <vt:lpstr>Donna Haraway (1944-) </vt:lpstr>
      <vt:lpstr>Donna Haraway (1944-) </vt:lpstr>
      <vt:lpstr>Donna Haraway (1944-) </vt:lpstr>
      <vt:lpstr>Vision and the lens (metaphors)</vt:lpstr>
      <vt:lpstr>Vision and the lens (metaphors)</vt:lpstr>
      <vt:lpstr>Vision and the lens (metaphors)</vt:lpstr>
      <vt:lpstr>Where are you?</vt:lpstr>
      <vt:lpstr>PowerPoint Presentation</vt:lpstr>
      <vt:lpstr>What is reflexivity?</vt:lpstr>
      <vt:lpstr>Your social location situates you as a knowing subject</vt:lpstr>
      <vt:lpstr>Types of reflexivity</vt:lpstr>
      <vt:lpstr>Team-reflexive discussion: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Feministisk vitenskapskritikk  og situert kunnskap </dc:title>
  <dc:creator>Siri Øyslebø Sørensen</dc:creator>
  <cp:lastModifiedBy>Sofia Moratti</cp:lastModifiedBy>
  <cp:revision>483</cp:revision>
  <dcterms:created xsi:type="dcterms:W3CDTF">2020-11-04T09:39:48Z</dcterms:created>
  <dcterms:modified xsi:type="dcterms:W3CDTF">2024-04-16T09:43:29Z</dcterms:modified>
</cp:coreProperties>
</file>