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512" r:id="rId3"/>
    <p:sldId id="504" r:id="rId4"/>
    <p:sldId id="451" r:id="rId5"/>
    <p:sldId id="495" r:id="rId6"/>
    <p:sldId id="514" r:id="rId7"/>
    <p:sldId id="462" r:id="rId8"/>
    <p:sldId id="293" r:id="rId9"/>
    <p:sldId id="496" r:id="rId10"/>
    <p:sldId id="525" r:id="rId11"/>
    <p:sldId id="510" r:id="rId12"/>
    <p:sldId id="457" r:id="rId13"/>
    <p:sldId id="459" r:id="rId14"/>
    <p:sldId id="526" r:id="rId15"/>
    <p:sldId id="455" r:id="rId16"/>
    <p:sldId id="493" r:id="rId17"/>
    <p:sldId id="461" r:id="rId18"/>
    <p:sldId id="465" r:id="rId19"/>
    <p:sldId id="517" r:id="rId20"/>
    <p:sldId id="501" r:id="rId21"/>
    <p:sldId id="530" r:id="rId22"/>
    <p:sldId id="531" r:id="rId23"/>
    <p:sldId id="502" r:id="rId24"/>
    <p:sldId id="463" r:id="rId25"/>
    <p:sldId id="529" r:id="rId26"/>
    <p:sldId id="466" r:id="rId27"/>
    <p:sldId id="511" r:id="rId28"/>
    <p:sldId id="528" r:id="rId29"/>
    <p:sldId id="507" r:id="rId30"/>
    <p:sldId id="469" r:id="rId31"/>
    <p:sldId id="344" r:id="rId32"/>
    <p:sldId id="506" r:id="rId33"/>
    <p:sldId id="520" r:id="rId34"/>
    <p:sldId id="475" r:id="rId35"/>
    <p:sldId id="477" r:id="rId36"/>
    <p:sldId id="480" r:id="rId37"/>
    <p:sldId id="481" r:id="rId38"/>
    <p:sldId id="482" r:id="rId39"/>
    <p:sldId id="508" r:id="rId40"/>
    <p:sldId id="521" r:id="rId41"/>
    <p:sldId id="484" r:id="rId42"/>
    <p:sldId id="487" r:id="rId43"/>
    <p:sldId id="278" r:id="rId44"/>
    <p:sldId id="490" r:id="rId45"/>
    <p:sldId id="491" r:id="rId46"/>
    <p:sldId id="509" r:id="rId47"/>
    <p:sldId id="524" r:id="rId48"/>
    <p:sldId id="522" r:id="rId49"/>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F0D9"/>
    <a:srgbClr val="B4EB9B"/>
    <a:srgbClr val="E4EB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70" autoAdjust="0"/>
    <p:restoredTop sz="82996" autoAdjust="0"/>
  </p:normalViewPr>
  <p:slideViewPr>
    <p:cSldViewPr snapToGrid="0">
      <p:cViewPr varScale="1">
        <p:scale>
          <a:sx n="55" d="100"/>
          <a:sy n="55" d="100"/>
        </p:scale>
        <p:origin x="976" y="44"/>
      </p:cViewPr>
      <p:guideLst/>
    </p:cSldViewPr>
  </p:slideViewPr>
  <p:notesTextViewPr>
    <p:cViewPr>
      <p:scale>
        <a:sx n="50" d="100"/>
        <a:sy n="5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C399C4-8C17-44B3-8467-B534AEF74B27}" type="doc">
      <dgm:prSet loTypeId="urn:microsoft.com/office/officeart/2005/8/layout/chart3" loCatId="cycle" qsTypeId="urn:microsoft.com/office/officeart/2005/8/quickstyle/simple1" qsCatId="simple" csTypeId="urn:microsoft.com/office/officeart/2005/8/colors/accent1_2" csCatId="accent1" phldr="1"/>
      <dgm:spPr/>
    </dgm:pt>
    <dgm:pt modelId="{7BC2B020-BED8-46A6-B306-349E6B208784}">
      <dgm:prSet phldrT="[Text]"/>
      <dgm:spPr>
        <a:solidFill>
          <a:schemeClr val="accent5">
            <a:lumMod val="60000"/>
            <a:lumOff val="40000"/>
          </a:schemeClr>
        </a:solidFill>
        <a:ln>
          <a:solidFill>
            <a:schemeClr val="accent4"/>
          </a:solidFill>
        </a:ln>
      </dgm:spPr>
      <dgm:t>
        <a:bodyPr/>
        <a:lstStyle/>
        <a:p>
          <a:pPr algn="l"/>
          <a:r>
            <a:rPr lang="nb-NO" dirty="0" err="1"/>
            <a:t>Theoretical</a:t>
          </a:r>
          <a:r>
            <a:rPr lang="nb-NO" dirty="0"/>
            <a:t> </a:t>
          </a:r>
          <a:r>
            <a:rPr lang="nb-NO" dirty="0" err="1"/>
            <a:t>knowledge</a:t>
          </a:r>
          <a:endParaRPr lang="nb-NO" dirty="0"/>
        </a:p>
      </dgm:t>
    </dgm:pt>
    <dgm:pt modelId="{24A90501-E200-4551-97C9-45941F03B2EB}" type="parTrans" cxnId="{1AD09C90-EE23-4E02-AEA9-9C2D45A54DA5}">
      <dgm:prSet/>
      <dgm:spPr/>
      <dgm:t>
        <a:bodyPr/>
        <a:lstStyle/>
        <a:p>
          <a:endParaRPr lang="nb-NO"/>
        </a:p>
      </dgm:t>
    </dgm:pt>
    <dgm:pt modelId="{E9ECD40E-4552-46AC-AD58-377A1E4CF952}" type="sibTrans" cxnId="{1AD09C90-EE23-4E02-AEA9-9C2D45A54DA5}">
      <dgm:prSet/>
      <dgm:spPr/>
      <dgm:t>
        <a:bodyPr/>
        <a:lstStyle/>
        <a:p>
          <a:endParaRPr lang="nb-NO"/>
        </a:p>
      </dgm:t>
    </dgm:pt>
    <dgm:pt modelId="{0DA04728-2315-4105-AA09-302C49604423}">
      <dgm:prSet phldrT="[Text]"/>
      <dgm:spPr/>
      <dgm:t>
        <a:bodyPr/>
        <a:lstStyle/>
        <a:p>
          <a:pPr algn="l"/>
          <a:r>
            <a:rPr lang="nb-NO" dirty="0" err="1"/>
            <a:t>Practical</a:t>
          </a:r>
          <a:r>
            <a:rPr lang="nb-NO" dirty="0"/>
            <a:t> </a:t>
          </a:r>
          <a:r>
            <a:rPr lang="nb-NO" dirty="0" err="1"/>
            <a:t>knowlegde</a:t>
          </a:r>
          <a:endParaRPr lang="nb-NO" dirty="0"/>
        </a:p>
      </dgm:t>
    </dgm:pt>
    <dgm:pt modelId="{91C11684-3C09-4236-B469-663BC8866BB0}" type="parTrans" cxnId="{ABB8F0C1-2917-45C0-9868-59317C5D6798}">
      <dgm:prSet/>
      <dgm:spPr/>
      <dgm:t>
        <a:bodyPr/>
        <a:lstStyle/>
        <a:p>
          <a:endParaRPr lang="nb-NO"/>
        </a:p>
      </dgm:t>
    </dgm:pt>
    <dgm:pt modelId="{E144F307-AAA3-4100-B706-9FE038D41735}" type="sibTrans" cxnId="{ABB8F0C1-2917-45C0-9868-59317C5D6798}">
      <dgm:prSet/>
      <dgm:spPr/>
      <dgm:t>
        <a:bodyPr/>
        <a:lstStyle/>
        <a:p>
          <a:endParaRPr lang="nb-NO"/>
        </a:p>
      </dgm:t>
    </dgm:pt>
    <dgm:pt modelId="{84720258-6FF1-4600-85C5-68322BDAE595}">
      <dgm:prSet phldrT="[Text]"/>
      <dgm:spPr/>
      <dgm:t>
        <a:bodyPr/>
        <a:lstStyle/>
        <a:p>
          <a:r>
            <a:rPr lang="nb-NO" dirty="0" err="1"/>
            <a:t>Ethics</a:t>
          </a:r>
          <a:endParaRPr lang="nb-NO" dirty="0"/>
        </a:p>
      </dgm:t>
    </dgm:pt>
    <dgm:pt modelId="{D69FDE91-D078-43FD-B83C-40F96B4E4001}" type="parTrans" cxnId="{4E5A59D7-5135-41AF-9872-8D1E492AA8DF}">
      <dgm:prSet/>
      <dgm:spPr/>
      <dgm:t>
        <a:bodyPr/>
        <a:lstStyle/>
        <a:p>
          <a:endParaRPr lang="nb-NO"/>
        </a:p>
      </dgm:t>
    </dgm:pt>
    <dgm:pt modelId="{CA9F2E99-0DDD-4B2B-9F33-B066ACF48F06}" type="sibTrans" cxnId="{4E5A59D7-5135-41AF-9872-8D1E492AA8DF}">
      <dgm:prSet/>
      <dgm:spPr/>
      <dgm:t>
        <a:bodyPr/>
        <a:lstStyle/>
        <a:p>
          <a:endParaRPr lang="nb-NO"/>
        </a:p>
      </dgm:t>
    </dgm:pt>
    <dgm:pt modelId="{F9AEA2AF-7FB0-4D39-AD85-053CAD08E723}" type="pres">
      <dgm:prSet presAssocID="{71C399C4-8C17-44B3-8467-B534AEF74B27}" presName="compositeShape" presStyleCnt="0">
        <dgm:presLayoutVars>
          <dgm:chMax val="7"/>
          <dgm:dir/>
          <dgm:resizeHandles val="exact"/>
        </dgm:presLayoutVars>
      </dgm:prSet>
      <dgm:spPr/>
    </dgm:pt>
    <dgm:pt modelId="{19F27273-16C5-4166-B068-9076C5C51E22}" type="pres">
      <dgm:prSet presAssocID="{71C399C4-8C17-44B3-8467-B534AEF74B27}" presName="wedge1" presStyleLbl="node1" presStyleIdx="0" presStyleCnt="3" custLinFactNeighborX="-5168" custLinFactNeighborY="3159"/>
      <dgm:spPr/>
    </dgm:pt>
    <dgm:pt modelId="{2FF8E047-E98E-417F-B4E6-940BBA26D730}" type="pres">
      <dgm:prSet presAssocID="{71C399C4-8C17-44B3-8467-B534AEF74B27}" presName="wedge1Tx" presStyleLbl="node1" presStyleIdx="0" presStyleCnt="3">
        <dgm:presLayoutVars>
          <dgm:chMax val="0"/>
          <dgm:chPref val="0"/>
          <dgm:bulletEnabled val="1"/>
        </dgm:presLayoutVars>
      </dgm:prSet>
      <dgm:spPr/>
    </dgm:pt>
    <dgm:pt modelId="{76133575-B7AD-4E19-8698-EEA7DB1A5C71}" type="pres">
      <dgm:prSet presAssocID="{71C399C4-8C17-44B3-8467-B534AEF74B27}" presName="wedge2" presStyleLbl="node1" presStyleIdx="1" presStyleCnt="3" custLinFactNeighborX="-91" custLinFactNeighborY="-227"/>
      <dgm:spPr/>
    </dgm:pt>
    <dgm:pt modelId="{DE5C16D1-3AF3-4A12-947F-FC4A416CFCA3}" type="pres">
      <dgm:prSet presAssocID="{71C399C4-8C17-44B3-8467-B534AEF74B27}" presName="wedge2Tx" presStyleLbl="node1" presStyleIdx="1" presStyleCnt="3">
        <dgm:presLayoutVars>
          <dgm:chMax val="0"/>
          <dgm:chPref val="0"/>
          <dgm:bulletEnabled val="1"/>
        </dgm:presLayoutVars>
      </dgm:prSet>
      <dgm:spPr/>
    </dgm:pt>
    <dgm:pt modelId="{B436BA00-3084-4E29-B64B-31441DB39C9C}" type="pres">
      <dgm:prSet presAssocID="{71C399C4-8C17-44B3-8467-B534AEF74B27}" presName="wedge3" presStyleLbl="node1" presStyleIdx="2" presStyleCnt="3"/>
      <dgm:spPr/>
    </dgm:pt>
    <dgm:pt modelId="{B890772F-C00A-4D52-AE82-B51056D47918}" type="pres">
      <dgm:prSet presAssocID="{71C399C4-8C17-44B3-8467-B534AEF74B27}" presName="wedge3Tx" presStyleLbl="node1" presStyleIdx="2" presStyleCnt="3">
        <dgm:presLayoutVars>
          <dgm:chMax val="0"/>
          <dgm:chPref val="0"/>
          <dgm:bulletEnabled val="1"/>
        </dgm:presLayoutVars>
      </dgm:prSet>
      <dgm:spPr/>
    </dgm:pt>
  </dgm:ptLst>
  <dgm:cxnLst>
    <dgm:cxn modelId="{3DAB2D0F-F326-4018-9FB2-3DB8D5FF2E05}" type="presOf" srcId="{84720258-6FF1-4600-85C5-68322BDAE595}" destId="{76133575-B7AD-4E19-8698-EEA7DB1A5C71}" srcOrd="0" destOrd="0" presId="urn:microsoft.com/office/officeart/2005/8/layout/chart3"/>
    <dgm:cxn modelId="{1BF2995B-4DED-42C5-A462-3D0FC5281F23}" type="presOf" srcId="{84720258-6FF1-4600-85C5-68322BDAE595}" destId="{DE5C16D1-3AF3-4A12-947F-FC4A416CFCA3}" srcOrd="1" destOrd="0" presId="urn:microsoft.com/office/officeart/2005/8/layout/chart3"/>
    <dgm:cxn modelId="{A2E77F51-D5BC-4570-B049-9508B0242859}" type="presOf" srcId="{0DA04728-2315-4105-AA09-302C49604423}" destId="{B890772F-C00A-4D52-AE82-B51056D47918}" srcOrd="1" destOrd="0" presId="urn:microsoft.com/office/officeart/2005/8/layout/chart3"/>
    <dgm:cxn modelId="{C0850257-51DC-4C9F-BC59-1243B1DEE9B3}" type="presOf" srcId="{0DA04728-2315-4105-AA09-302C49604423}" destId="{B436BA00-3084-4E29-B64B-31441DB39C9C}" srcOrd="0" destOrd="0" presId="urn:microsoft.com/office/officeart/2005/8/layout/chart3"/>
    <dgm:cxn modelId="{6D54858A-3B9C-4C8C-A8BD-DC720FB66C3F}" type="presOf" srcId="{71C399C4-8C17-44B3-8467-B534AEF74B27}" destId="{F9AEA2AF-7FB0-4D39-AD85-053CAD08E723}" srcOrd="0" destOrd="0" presId="urn:microsoft.com/office/officeart/2005/8/layout/chart3"/>
    <dgm:cxn modelId="{1AD09C90-EE23-4E02-AEA9-9C2D45A54DA5}" srcId="{71C399C4-8C17-44B3-8467-B534AEF74B27}" destId="{7BC2B020-BED8-46A6-B306-349E6B208784}" srcOrd="0" destOrd="0" parTransId="{24A90501-E200-4551-97C9-45941F03B2EB}" sibTransId="{E9ECD40E-4552-46AC-AD58-377A1E4CF952}"/>
    <dgm:cxn modelId="{CE5E2CBC-4FB8-45C6-8E64-50D26C04C464}" type="presOf" srcId="{7BC2B020-BED8-46A6-B306-349E6B208784}" destId="{2FF8E047-E98E-417F-B4E6-940BBA26D730}" srcOrd="1" destOrd="0" presId="urn:microsoft.com/office/officeart/2005/8/layout/chart3"/>
    <dgm:cxn modelId="{ABB8F0C1-2917-45C0-9868-59317C5D6798}" srcId="{71C399C4-8C17-44B3-8467-B534AEF74B27}" destId="{0DA04728-2315-4105-AA09-302C49604423}" srcOrd="2" destOrd="0" parTransId="{91C11684-3C09-4236-B469-663BC8866BB0}" sibTransId="{E144F307-AAA3-4100-B706-9FE038D41735}"/>
    <dgm:cxn modelId="{4E5A59D7-5135-41AF-9872-8D1E492AA8DF}" srcId="{71C399C4-8C17-44B3-8467-B534AEF74B27}" destId="{84720258-6FF1-4600-85C5-68322BDAE595}" srcOrd="1" destOrd="0" parTransId="{D69FDE91-D078-43FD-B83C-40F96B4E4001}" sibTransId="{CA9F2E99-0DDD-4B2B-9F33-B066ACF48F06}"/>
    <dgm:cxn modelId="{BEADA0E1-391F-4F97-8CC5-B5BE3A3B652D}" type="presOf" srcId="{7BC2B020-BED8-46A6-B306-349E6B208784}" destId="{19F27273-16C5-4166-B068-9076C5C51E22}" srcOrd="0" destOrd="0" presId="urn:microsoft.com/office/officeart/2005/8/layout/chart3"/>
    <dgm:cxn modelId="{852981E5-957D-4082-AF82-B7046E19DCB8}" type="presParOf" srcId="{F9AEA2AF-7FB0-4D39-AD85-053CAD08E723}" destId="{19F27273-16C5-4166-B068-9076C5C51E22}" srcOrd="0" destOrd="0" presId="urn:microsoft.com/office/officeart/2005/8/layout/chart3"/>
    <dgm:cxn modelId="{896163EF-9307-4031-B29C-63116591395E}" type="presParOf" srcId="{F9AEA2AF-7FB0-4D39-AD85-053CAD08E723}" destId="{2FF8E047-E98E-417F-B4E6-940BBA26D730}" srcOrd="1" destOrd="0" presId="urn:microsoft.com/office/officeart/2005/8/layout/chart3"/>
    <dgm:cxn modelId="{A606A65A-0FCA-48A9-85E6-976CBCC98FF8}" type="presParOf" srcId="{F9AEA2AF-7FB0-4D39-AD85-053CAD08E723}" destId="{76133575-B7AD-4E19-8698-EEA7DB1A5C71}" srcOrd="2" destOrd="0" presId="urn:microsoft.com/office/officeart/2005/8/layout/chart3"/>
    <dgm:cxn modelId="{849B489F-61EF-4400-8C5F-1D0E61278769}" type="presParOf" srcId="{F9AEA2AF-7FB0-4D39-AD85-053CAD08E723}" destId="{DE5C16D1-3AF3-4A12-947F-FC4A416CFCA3}" srcOrd="3" destOrd="0" presId="urn:microsoft.com/office/officeart/2005/8/layout/chart3"/>
    <dgm:cxn modelId="{B8C9E29B-1575-43DB-9EB5-F53BC5A6593C}" type="presParOf" srcId="{F9AEA2AF-7FB0-4D39-AD85-053CAD08E723}" destId="{B436BA00-3084-4E29-B64B-31441DB39C9C}" srcOrd="4" destOrd="0" presId="urn:microsoft.com/office/officeart/2005/8/layout/chart3"/>
    <dgm:cxn modelId="{A0651FB6-1693-4E59-B77E-B0A6131470B1}" type="presParOf" srcId="{F9AEA2AF-7FB0-4D39-AD85-053CAD08E723}" destId="{B890772F-C00A-4D52-AE82-B51056D47918}" srcOrd="5" destOrd="0" presId="urn:microsoft.com/office/officeart/2005/8/layout/chart3"/>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FCDF21-BE14-4A49-AA26-1B3FF83646B3}" type="doc">
      <dgm:prSet loTypeId="urn:microsoft.com/office/officeart/2005/8/layout/chart3" loCatId="relationship" qsTypeId="urn:microsoft.com/office/officeart/2005/8/quickstyle/simple1" qsCatId="simple" csTypeId="urn:microsoft.com/office/officeart/2005/8/colors/accent1_2" csCatId="accent1" phldr="1"/>
      <dgm:spPr/>
    </dgm:pt>
    <dgm:pt modelId="{A6C3207E-7A55-476D-9D27-2166A3AC12BD}">
      <dgm:prSet phldrT="[Text]"/>
      <dgm:spPr>
        <a:ln>
          <a:solidFill>
            <a:schemeClr val="accent1">
              <a:lumMod val="40000"/>
              <a:lumOff val="60000"/>
            </a:schemeClr>
          </a:solidFill>
        </a:ln>
      </dgm:spPr>
      <dgm:t>
        <a:bodyPr/>
        <a:lstStyle/>
        <a:p>
          <a:r>
            <a:rPr lang="nb-NO" dirty="0" err="1"/>
            <a:t>Desire</a:t>
          </a:r>
          <a:endParaRPr lang="nb-NO" dirty="0"/>
        </a:p>
      </dgm:t>
    </dgm:pt>
    <dgm:pt modelId="{DF808109-8C68-4974-8908-FAD54CF59333}" type="parTrans" cxnId="{E0F664AD-31A5-42C5-B6CA-0FE1C122360B}">
      <dgm:prSet/>
      <dgm:spPr/>
      <dgm:t>
        <a:bodyPr/>
        <a:lstStyle/>
        <a:p>
          <a:endParaRPr lang="nb-NO"/>
        </a:p>
      </dgm:t>
    </dgm:pt>
    <dgm:pt modelId="{18F6CBEA-69F9-4F4D-BE6F-BD70002CA3D2}" type="sibTrans" cxnId="{E0F664AD-31A5-42C5-B6CA-0FE1C122360B}">
      <dgm:prSet/>
      <dgm:spPr/>
      <dgm:t>
        <a:bodyPr/>
        <a:lstStyle/>
        <a:p>
          <a:endParaRPr lang="nb-NO"/>
        </a:p>
      </dgm:t>
    </dgm:pt>
    <dgm:pt modelId="{29F7BB1B-B9C4-42C0-ABE9-4F571B5FB548}">
      <dgm:prSet phldrT="[Text]"/>
      <dgm:spPr>
        <a:ln>
          <a:solidFill>
            <a:schemeClr val="accent1">
              <a:lumMod val="40000"/>
              <a:lumOff val="60000"/>
            </a:schemeClr>
          </a:solidFill>
        </a:ln>
      </dgm:spPr>
      <dgm:t>
        <a:bodyPr/>
        <a:lstStyle/>
        <a:p>
          <a:r>
            <a:rPr lang="nb-NO" dirty="0" err="1"/>
            <a:t>Practical</a:t>
          </a:r>
          <a:endParaRPr lang="nb-NO" dirty="0"/>
        </a:p>
      </dgm:t>
    </dgm:pt>
    <dgm:pt modelId="{58C5B8D4-BE0A-4921-B652-C6E895EEB166}" type="parTrans" cxnId="{FBEB4575-33D0-4BA4-B872-3E5472FC65F9}">
      <dgm:prSet/>
      <dgm:spPr/>
      <dgm:t>
        <a:bodyPr/>
        <a:lstStyle/>
        <a:p>
          <a:endParaRPr lang="nb-NO"/>
        </a:p>
      </dgm:t>
    </dgm:pt>
    <dgm:pt modelId="{39791793-0271-43D4-BA05-6A2C42B414C4}" type="sibTrans" cxnId="{FBEB4575-33D0-4BA4-B872-3E5472FC65F9}">
      <dgm:prSet/>
      <dgm:spPr/>
      <dgm:t>
        <a:bodyPr/>
        <a:lstStyle/>
        <a:p>
          <a:endParaRPr lang="nb-NO"/>
        </a:p>
      </dgm:t>
    </dgm:pt>
    <dgm:pt modelId="{BD13070C-5CFF-483A-8E72-A25689B67351}">
      <dgm:prSet phldrT="[Text]"/>
      <dgm:spPr>
        <a:solidFill>
          <a:schemeClr val="accent5">
            <a:lumMod val="60000"/>
            <a:lumOff val="40000"/>
          </a:schemeClr>
        </a:solidFill>
        <a:ln>
          <a:solidFill>
            <a:schemeClr val="accent1">
              <a:lumMod val="40000"/>
              <a:lumOff val="60000"/>
            </a:schemeClr>
          </a:solidFill>
        </a:ln>
      </dgm:spPr>
      <dgm:t>
        <a:bodyPr/>
        <a:lstStyle/>
        <a:p>
          <a:r>
            <a:rPr lang="nb-NO" dirty="0" err="1"/>
            <a:t>Rational</a:t>
          </a:r>
          <a:endParaRPr lang="nb-NO" dirty="0"/>
        </a:p>
      </dgm:t>
    </dgm:pt>
    <dgm:pt modelId="{FFEA3DF7-E0C7-42F8-80DB-520ABEA3EDB7}" type="sibTrans" cxnId="{F5787FD9-ACC3-4939-8B85-B850EFA44889}">
      <dgm:prSet/>
      <dgm:spPr/>
      <dgm:t>
        <a:bodyPr/>
        <a:lstStyle/>
        <a:p>
          <a:endParaRPr lang="nb-NO"/>
        </a:p>
      </dgm:t>
    </dgm:pt>
    <dgm:pt modelId="{4010656C-12DF-419C-93D3-7DCA8C571F7B}" type="parTrans" cxnId="{F5787FD9-ACC3-4939-8B85-B850EFA44889}">
      <dgm:prSet/>
      <dgm:spPr/>
      <dgm:t>
        <a:bodyPr/>
        <a:lstStyle/>
        <a:p>
          <a:endParaRPr lang="nb-NO"/>
        </a:p>
      </dgm:t>
    </dgm:pt>
    <dgm:pt modelId="{0D167D94-A143-4388-A456-A1C6BB4A8556}" type="pres">
      <dgm:prSet presAssocID="{45FCDF21-BE14-4A49-AA26-1B3FF83646B3}" presName="compositeShape" presStyleCnt="0">
        <dgm:presLayoutVars>
          <dgm:chMax val="7"/>
          <dgm:dir/>
          <dgm:resizeHandles val="exact"/>
        </dgm:presLayoutVars>
      </dgm:prSet>
      <dgm:spPr/>
    </dgm:pt>
    <dgm:pt modelId="{07BF0487-770B-40CB-925E-1E529B80F689}" type="pres">
      <dgm:prSet presAssocID="{45FCDF21-BE14-4A49-AA26-1B3FF83646B3}" presName="wedge1" presStyleLbl="node1" presStyleIdx="0" presStyleCnt="3" custLinFactNeighborX="-5179" custLinFactNeighborY="2764"/>
      <dgm:spPr/>
    </dgm:pt>
    <dgm:pt modelId="{C6362CBB-FDFD-4A46-83AD-37749A5B4777}" type="pres">
      <dgm:prSet presAssocID="{45FCDF21-BE14-4A49-AA26-1B3FF83646B3}" presName="wedge1Tx" presStyleLbl="node1" presStyleIdx="0" presStyleCnt="3">
        <dgm:presLayoutVars>
          <dgm:chMax val="0"/>
          <dgm:chPref val="0"/>
          <dgm:bulletEnabled val="1"/>
        </dgm:presLayoutVars>
      </dgm:prSet>
      <dgm:spPr/>
    </dgm:pt>
    <dgm:pt modelId="{0197DEF6-516D-43D6-AB6E-EF1960B00E4B}" type="pres">
      <dgm:prSet presAssocID="{45FCDF21-BE14-4A49-AA26-1B3FF83646B3}" presName="wedge2" presStyleLbl="node1" presStyleIdx="1" presStyleCnt="3"/>
      <dgm:spPr/>
    </dgm:pt>
    <dgm:pt modelId="{A3F4468F-04CB-490C-A8ED-7C7D90AB29E2}" type="pres">
      <dgm:prSet presAssocID="{45FCDF21-BE14-4A49-AA26-1B3FF83646B3}" presName="wedge2Tx" presStyleLbl="node1" presStyleIdx="1" presStyleCnt="3">
        <dgm:presLayoutVars>
          <dgm:chMax val="0"/>
          <dgm:chPref val="0"/>
          <dgm:bulletEnabled val="1"/>
        </dgm:presLayoutVars>
      </dgm:prSet>
      <dgm:spPr/>
    </dgm:pt>
    <dgm:pt modelId="{FAFE1D98-11C7-4383-A994-44EFB383F3E7}" type="pres">
      <dgm:prSet presAssocID="{45FCDF21-BE14-4A49-AA26-1B3FF83646B3}" presName="wedge3" presStyleLbl="node1" presStyleIdx="2" presStyleCnt="3"/>
      <dgm:spPr/>
    </dgm:pt>
    <dgm:pt modelId="{9EC6AC44-EECB-45C7-A6B7-8FCA0F2D7097}" type="pres">
      <dgm:prSet presAssocID="{45FCDF21-BE14-4A49-AA26-1B3FF83646B3}" presName="wedge3Tx" presStyleLbl="node1" presStyleIdx="2" presStyleCnt="3">
        <dgm:presLayoutVars>
          <dgm:chMax val="0"/>
          <dgm:chPref val="0"/>
          <dgm:bulletEnabled val="1"/>
        </dgm:presLayoutVars>
      </dgm:prSet>
      <dgm:spPr/>
    </dgm:pt>
  </dgm:ptLst>
  <dgm:cxnLst>
    <dgm:cxn modelId="{BA942306-DFBB-46A8-9756-95FF58E0509C}" type="presOf" srcId="{A6C3207E-7A55-476D-9D27-2166A3AC12BD}" destId="{A3F4468F-04CB-490C-A8ED-7C7D90AB29E2}" srcOrd="1" destOrd="0" presId="urn:microsoft.com/office/officeart/2005/8/layout/chart3"/>
    <dgm:cxn modelId="{596FE23C-8E2D-48E5-A377-CDD1527E7136}" type="presOf" srcId="{BD13070C-5CFF-483A-8E72-A25689B67351}" destId="{07BF0487-770B-40CB-925E-1E529B80F689}" srcOrd="0" destOrd="0" presId="urn:microsoft.com/office/officeart/2005/8/layout/chart3"/>
    <dgm:cxn modelId="{A0B56B45-0693-4F64-9DF8-C9A2AFC5430C}" type="presOf" srcId="{29F7BB1B-B9C4-42C0-ABE9-4F571B5FB548}" destId="{9EC6AC44-EECB-45C7-A6B7-8FCA0F2D7097}" srcOrd="1" destOrd="0" presId="urn:microsoft.com/office/officeart/2005/8/layout/chart3"/>
    <dgm:cxn modelId="{5D62D451-9A5E-4E25-A4ED-38E57696CAAE}" type="presOf" srcId="{45FCDF21-BE14-4A49-AA26-1B3FF83646B3}" destId="{0D167D94-A143-4388-A456-A1C6BB4A8556}" srcOrd="0" destOrd="0" presId="urn:microsoft.com/office/officeart/2005/8/layout/chart3"/>
    <dgm:cxn modelId="{FBEB4575-33D0-4BA4-B872-3E5472FC65F9}" srcId="{45FCDF21-BE14-4A49-AA26-1B3FF83646B3}" destId="{29F7BB1B-B9C4-42C0-ABE9-4F571B5FB548}" srcOrd="2" destOrd="0" parTransId="{58C5B8D4-BE0A-4921-B652-C6E895EEB166}" sibTransId="{39791793-0271-43D4-BA05-6A2C42B414C4}"/>
    <dgm:cxn modelId="{41AC637A-7A09-45F9-8419-E5A742F8EFE7}" type="presOf" srcId="{29F7BB1B-B9C4-42C0-ABE9-4F571B5FB548}" destId="{FAFE1D98-11C7-4383-A994-44EFB383F3E7}" srcOrd="0" destOrd="0" presId="urn:microsoft.com/office/officeart/2005/8/layout/chart3"/>
    <dgm:cxn modelId="{E0F664AD-31A5-42C5-B6CA-0FE1C122360B}" srcId="{45FCDF21-BE14-4A49-AA26-1B3FF83646B3}" destId="{A6C3207E-7A55-476D-9D27-2166A3AC12BD}" srcOrd="1" destOrd="0" parTransId="{DF808109-8C68-4974-8908-FAD54CF59333}" sibTransId="{18F6CBEA-69F9-4F4D-BE6F-BD70002CA3D2}"/>
    <dgm:cxn modelId="{F5787FD9-ACC3-4939-8B85-B850EFA44889}" srcId="{45FCDF21-BE14-4A49-AA26-1B3FF83646B3}" destId="{BD13070C-5CFF-483A-8E72-A25689B67351}" srcOrd="0" destOrd="0" parTransId="{4010656C-12DF-419C-93D3-7DCA8C571F7B}" sibTransId="{FFEA3DF7-E0C7-42F8-80DB-520ABEA3EDB7}"/>
    <dgm:cxn modelId="{50171FEB-27F3-4867-9447-5B99EB8CB8FD}" type="presOf" srcId="{A6C3207E-7A55-476D-9D27-2166A3AC12BD}" destId="{0197DEF6-516D-43D6-AB6E-EF1960B00E4B}" srcOrd="0" destOrd="0" presId="urn:microsoft.com/office/officeart/2005/8/layout/chart3"/>
    <dgm:cxn modelId="{A20B8CF6-41BD-4300-A5AD-8917A1F9E66C}" type="presOf" srcId="{BD13070C-5CFF-483A-8E72-A25689B67351}" destId="{C6362CBB-FDFD-4A46-83AD-37749A5B4777}" srcOrd="1" destOrd="0" presId="urn:microsoft.com/office/officeart/2005/8/layout/chart3"/>
    <dgm:cxn modelId="{3D47F7B9-D791-434B-9678-BD17DCA9C684}" type="presParOf" srcId="{0D167D94-A143-4388-A456-A1C6BB4A8556}" destId="{07BF0487-770B-40CB-925E-1E529B80F689}" srcOrd="0" destOrd="0" presId="urn:microsoft.com/office/officeart/2005/8/layout/chart3"/>
    <dgm:cxn modelId="{51077187-4D6C-47A1-94AC-369B068C9247}" type="presParOf" srcId="{0D167D94-A143-4388-A456-A1C6BB4A8556}" destId="{C6362CBB-FDFD-4A46-83AD-37749A5B4777}" srcOrd="1" destOrd="0" presId="urn:microsoft.com/office/officeart/2005/8/layout/chart3"/>
    <dgm:cxn modelId="{6F4E41E1-2FA8-41A5-B50A-8DA54B15F180}" type="presParOf" srcId="{0D167D94-A143-4388-A456-A1C6BB4A8556}" destId="{0197DEF6-516D-43D6-AB6E-EF1960B00E4B}" srcOrd="2" destOrd="0" presId="urn:microsoft.com/office/officeart/2005/8/layout/chart3"/>
    <dgm:cxn modelId="{4379AC4A-0E44-4AD6-A419-888C00692FB7}" type="presParOf" srcId="{0D167D94-A143-4388-A456-A1C6BB4A8556}" destId="{A3F4468F-04CB-490C-A8ED-7C7D90AB29E2}" srcOrd="3" destOrd="0" presId="urn:microsoft.com/office/officeart/2005/8/layout/chart3"/>
    <dgm:cxn modelId="{5193DEAD-853C-4BA7-81E4-A677EC57E1EE}" type="presParOf" srcId="{0D167D94-A143-4388-A456-A1C6BB4A8556}" destId="{FAFE1D98-11C7-4383-A994-44EFB383F3E7}" srcOrd="4" destOrd="0" presId="urn:microsoft.com/office/officeart/2005/8/layout/chart3"/>
    <dgm:cxn modelId="{B983118A-E7D9-4D3D-959A-F7CBE890B264}" type="presParOf" srcId="{0D167D94-A143-4388-A456-A1C6BB4A8556}" destId="{9EC6AC44-EECB-45C7-A6B7-8FCA0F2D7097}" srcOrd="5" destOrd="0" presId="urn:microsoft.com/office/officeart/2005/8/layout/char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5FCDF21-BE14-4A49-AA26-1B3FF83646B3}" type="doc">
      <dgm:prSet loTypeId="urn:microsoft.com/office/officeart/2005/8/layout/chart3" loCatId="relationship" qsTypeId="urn:microsoft.com/office/officeart/2005/8/quickstyle/simple1" qsCatId="simple" csTypeId="urn:microsoft.com/office/officeart/2005/8/colors/accent1_2" csCatId="accent1" phldr="1"/>
      <dgm:spPr/>
    </dgm:pt>
    <dgm:pt modelId="{BD13070C-5CFF-483A-8E72-A25689B67351}">
      <dgm:prSet phldrT="[Text]"/>
      <dgm:spPr>
        <a:solidFill>
          <a:schemeClr val="accent5">
            <a:lumMod val="60000"/>
            <a:lumOff val="40000"/>
          </a:schemeClr>
        </a:solidFill>
        <a:ln>
          <a:solidFill>
            <a:schemeClr val="accent1">
              <a:lumMod val="40000"/>
              <a:lumOff val="60000"/>
            </a:schemeClr>
          </a:solidFill>
        </a:ln>
      </dgm:spPr>
      <dgm:t>
        <a:bodyPr/>
        <a:lstStyle/>
        <a:p>
          <a:r>
            <a:rPr lang="nb-NO" dirty="0" err="1"/>
            <a:t>Rational</a:t>
          </a:r>
          <a:endParaRPr lang="nb-NO" dirty="0"/>
        </a:p>
      </dgm:t>
    </dgm:pt>
    <dgm:pt modelId="{4010656C-12DF-419C-93D3-7DCA8C571F7B}" type="parTrans" cxnId="{F5787FD9-ACC3-4939-8B85-B850EFA44889}">
      <dgm:prSet/>
      <dgm:spPr/>
      <dgm:t>
        <a:bodyPr/>
        <a:lstStyle/>
        <a:p>
          <a:endParaRPr lang="nb-NO"/>
        </a:p>
      </dgm:t>
    </dgm:pt>
    <dgm:pt modelId="{FFEA3DF7-E0C7-42F8-80DB-520ABEA3EDB7}" type="sibTrans" cxnId="{F5787FD9-ACC3-4939-8B85-B850EFA44889}">
      <dgm:prSet/>
      <dgm:spPr/>
      <dgm:t>
        <a:bodyPr/>
        <a:lstStyle/>
        <a:p>
          <a:endParaRPr lang="nb-NO"/>
        </a:p>
      </dgm:t>
    </dgm:pt>
    <dgm:pt modelId="{0D167D94-A143-4388-A456-A1C6BB4A8556}" type="pres">
      <dgm:prSet presAssocID="{45FCDF21-BE14-4A49-AA26-1B3FF83646B3}" presName="compositeShape" presStyleCnt="0">
        <dgm:presLayoutVars>
          <dgm:chMax val="7"/>
          <dgm:dir/>
          <dgm:resizeHandles val="exact"/>
        </dgm:presLayoutVars>
      </dgm:prSet>
      <dgm:spPr/>
    </dgm:pt>
    <dgm:pt modelId="{07BF0487-770B-40CB-925E-1E529B80F689}" type="pres">
      <dgm:prSet presAssocID="{45FCDF21-BE14-4A49-AA26-1B3FF83646B3}" presName="wedge1" presStyleLbl="node1" presStyleIdx="0" presStyleCnt="1" custLinFactNeighborX="-5179" custLinFactNeighborY="2764"/>
      <dgm:spPr/>
    </dgm:pt>
    <dgm:pt modelId="{C6362CBB-FDFD-4A46-83AD-37749A5B4777}" type="pres">
      <dgm:prSet presAssocID="{45FCDF21-BE14-4A49-AA26-1B3FF83646B3}" presName="wedge1Tx" presStyleLbl="node1" presStyleIdx="0" presStyleCnt="1">
        <dgm:presLayoutVars>
          <dgm:chMax val="0"/>
          <dgm:chPref val="0"/>
          <dgm:bulletEnabled val="1"/>
        </dgm:presLayoutVars>
      </dgm:prSet>
      <dgm:spPr/>
    </dgm:pt>
  </dgm:ptLst>
  <dgm:cxnLst>
    <dgm:cxn modelId="{596FE23C-8E2D-48E5-A377-CDD1527E7136}" type="presOf" srcId="{BD13070C-5CFF-483A-8E72-A25689B67351}" destId="{07BF0487-770B-40CB-925E-1E529B80F689}" srcOrd="0" destOrd="0" presId="urn:microsoft.com/office/officeart/2005/8/layout/chart3"/>
    <dgm:cxn modelId="{5D62D451-9A5E-4E25-A4ED-38E57696CAAE}" type="presOf" srcId="{45FCDF21-BE14-4A49-AA26-1B3FF83646B3}" destId="{0D167D94-A143-4388-A456-A1C6BB4A8556}" srcOrd="0" destOrd="0" presId="urn:microsoft.com/office/officeart/2005/8/layout/chart3"/>
    <dgm:cxn modelId="{F5787FD9-ACC3-4939-8B85-B850EFA44889}" srcId="{45FCDF21-BE14-4A49-AA26-1B3FF83646B3}" destId="{BD13070C-5CFF-483A-8E72-A25689B67351}" srcOrd="0" destOrd="0" parTransId="{4010656C-12DF-419C-93D3-7DCA8C571F7B}" sibTransId="{FFEA3DF7-E0C7-42F8-80DB-520ABEA3EDB7}"/>
    <dgm:cxn modelId="{A20B8CF6-41BD-4300-A5AD-8917A1F9E66C}" type="presOf" srcId="{BD13070C-5CFF-483A-8E72-A25689B67351}" destId="{C6362CBB-FDFD-4A46-83AD-37749A5B4777}" srcOrd="1" destOrd="0" presId="urn:microsoft.com/office/officeart/2005/8/layout/chart3"/>
    <dgm:cxn modelId="{3D47F7B9-D791-434B-9678-BD17DCA9C684}" type="presParOf" srcId="{0D167D94-A143-4388-A456-A1C6BB4A8556}" destId="{07BF0487-770B-40CB-925E-1E529B80F689}" srcOrd="0" destOrd="0" presId="urn:microsoft.com/office/officeart/2005/8/layout/chart3"/>
    <dgm:cxn modelId="{51077187-4D6C-47A1-94AC-369B068C9247}" type="presParOf" srcId="{0D167D94-A143-4388-A456-A1C6BB4A8556}" destId="{C6362CBB-FDFD-4A46-83AD-37749A5B4777}" srcOrd="1" destOrd="0" presId="urn:microsoft.com/office/officeart/2005/8/layout/chart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F27273-16C5-4166-B068-9076C5C51E22}">
      <dsp:nvSpPr>
        <dsp:cNvPr id="0" name=""/>
        <dsp:cNvSpPr/>
      </dsp:nvSpPr>
      <dsp:spPr>
        <a:xfrm>
          <a:off x="1226787" y="408161"/>
          <a:ext cx="3646022" cy="3646022"/>
        </a:xfrm>
        <a:prstGeom prst="pie">
          <a:avLst>
            <a:gd name="adj1" fmla="val 16200000"/>
            <a:gd name="adj2" fmla="val 1800000"/>
          </a:avLst>
        </a:prstGeom>
        <a:solidFill>
          <a:schemeClr val="accent5">
            <a:lumMod val="60000"/>
            <a:lumOff val="40000"/>
          </a:schemeClr>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l" defTabSz="889000">
            <a:lnSpc>
              <a:spcPct val="90000"/>
            </a:lnSpc>
            <a:spcBef>
              <a:spcPct val="0"/>
            </a:spcBef>
            <a:spcAft>
              <a:spcPct val="35000"/>
            </a:spcAft>
            <a:buNone/>
          </a:pPr>
          <a:r>
            <a:rPr lang="nb-NO" sz="2000" kern="1200" dirty="0" err="1"/>
            <a:t>Theoretical</a:t>
          </a:r>
          <a:r>
            <a:rPr lang="nb-NO" sz="2000" kern="1200" dirty="0"/>
            <a:t> </a:t>
          </a:r>
          <a:r>
            <a:rPr lang="nb-NO" sz="2000" kern="1200" dirty="0" err="1"/>
            <a:t>knowledge</a:t>
          </a:r>
          <a:endParaRPr lang="nb-NO" sz="2000" kern="1200" dirty="0"/>
        </a:p>
      </dsp:txBody>
      <dsp:txXfrm>
        <a:off x="3209094" y="1080939"/>
        <a:ext cx="1237043" cy="1215340"/>
      </dsp:txXfrm>
    </dsp:sp>
    <dsp:sp modelId="{76133575-B7AD-4E19-8698-EEA7DB1A5C71}">
      <dsp:nvSpPr>
        <dsp:cNvPr id="0" name=""/>
        <dsp:cNvSpPr/>
      </dsp:nvSpPr>
      <dsp:spPr>
        <a:xfrm>
          <a:off x="1223951" y="393220"/>
          <a:ext cx="3646022" cy="3646022"/>
        </a:xfrm>
        <a:prstGeom prst="pie">
          <a:avLst>
            <a:gd name="adj1" fmla="val 1800000"/>
            <a:gd name="adj2" fmla="val 90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nb-NO" sz="2000" kern="1200" dirty="0" err="1"/>
            <a:t>Ethics</a:t>
          </a:r>
          <a:endParaRPr lang="nb-NO" sz="2000" kern="1200" dirty="0"/>
        </a:p>
      </dsp:txBody>
      <dsp:txXfrm>
        <a:off x="2222267" y="2693686"/>
        <a:ext cx="1649391" cy="1128530"/>
      </dsp:txXfrm>
    </dsp:sp>
    <dsp:sp modelId="{B436BA00-3084-4E29-B64B-31441DB39C9C}">
      <dsp:nvSpPr>
        <dsp:cNvPr id="0" name=""/>
        <dsp:cNvSpPr/>
      </dsp:nvSpPr>
      <dsp:spPr>
        <a:xfrm>
          <a:off x="1227269" y="401496"/>
          <a:ext cx="3646022" cy="3646022"/>
        </a:xfrm>
        <a:prstGeom prst="pie">
          <a:avLst>
            <a:gd name="adj1" fmla="val 90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l" defTabSz="889000">
            <a:lnSpc>
              <a:spcPct val="90000"/>
            </a:lnSpc>
            <a:spcBef>
              <a:spcPct val="0"/>
            </a:spcBef>
            <a:spcAft>
              <a:spcPct val="35000"/>
            </a:spcAft>
            <a:buNone/>
          </a:pPr>
          <a:r>
            <a:rPr lang="nb-NO" sz="2000" kern="1200" dirty="0" err="1"/>
            <a:t>Practical</a:t>
          </a:r>
          <a:r>
            <a:rPr lang="nb-NO" sz="2000" kern="1200" dirty="0"/>
            <a:t> </a:t>
          </a:r>
          <a:r>
            <a:rPr lang="nb-NO" sz="2000" kern="1200" dirty="0" err="1"/>
            <a:t>knowlegde</a:t>
          </a:r>
          <a:endParaRPr lang="nb-NO" sz="2000" kern="1200" dirty="0"/>
        </a:p>
      </dsp:txBody>
      <dsp:txXfrm>
        <a:off x="1617915" y="1117679"/>
        <a:ext cx="1237043" cy="1215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BF0487-770B-40CB-925E-1E529B80F689}">
      <dsp:nvSpPr>
        <dsp:cNvPr id="0" name=""/>
        <dsp:cNvSpPr/>
      </dsp:nvSpPr>
      <dsp:spPr>
        <a:xfrm>
          <a:off x="475021" y="211455"/>
          <a:ext cx="1957977" cy="1957977"/>
        </a:xfrm>
        <a:prstGeom prst="pie">
          <a:avLst>
            <a:gd name="adj1" fmla="val 16200000"/>
            <a:gd name="adj2" fmla="val 1800000"/>
          </a:avLst>
        </a:prstGeom>
        <a:solidFill>
          <a:schemeClr val="accent5">
            <a:lumMod val="60000"/>
            <a:lumOff val="40000"/>
          </a:schemeClr>
        </a:solid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b-NO" sz="1400" kern="1200" dirty="0" err="1"/>
            <a:t>Rational</a:t>
          </a:r>
          <a:endParaRPr lang="nb-NO" sz="1400" kern="1200" dirty="0"/>
        </a:p>
      </dsp:txBody>
      <dsp:txXfrm>
        <a:off x="1539555" y="572749"/>
        <a:ext cx="664313" cy="652659"/>
      </dsp:txXfrm>
    </dsp:sp>
    <dsp:sp modelId="{0197DEF6-516D-43D6-AB6E-EF1960B00E4B}">
      <dsp:nvSpPr>
        <dsp:cNvPr id="0" name=""/>
        <dsp:cNvSpPr/>
      </dsp:nvSpPr>
      <dsp:spPr>
        <a:xfrm>
          <a:off x="475496" y="215610"/>
          <a:ext cx="1957977" cy="1957977"/>
        </a:xfrm>
        <a:prstGeom prst="pie">
          <a:avLst>
            <a:gd name="adj1" fmla="val 1800000"/>
            <a:gd name="adj2" fmla="val 9000000"/>
          </a:avLst>
        </a:prstGeom>
        <a:solidFill>
          <a:schemeClr val="accent1">
            <a:hueOff val="0"/>
            <a:satOff val="0"/>
            <a:lumOff val="0"/>
            <a:alphaOff val="0"/>
          </a:schemeClr>
        </a:solid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b-NO" sz="1400" kern="1200" dirty="0" err="1"/>
            <a:t>Desire</a:t>
          </a:r>
          <a:endParaRPr lang="nb-NO" sz="1400" kern="1200" dirty="0"/>
        </a:p>
      </dsp:txBody>
      <dsp:txXfrm>
        <a:off x="1011609" y="1451000"/>
        <a:ext cx="885751" cy="606040"/>
      </dsp:txXfrm>
    </dsp:sp>
    <dsp:sp modelId="{FAFE1D98-11C7-4383-A994-44EFB383F3E7}">
      <dsp:nvSpPr>
        <dsp:cNvPr id="0" name=""/>
        <dsp:cNvSpPr/>
      </dsp:nvSpPr>
      <dsp:spPr>
        <a:xfrm>
          <a:off x="475496" y="215610"/>
          <a:ext cx="1957977" cy="1957977"/>
        </a:xfrm>
        <a:prstGeom prst="pie">
          <a:avLst>
            <a:gd name="adj1" fmla="val 9000000"/>
            <a:gd name="adj2" fmla="val 16200000"/>
          </a:avLst>
        </a:prstGeom>
        <a:solidFill>
          <a:schemeClr val="accent1">
            <a:hueOff val="0"/>
            <a:satOff val="0"/>
            <a:lumOff val="0"/>
            <a:alphaOff val="0"/>
          </a:schemeClr>
        </a:solid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b-NO" sz="1400" kern="1200" dirty="0" err="1"/>
            <a:t>Practical</a:t>
          </a:r>
          <a:endParaRPr lang="nb-NO" sz="1400" kern="1200" dirty="0"/>
        </a:p>
      </dsp:txBody>
      <dsp:txXfrm>
        <a:off x="685279" y="600213"/>
        <a:ext cx="664313" cy="6526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BF0487-770B-40CB-925E-1E529B80F689}">
      <dsp:nvSpPr>
        <dsp:cNvPr id="0" name=""/>
        <dsp:cNvSpPr/>
      </dsp:nvSpPr>
      <dsp:spPr>
        <a:xfrm>
          <a:off x="424557" y="240592"/>
          <a:ext cx="1957977" cy="1957977"/>
        </a:xfrm>
        <a:prstGeom prst="ellipse">
          <a:avLst/>
        </a:prstGeom>
        <a:solidFill>
          <a:schemeClr val="accent5">
            <a:lumMod val="60000"/>
            <a:lumOff val="40000"/>
          </a:schemeClr>
        </a:solid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nb-NO" sz="3000" kern="1200" dirty="0" err="1"/>
            <a:t>Rational</a:t>
          </a:r>
          <a:endParaRPr lang="nb-NO" sz="3000" kern="1200" dirty="0"/>
        </a:p>
      </dsp:txBody>
      <dsp:txXfrm>
        <a:off x="715922" y="531958"/>
        <a:ext cx="1375245" cy="1375245"/>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954057-5538-4CEA-B563-2DD8F7174223}" type="datetimeFigureOut">
              <a:rPr lang="nb-NO" smtClean="0"/>
              <a:t>24.03.2023</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E5DB4B-F0A0-48E0-94A3-56F328FD358E}" type="slidenum">
              <a:rPr lang="nb-NO" smtClean="0"/>
              <a:t>‹#›</a:t>
            </a:fld>
            <a:endParaRPr lang="nb-NO"/>
          </a:p>
        </p:txBody>
      </p:sp>
    </p:spTree>
    <p:extLst>
      <p:ext uri="{BB962C8B-B14F-4D97-AF65-F5344CB8AC3E}">
        <p14:creationId xmlns:p14="http://schemas.microsoft.com/office/powerpoint/2010/main" val="4043319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1</a:t>
            </a:fld>
            <a:endParaRPr lang="nb-NO"/>
          </a:p>
        </p:txBody>
      </p:sp>
    </p:spTree>
    <p:extLst>
      <p:ext uri="{BB962C8B-B14F-4D97-AF65-F5344CB8AC3E}">
        <p14:creationId xmlns:p14="http://schemas.microsoft.com/office/powerpoint/2010/main" val="270734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2</a:t>
            </a:fld>
            <a:endParaRPr lang="nb-NO"/>
          </a:p>
        </p:txBody>
      </p:sp>
    </p:spTree>
    <p:extLst>
      <p:ext uri="{BB962C8B-B14F-4D97-AF65-F5344CB8AC3E}">
        <p14:creationId xmlns:p14="http://schemas.microsoft.com/office/powerpoint/2010/main" val="305026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3</a:t>
            </a:fld>
            <a:endParaRPr lang="nb-NO"/>
          </a:p>
        </p:txBody>
      </p:sp>
    </p:spTree>
    <p:extLst>
      <p:ext uri="{BB962C8B-B14F-4D97-AF65-F5344CB8AC3E}">
        <p14:creationId xmlns:p14="http://schemas.microsoft.com/office/powerpoint/2010/main" val="4035643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5"/>
          </p:nvPr>
        </p:nvSpPr>
        <p:spPr/>
        <p:txBody>
          <a:bodyPr/>
          <a:lstStyle/>
          <a:p>
            <a:fld id="{6BE5DB4B-F0A0-48E0-94A3-56F328FD358E}" type="slidenum">
              <a:rPr lang="nb-NO" smtClean="0"/>
              <a:t>4</a:t>
            </a:fld>
            <a:endParaRPr lang="nb-NO"/>
          </a:p>
        </p:txBody>
      </p:sp>
    </p:spTree>
    <p:extLst>
      <p:ext uri="{BB962C8B-B14F-4D97-AF65-F5344CB8AC3E}">
        <p14:creationId xmlns:p14="http://schemas.microsoft.com/office/powerpoint/2010/main" val="2516313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1" noProof="0" dirty="0"/>
          </a:p>
        </p:txBody>
      </p:sp>
      <p:sp>
        <p:nvSpPr>
          <p:cNvPr id="4" name="Slide Number Placeholder 3"/>
          <p:cNvSpPr>
            <a:spLocks noGrp="1"/>
          </p:cNvSpPr>
          <p:nvPr>
            <p:ph type="sldNum" sz="quarter" idx="5"/>
          </p:nvPr>
        </p:nvSpPr>
        <p:spPr/>
        <p:txBody>
          <a:bodyPr/>
          <a:lstStyle/>
          <a:p>
            <a:fld id="{6BE5DB4B-F0A0-48E0-94A3-56F328FD358E}" type="slidenum">
              <a:rPr lang="nb-NO" smtClean="0"/>
              <a:t>5</a:t>
            </a:fld>
            <a:endParaRPr lang="nb-NO"/>
          </a:p>
        </p:txBody>
      </p:sp>
    </p:spTree>
    <p:extLst>
      <p:ext uri="{BB962C8B-B14F-4D97-AF65-F5344CB8AC3E}">
        <p14:creationId xmlns:p14="http://schemas.microsoft.com/office/powerpoint/2010/main" val="882271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6</a:t>
            </a:fld>
            <a:endParaRPr lang="nb-NO"/>
          </a:p>
        </p:txBody>
      </p:sp>
    </p:spTree>
    <p:extLst>
      <p:ext uri="{BB962C8B-B14F-4D97-AF65-F5344CB8AC3E}">
        <p14:creationId xmlns:p14="http://schemas.microsoft.com/office/powerpoint/2010/main" val="2456415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25DEADF-0532-454C-8F02-2BB448FD2564}" type="slidenum">
              <a:rPr lang="nb-NO" smtClean="0"/>
              <a:t>7</a:t>
            </a:fld>
            <a:endParaRPr lang="nb-NO"/>
          </a:p>
        </p:txBody>
      </p:sp>
    </p:spTree>
    <p:extLst>
      <p:ext uri="{BB962C8B-B14F-4D97-AF65-F5344CB8AC3E}">
        <p14:creationId xmlns:p14="http://schemas.microsoft.com/office/powerpoint/2010/main" val="1041346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25DEADF-0532-454C-8F02-2BB448FD2564}" type="slidenum">
              <a:rPr lang="nb-NO" smtClean="0"/>
              <a:t>8</a:t>
            </a:fld>
            <a:endParaRPr lang="nb-NO"/>
          </a:p>
        </p:txBody>
      </p:sp>
    </p:spTree>
    <p:extLst>
      <p:ext uri="{BB962C8B-B14F-4D97-AF65-F5344CB8AC3E}">
        <p14:creationId xmlns:p14="http://schemas.microsoft.com/office/powerpoint/2010/main" val="714398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25DEADF-0532-454C-8F02-2BB448FD2564}" type="slidenum">
              <a:rPr lang="nb-NO" smtClean="0"/>
              <a:t>9</a:t>
            </a:fld>
            <a:endParaRPr lang="nb-NO"/>
          </a:p>
        </p:txBody>
      </p:sp>
    </p:spTree>
    <p:extLst>
      <p:ext uri="{BB962C8B-B14F-4D97-AF65-F5344CB8AC3E}">
        <p14:creationId xmlns:p14="http://schemas.microsoft.com/office/powerpoint/2010/main" val="2300008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10</a:t>
            </a:fld>
            <a:endParaRPr lang="nb-NO"/>
          </a:p>
        </p:txBody>
      </p:sp>
    </p:spTree>
    <p:extLst>
      <p:ext uri="{BB962C8B-B14F-4D97-AF65-F5344CB8AC3E}">
        <p14:creationId xmlns:p14="http://schemas.microsoft.com/office/powerpoint/2010/main" val="41422130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11</a:t>
            </a:fld>
            <a:endParaRPr lang="nb-NO"/>
          </a:p>
        </p:txBody>
      </p:sp>
    </p:spTree>
    <p:extLst>
      <p:ext uri="{BB962C8B-B14F-4D97-AF65-F5344CB8AC3E}">
        <p14:creationId xmlns:p14="http://schemas.microsoft.com/office/powerpoint/2010/main" val="1859684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12</a:t>
            </a:fld>
            <a:endParaRPr lang="nb-NO"/>
          </a:p>
        </p:txBody>
      </p:sp>
    </p:spTree>
    <p:extLst>
      <p:ext uri="{BB962C8B-B14F-4D97-AF65-F5344CB8AC3E}">
        <p14:creationId xmlns:p14="http://schemas.microsoft.com/office/powerpoint/2010/main" val="2736875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13</a:t>
            </a:fld>
            <a:endParaRPr lang="nb-NO"/>
          </a:p>
        </p:txBody>
      </p:sp>
    </p:spTree>
    <p:extLst>
      <p:ext uri="{BB962C8B-B14F-4D97-AF65-F5344CB8AC3E}">
        <p14:creationId xmlns:p14="http://schemas.microsoft.com/office/powerpoint/2010/main" val="34751747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14</a:t>
            </a:fld>
            <a:endParaRPr lang="nb-NO"/>
          </a:p>
        </p:txBody>
      </p:sp>
    </p:spTree>
    <p:extLst>
      <p:ext uri="{BB962C8B-B14F-4D97-AF65-F5344CB8AC3E}">
        <p14:creationId xmlns:p14="http://schemas.microsoft.com/office/powerpoint/2010/main" val="2211671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15</a:t>
            </a:fld>
            <a:endParaRPr lang="nb-NO"/>
          </a:p>
        </p:txBody>
      </p:sp>
    </p:spTree>
    <p:extLst>
      <p:ext uri="{BB962C8B-B14F-4D97-AF65-F5344CB8AC3E}">
        <p14:creationId xmlns:p14="http://schemas.microsoft.com/office/powerpoint/2010/main" val="20350109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16</a:t>
            </a:fld>
            <a:endParaRPr lang="nb-NO"/>
          </a:p>
        </p:txBody>
      </p:sp>
    </p:spTree>
    <p:extLst>
      <p:ext uri="{BB962C8B-B14F-4D97-AF65-F5344CB8AC3E}">
        <p14:creationId xmlns:p14="http://schemas.microsoft.com/office/powerpoint/2010/main" val="7702818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17</a:t>
            </a:fld>
            <a:endParaRPr lang="nb-NO"/>
          </a:p>
        </p:txBody>
      </p:sp>
    </p:spTree>
    <p:extLst>
      <p:ext uri="{BB962C8B-B14F-4D97-AF65-F5344CB8AC3E}">
        <p14:creationId xmlns:p14="http://schemas.microsoft.com/office/powerpoint/2010/main" val="13910011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18</a:t>
            </a:fld>
            <a:endParaRPr lang="nb-NO"/>
          </a:p>
        </p:txBody>
      </p:sp>
    </p:spTree>
    <p:extLst>
      <p:ext uri="{BB962C8B-B14F-4D97-AF65-F5344CB8AC3E}">
        <p14:creationId xmlns:p14="http://schemas.microsoft.com/office/powerpoint/2010/main" val="23244540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19</a:t>
            </a:fld>
            <a:endParaRPr lang="nb-NO"/>
          </a:p>
        </p:txBody>
      </p:sp>
    </p:spTree>
    <p:extLst>
      <p:ext uri="{BB962C8B-B14F-4D97-AF65-F5344CB8AC3E}">
        <p14:creationId xmlns:p14="http://schemas.microsoft.com/office/powerpoint/2010/main" val="30749104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20</a:t>
            </a:fld>
            <a:endParaRPr lang="nb-NO"/>
          </a:p>
        </p:txBody>
      </p:sp>
    </p:spTree>
    <p:extLst>
      <p:ext uri="{BB962C8B-B14F-4D97-AF65-F5344CB8AC3E}">
        <p14:creationId xmlns:p14="http://schemas.microsoft.com/office/powerpoint/2010/main" val="28092587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21</a:t>
            </a:fld>
            <a:endParaRPr lang="nb-NO"/>
          </a:p>
        </p:txBody>
      </p:sp>
    </p:spTree>
    <p:extLst>
      <p:ext uri="{BB962C8B-B14F-4D97-AF65-F5344CB8AC3E}">
        <p14:creationId xmlns:p14="http://schemas.microsoft.com/office/powerpoint/2010/main" val="36156145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22</a:t>
            </a:fld>
            <a:endParaRPr lang="nb-NO"/>
          </a:p>
        </p:txBody>
      </p:sp>
    </p:spTree>
    <p:extLst>
      <p:ext uri="{BB962C8B-B14F-4D97-AF65-F5344CB8AC3E}">
        <p14:creationId xmlns:p14="http://schemas.microsoft.com/office/powerpoint/2010/main" val="16092386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23</a:t>
            </a:fld>
            <a:endParaRPr lang="nb-NO"/>
          </a:p>
        </p:txBody>
      </p:sp>
    </p:spTree>
    <p:extLst>
      <p:ext uri="{BB962C8B-B14F-4D97-AF65-F5344CB8AC3E}">
        <p14:creationId xmlns:p14="http://schemas.microsoft.com/office/powerpoint/2010/main" val="39439706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24</a:t>
            </a:fld>
            <a:endParaRPr lang="nb-NO"/>
          </a:p>
        </p:txBody>
      </p:sp>
    </p:spTree>
    <p:extLst>
      <p:ext uri="{BB962C8B-B14F-4D97-AF65-F5344CB8AC3E}">
        <p14:creationId xmlns:p14="http://schemas.microsoft.com/office/powerpoint/2010/main" val="38508080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25</a:t>
            </a:fld>
            <a:endParaRPr lang="nb-NO"/>
          </a:p>
        </p:txBody>
      </p:sp>
    </p:spTree>
    <p:extLst>
      <p:ext uri="{BB962C8B-B14F-4D97-AF65-F5344CB8AC3E}">
        <p14:creationId xmlns:p14="http://schemas.microsoft.com/office/powerpoint/2010/main" val="39480471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26</a:t>
            </a:fld>
            <a:endParaRPr lang="nb-NO"/>
          </a:p>
        </p:txBody>
      </p:sp>
    </p:spTree>
    <p:extLst>
      <p:ext uri="{BB962C8B-B14F-4D97-AF65-F5344CB8AC3E}">
        <p14:creationId xmlns:p14="http://schemas.microsoft.com/office/powerpoint/2010/main" val="29882647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27</a:t>
            </a:fld>
            <a:endParaRPr lang="nb-NO"/>
          </a:p>
        </p:txBody>
      </p:sp>
    </p:spTree>
    <p:extLst>
      <p:ext uri="{BB962C8B-B14F-4D97-AF65-F5344CB8AC3E}">
        <p14:creationId xmlns:p14="http://schemas.microsoft.com/office/powerpoint/2010/main" val="7958818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28</a:t>
            </a:fld>
            <a:endParaRPr lang="nb-NO"/>
          </a:p>
        </p:txBody>
      </p:sp>
    </p:spTree>
    <p:extLst>
      <p:ext uri="{BB962C8B-B14F-4D97-AF65-F5344CB8AC3E}">
        <p14:creationId xmlns:p14="http://schemas.microsoft.com/office/powerpoint/2010/main" val="40241849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25DEADF-0532-454C-8F02-2BB448FD2564}" type="slidenum">
              <a:rPr lang="nb-NO" smtClean="0"/>
              <a:t>29</a:t>
            </a:fld>
            <a:endParaRPr lang="nb-NO"/>
          </a:p>
        </p:txBody>
      </p:sp>
    </p:spTree>
    <p:extLst>
      <p:ext uri="{BB962C8B-B14F-4D97-AF65-F5344CB8AC3E}">
        <p14:creationId xmlns:p14="http://schemas.microsoft.com/office/powerpoint/2010/main" val="32138909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25DEADF-0532-454C-8F02-2BB448FD2564}" type="slidenum">
              <a:rPr lang="nb-NO" smtClean="0"/>
              <a:t>30</a:t>
            </a:fld>
            <a:endParaRPr lang="nb-NO"/>
          </a:p>
        </p:txBody>
      </p:sp>
    </p:spTree>
    <p:extLst>
      <p:ext uri="{BB962C8B-B14F-4D97-AF65-F5344CB8AC3E}">
        <p14:creationId xmlns:p14="http://schemas.microsoft.com/office/powerpoint/2010/main" val="12762977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nb-NO" b="1" i="1" dirty="0">
              <a:solidFill>
                <a:srgbClr val="222222"/>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6C50C8EA-4E0B-4C60-A373-B146BA9A7A38}" type="slidenum">
              <a:rPr lang="nb-NO" smtClean="0"/>
              <a:t>31</a:t>
            </a:fld>
            <a:endParaRPr lang="nb-NO"/>
          </a:p>
        </p:txBody>
      </p:sp>
    </p:spTree>
    <p:extLst>
      <p:ext uri="{BB962C8B-B14F-4D97-AF65-F5344CB8AC3E}">
        <p14:creationId xmlns:p14="http://schemas.microsoft.com/office/powerpoint/2010/main" val="70066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32</a:t>
            </a:fld>
            <a:endParaRPr lang="nb-NO"/>
          </a:p>
        </p:txBody>
      </p:sp>
    </p:spTree>
    <p:extLst>
      <p:ext uri="{BB962C8B-B14F-4D97-AF65-F5344CB8AC3E}">
        <p14:creationId xmlns:p14="http://schemas.microsoft.com/office/powerpoint/2010/main" val="41796019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33</a:t>
            </a:fld>
            <a:endParaRPr lang="nb-NO"/>
          </a:p>
        </p:txBody>
      </p:sp>
    </p:spTree>
    <p:extLst>
      <p:ext uri="{BB962C8B-B14F-4D97-AF65-F5344CB8AC3E}">
        <p14:creationId xmlns:p14="http://schemas.microsoft.com/office/powerpoint/2010/main" val="15873068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34</a:t>
            </a:fld>
            <a:endParaRPr lang="nb-NO"/>
          </a:p>
        </p:txBody>
      </p:sp>
    </p:spTree>
    <p:extLst>
      <p:ext uri="{BB962C8B-B14F-4D97-AF65-F5344CB8AC3E}">
        <p14:creationId xmlns:p14="http://schemas.microsoft.com/office/powerpoint/2010/main" val="4500206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25DEADF-0532-454C-8F02-2BB448FD2564}" type="slidenum">
              <a:rPr lang="nb-NO" smtClean="0"/>
              <a:t>35</a:t>
            </a:fld>
            <a:endParaRPr lang="nb-NO"/>
          </a:p>
        </p:txBody>
      </p:sp>
    </p:spTree>
    <p:extLst>
      <p:ext uri="{BB962C8B-B14F-4D97-AF65-F5344CB8AC3E}">
        <p14:creationId xmlns:p14="http://schemas.microsoft.com/office/powerpoint/2010/main" val="23718618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25DEADF-0532-454C-8F02-2BB448FD2564}" type="slidenum">
              <a:rPr lang="nb-NO" smtClean="0"/>
              <a:t>36</a:t>
            </a:fld>
            <a:endParaRPr lang="nb-NO"/>
          </a:p>
        </p:txBody>
      </p:sp>
    </p:spTree>
    <p:extLst>
      <p:ext uri="{BB962C8B-B14F-4D97-AF65-F5344CB8AC3E}">
        <p14:creationId xmlns:p14="http://schemas.microsoft.com/office/powerpoint/2010/main" val="286274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25DEADF-0532-454C-8F02-2BB448FD2564}" type="slidenum">
              <a:rPr lang="nb-NO" smtClean="0"/>
              <a:t>37</a:t>
            </a:fld>
            <a:endParaRPr lang="nb-NO"/>
          </a:p>
        </p:txBody>
      </p:sp>
    </p:spTree>
    <p:extLst>
      <p:ext uri="{BB962C8B-B14F-4D97-AF65-F5344CB8AC3E}">
        <p14:creationId xmlns:p14="http://schemas.microsoft.com/office/powerpoint/2010/main" val="10474903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38</a:t>
            </a:fld>
            <a:endParaRPr lang="nb-NO"/>
          </a:p>
        </p:txBody>
      </p:sp>
    </p:spTree>
    <p:extLst>
      <p:ext uri="{BB962C8B-B14F-4D97-AF65-F5344CB8AC3E}">
        <p14:creationId xmlns:p14="http://schemas.microsoft.com/office/powerpoint/2010/main" val="21917852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39</a:t>
            </a:fld>
            <a:endParaRPr lang="nb-NO"/>
          </a:p>
        </p:txBody>
      </p:sp>
    </p:spTree>
    <p:extLst>
      <p:ext uri="{BB962C8B-B14F-4D97-AF65-F5344CB8AC3E}">
        <p14:creationId xmlns:p14="http://schemas.microsoft.com/office/powerpoint/2010/main" val="8084347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40</a:t>
            </a:fld>
            <a:endParaRPr lang="nb-NO"/>
          </a:p>
        </p:txBody>
      </p:sp>
    </p:spTree>
    <p:extLst>
      <p:ext uri="{BB962C8B-B14F-4D97-AF65-F5344CB8AC3E}">
        <p14:creationId xmlns:p14="http://schemas.microsoft.com/office/powerpoint/2010/main" val="12897834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41</a:t>
            </a:fld>
            <a:endParaRPr lang="nb-NO"/>
          </a:p>
        </p:txBody>
      </p:sp>
    </p:spTree>
    <p:extLst>
      <p:ext uri="{BB962C8B-B14F-4D97-AF65-F5344CB8AC3E}">
        <p14:creationId xmlns:p14="http://schemas.microsoft.com/office/powerpoint/2010/main" val="8908124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42</a:t>
            </a:fld>
            <a:endParaRPr lang="nb-NO"/>
          </a:p>
        </p:txBody>
      </p:sp>
    </p:spTree>
    <p:extLst>
      <p:ext uri="{BB962C8B-B14F-4D97-AF65-F5344CB8AC3E}">
        <p14:creationId xmlns:p14="http://schemas.microsoft.com/office/powerpoint/2010/main" val="21870960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43</a:t>
            </a:fld>
            <a:endParaRPr lang="nb-NO"/>
          </a:p>
        </p:txBody>
      </p:sp>
    </p:spTree>
    <p:extLst>
      <p:ext uri="{BB962C8B-B14F-4D97-AF65-F5344CB8AC3E}">
        <p14:creationId xmlns:p14="http://schemas.microsoft.com/office/powerpoint/2010/main" val="11243168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44</a:t>
            </a:fld>
            <a:endParaRPr lang="nb-NO"/>
          </a:p>
        </p:txBody>
      </p:sp>
    </p:spTree>
    <p:extLst>
      <p:ext uri="{BB962C8B-B14F-4D97-AF65-F5344CB8AC3E}">
        <p14:creationId xmlns:p14="http://schemas.microsoft.com/office/powerpoint/2010/main" val="1068991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45</a:t>
            </a:fld>
            <a:endParaRPr lang="nb-NO"/>
          </a:p>
        </p:txBody>
      </p:sp>
    </p:spTree>
    <p:extLst>
      <p:ext uri="{BB962C8B-B14F-4D97-AF65-F5344CB8AC3E}">
        <p14:creationId xmlns:p14="http://schemas.microsoft.com/office/powerpoint/2010/main" val="4423435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46</a:t>
            </a:fld>
            <a:endParaRPr lang="nb-NO"/>
          </a:p>
        </p:txBody>
      </p:sp>
    </p:spTree>
    <p:extLst>
      <p:ext uri="{BB962C8B-B14F-4D97-AF65-F5344CB8AC3E}">
        <p14:creationId xmlns:p14="http://schemas.microsoft.com/office/powerpoint/2010/main" val="27160664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47</a:t>
            </a:fld>
            <a:endParaRPr lang="nb-NO"/>
          </a:p>
        </p:txBody>
      </p:sp>
    </p:spTree>
    <p:extLst>
      <p:ext uri="{BB962C8B-B14F-4D97-AF65-F5344CB8AC3E}">
        <p14:creationId xmlns:p14="http://schemas.microsoft.com/office/powerpoint/2010/main" val="30876629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BE5DB4B-F0A0-48E0-94A3-56F328FD358E}" type="slidenum">
              <a:rPr lang="nb-NO" smtClean="0"/>
              <a:t>48</a:t>
            </a:fld>
            <a:endParaRPr lang="nb-NO"/>
          </a:p>
        </p:txBody>
      </p:sp>
    </p:spTree>
    <p:extLst>
      <p:ext uri="{BB962C8B-B14F-4D97-AF65-F5344CB8AC3E}">
        <p14:creationId xmlns:p14="http://schemas.microsoft.com/office/powerpoint/2010/main" val="3568460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B91FE-34FF-A51F-E432-2FEE7E7F3D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5BBB7A96-B866-B305-0CD7-5FD81ABEFD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1EF27386-EE96-F3E3-86D7-673B6545322C}"/>
              </a:ext>
            </a:extLst>
          </p:cNvPr>
          <p:cNvSpPr>
            <a:spLocks noGrp="1"/>
          </p:cNvSpPr>
          <p:nvPr>
            <p:ph type="dt" sz="half" idx="10"/>
          </p:nvPr>
        </p:nvSpPr>
        <p:spPr/>
        <p:txBody>
          <a:bodyPr/>
          <a:lstStyle/>
          <a:p>
            <a:fld id="{10B25F41-4C1D-4A03-A97B-0B78B3B2504D}" type="datetimeFigureOut">
              <a:rPr lang="nb-NO" smtClean="0"/>
              <a:t>24.03.2023</a:t>
            </a:fld>
            <a:endParaRPr lang="nb-NO"/>
          </a:p>
        </p:txBody>
      </p:sp>
      <p:sp>
        <p:nvSpPr>
          <p:cNvPr id="5" name="Footer Placeholder 4">
            <a:extLst>
              <a:ext uri="{FF2B5EF4-FFF2-40B4-BE49-F238E27FC236}">
                <a16:creationId xmlns:a16="http://schemas.microsoft.com/office/drawing/2014/main" id="{DD0047C9-6E17-1F86-B620-FA49E616158F}"/>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827F557B-995E-8787-1055-BB7362A39CA2}"/>
              </a:ext>
            </a:extLst>
          </p:cNvPr>
          <p:cNvSpPr>
            <a:spLocks noGrp="1"/>
          </p:cNvSpPr>
          <p:nvPr>
            <p:ph type="sldNum" sz="quarter" idx="12"/>
          </p:nvPr>
        </p:nvSpPr>
        <p:spPr/>
        <p:txBody>
          <a:bodyPr/>
          <a:lstStyle/>
          <a:p>
            <a:fld id="{17DEC93B-27B6-4B77-AF10-59B234A539A5}" type="slidenum">
              <a:rPr lang="nb-NO" smtClean="0"/>
              <a:t>‹#›</a:t>
            </a:fld>
            <a:endParaRPr lang="nb-NO"/>
          </a:p>
        </p:txBody>
      </p:sp>
    </p:spTree>
    <p:extLst>
      <p:ext uri="{BB962C8B-B14F-4D97-AF65-F5344CB8AC3E}">
        <p14:creationId xmlns:p14="http://schemas.microsoft.com/office/powerpoint/2010/main" val="3351845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FA63C-B2CB-2810-2323-F1671CF8C62E}"/>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8F0586E4-FF83-8DE5-9A59-506F4D443C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0386F7A9-96A8-0143-EFF3-A0C44187B195}"/>
              </a:ext>
            </a:extLst>
          </p:cNvPr>
          <p:cNvSpPr>
            <a:spLocks noGrp="1"/>
          </p:cNvSpPr>
          <p:nvPr>
            <p:ph type="dt" sz="half" idx="10"/>
          </p:nvPr>
        </p:nvSpPr>
        <p:spPr/>
        <p:txBody>
          <a:bodyPr/>
          <a:lstStyle/>
          <a:p>
            <a:fld id="{10B25F41-4C1D-4A03-A97B-0B78B3B2504D}" type="datetimeFigureOut">
              <a:rPr lang="nb-NO" smtClean="0"/>
              <a:t>24.03.2023</a:t>
            </a:fld>
            <a:endParaRPr lang="nb-NO"/>
          </a:p>
        </p:txBody>
      </p:sp>
      <p:sp>
        <p:nvSpPr>
          <p:cNvPr id="5" name="Footer Placeholder 4">
            <a:extLst>
              <a:ext uri="{FF2B5EF4-FFF2-40B4-BE49-F238E27FC236}">
                <a16:creationId xmlns:a16="http://schemas.microsoft.com/office/drawing/2014/main" id="{23EC3D16-E2E6-491A-6766-FA6C1B880491}"/>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AC91E535-79A8-CD80-F5B0-524158886D7C}"/>
              </a:ext>
            </a:extLst>
          </p:cNvPr>
          <p:cNvSpPr>
            <a:spLocks noGrp="1"/>
          </p:cNvSpPr>
          <p:nvPr>
            <p:ph type="sldNum" sz="quarter" idx="12"/>
          </p:nvPr>
        </p:nvSpPr>
        <p:spPr/>
        <p:txBody>
          <a:bodyPr/>
          <a:lstStyle/>
          <a:p>
            <a:fld id="{17DEC93B-27B6-4B77-AF10-59B234A539A5}" type="slidenum">
              <a:rPr lang="nb-NO" smtClean="0"/>
              <a:t>‹#›</a:t>
            </a:fld>
            <a:endParaRPr lang="nb-NO"/>
          </a:p>
        </p:txBody>
      </p:sp>
    </p:spTree>
    <p:extLst>
      <p:ext uri="{BB962C8B-B14F-4D97-AF65-F5344CB8AC3E}">
        <p14:creationId xmlns:p14="http://schemas.microsoft.com/office/powerpoint/2010/main" val="4229352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D5853-1554-74B6-20AB-A84E1456FC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C658AD59-C18E-333E-494D-B4933B984E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DC5154-87B7-6FA0-5361-972497EDEDFE}"/>
              </a:ext>
            </a:extLst>
          </p:cNvPr>
          <p:cNvSpPr>
            <a:spLocks noGrp="1"/>
          </p:cNvSpPr>
          <p:nvPr>
            <p:ph type="dt" sz="half" idx="10"/>
          </p:nvPr>
        </p:nvSpPr>
        <p:spPr/>
        <p:txBody>
          <a:bodyPr/>
          <a:lstStyle/>
          <a:p>
            <a:fld id="{10B25F41-4C1D-4A03-A97B-0B78B3B2504D}" type="datetimeFigureOut">
              <a:rPr lang="nb-NO" smtClean="0"/>
              <a:t>24.03.2023</a:t>
            </a:fld>
            <a:endParaRPr lang="nb-NO"/>
          </a:p>
        </p:txBody>
      </p:sp>
      <p:sp>
        <p:nvSpPr>
          <p:cNvPr id="5" name="Footer Placeholder 4">
            <a:extLst>
              <a:ext uri="{FF2B5EF4-FFF2-40B4-BE49-F238E27FC236}">
                <a16:creationId xmlns:a16="http://schemas.microsoft.com/office/drawing/2014/main" id="{3C4C00C7-200E-83F7-4358-89155EC34A57}"/>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181ABEB0-58D5-B14E-599E-47A7A6890E58}"/>
              </a:ext>
            </a:extLst>
          </p:cNvPr>
          <p:cNvSpPr>
            <a:spLocks noGrp="1"/>
          </p:cNvSpPr>
          <p:nvPr>
            <p:ph type="sldNum" sz="quarter" idx="12"/>
          </p:nvPr>
        </p:nvSpPr>
        <p:spPr/>
        <p:txBody>
          <a:bodyPr/>
          <a:lstStyle/>
          <a:p>
            <a:fld id="{17DEC93B-27B6-4B77-AF10-59B234A539A5}" type="slidenum">
              <a:rPr lang="nb-NO" smtClean="0"/>
              <a:t>‹#›</a:t>
            </a:fld>
            <a:endParaRPr lang="nb-NO"/>
          </a:p>
        </p:txBody>
      </p:sp>
    </p:spTree>
    <p:extLst>
      <p:ext uri="{BB962C8B-B14F-4D97-AF65-F5344CB8AC3E}">
        <p14:creationId xmlns:p14="http://schemas.microsoft.com/office/powerpoint/2010/main" val="2027269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2F29D-F95E-C225-FD08-279A5D4FF049}"/>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2A7B2695-1648-2603-EBAC-4B4815F235A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5652EB8D-4A68-834B-0E2F-49D4B11602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58F4ECE3-EC35-DCC6-B54A-EC0138D4DB70}"/>
              </a:ext>
            </a:extLst>
          </p:cNvPr>
          <p:cNvSpPr>
            <a:spLocks noGrp="1"/>
          </p:cNvSpPr>
          <p:nvPr>
            <p:ph type="dt" sz="half" idx="10"/>
          </p:nvPr>
        </p:nvSpPr>
        <p:spPr/>
        <p:txBody>
          <a:bodyPr/>
          <a:lstStyle/>
          <a:p>
            <a:fld id="{10B25F41-4C1D-4A03-A97B-0B78B3B2504D}" type="datetimeFigureOut">
              <a:rPr lang="nb-NO" smtClean="0"/>
              <a:t>24.03.2023</a:t>
            </a:fld>
            <a:endParaRPr lang="nb-NO"/>
          </a:p>
        </p:txBody>
      </p:sp>
      <p:sp>
        <p:nvSpPr>
          <p:cNvPr id="6" name="Footer Placeholder 5">
            <a:extLst>
              <a:ext uri="{FF2B5EF4-FFF2-40B4-BE49-F238E27FC236}">
                <a16:creationId xmlns:a16="http://schemas.microsoft.com/office/drawing/2014/main" id="{7255AACC-7EAC-356B-EA67-05BC689E2F2B}"/>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CC28D3D8-A737-8DCA-DC71-AA17B8F50DA8}"/>
              </a:ext>
            </a:extLst>
          </p:cNvPr>
          <p:cNvSpPr>
            <a:spLocks noGrp="1"/>
          </p:cNvSpPr>
          <p:nvPr>
            <p:ph type="sldNum" sz="quarter" idx="12"/>
          </p:nvPr>
        </p:nvSpPr>
        <p:spPr/>
        <p:txBody>
          <a:bodyPr/>
          <a:lstStyle/>
          <a:p>
            <a:fld id="{17DEC93B-27B6-4B77-AF10-59B234A539A5}" type="slidenum">
              <a:rPr lang="nb-NO" smtClean="0"/>
              <a:t>‹#›</a:t>
            </a:fld>
            <a:endParaRPr lang="nb-NO"/>
          </a:p>
        </p:txBody>
      </p:sp>
    </p:spTree>
    <p:extLst>
      <p:ext uri="{BB962C8B-B14F-4D97-AF65-F5344CB8AC3E}">
        <p14:creationId xmlns:p14="http://schemas.microsoft.com/office/powerpoint/2010/main" val="3246127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0269A-0917-E4A7-A331-773D2AE87C59}"/>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3A521C3A-3BA1-6501-AB29-48647AD284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51A251-CB29-5C34-4379-1429A1688E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41ED7665-77E5-4AD9-FF91-4B114BCC51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9B7A06-D63B-E34D-488A-B56467F6E50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7F73CE4A-400B-0436-A7F2-6331A1410025}"/>
              </a:ext>
            </a:extLst>
          </p:cNvPr>
          <p:cNvSpPr>
            <a:spLocks noGrp="1"/>
          </p:cNvSpPr>
          <p:nvPr>
            <p:ph type="dt" sz="half" idx="10"/>
          </p:nvPr>
        </p:nvSpPr>
        <p:spPr/>
        <p:txBody>
          <a:bodyPr/>
          <a:lstStyle/>
          <a:p>
            <a:fld id="{10B25F41-4C1D-4A03-A97B-0B78B3B2504D}" type="datetimeFigureOut">
              <a:rPr lang="nb-NO" smtClean="0"/>
              <a:t>24.03.2023</a:t>
            </a:fld>
            <a:endParaRPr lang="nb-NO"/>
          </a:p>
        </p:txBody>
      </p:sp>
      <p:sp>
        <p:nvSpPr>
          <p:cNvPr id="8" name="Footer Placeholder 7">
            <a:extLst>
              <a:ext uri="{FF2B5EF4-FFF2-40B4-BE49-F238E27FC236}">
                <a16:creationId xmlns:a16="http://schemas.microsoft.com/office/drawing/2014/main" id="{36EBDB20-134C-186D-059B-AFABC5AAF32D}"/>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7714C296-99EB-600A-A5C7-6393E6048F52}"/>
              </a:ext>
            </a:extLst>
          </p:cNvPr>
          <p:cNvSpPr>
            <a:spLocks noGrp="1"/>
          </p:cNvSpPr>
          <p:nvPr>
            <p:ph type="sldNum" sz="quarter" idx="12"/>
          </p:nvPr>
        </p:nvSpPr>
        <p:spPr/>
        <p:txBody>
          <a:bodyPr/>
          <a:lstStyle/>
          <a:p>
            <a:fld id="{17DEC93B-27B6-4B77-AF10-59B234A539A5}" type="slidenum">
              <a:rPr lang="nb-NO" smtClean="0"/>
              <a:t>‹#›</a:t>
            </a:fld>
            <a:endParaRPr lang="nb-NO"/>
          </a:p>
        </p:txBody>
      </p:sp>
    </p:spTree>
    <p:extLst>
      <p:ext uri="{BB962C8B-B14F-4D97-AF65-F5344CB8AC3E}">
        <p14:creationId xmlns:p14="http://schemas.microsoft.com/office/powerpoint/2010/main" val="4211409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C926B-F9AE-ABBD-C773-368B128102E9}"/>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80C99FD6-96C0-2EA0-4060-6BA8C25B97E4}"/>
              </a:ext>
            </a:extLst>
          </p:cNvPr>
          <p:cNvSpPr>
            <a:spLocks noGrp="1"/>
          </p:cNvSpPr>
          <p:nvPr>
            <p:ph type="dt" sz="half" idx="10"/>
          </p:nvPr>
        </p:nvSpPr>
        <p:spPr/>
        <p:txBody>
          <a:bodyPr/>
          <a:lstStyle/>
          <a:p>
            <a:fld id="{10B25F41-4C1D-4A03-A97B-0B78B3B2504D}" type="datetimeFigureOut">
              <a:rPr lang="nb-NO" smtClean="0"/>
              <a:t>24.03.2023</a:t>
            </a:fld>
            <a:endParaRPr lang="nb-NO"/>
          </a:p>
        </p:txBody>
      </p:sp>
      <p:sp>
        <p:nvSpPr>
          <p:cNvPr id="4" name="Footer Placeholder 3">
            <a:extLst>
              <a:ext uri="{FF2B5EF4-FFF2-40B4-BE49-F238E27FC236}">
                <a16:creationId xmlns:a16="http://schemas.microsoft.com/office/drawing/2014/main" id="{AB998D56-BBE2-13EA-1C6B-620FC1F2F8EC}"/>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617B5C60-E324-2B4E-B669-D848E1E67CCF}"/>
              </a:ext>
            </a:extLst>
          </p:cNvPr>
          <p:cNvSpPr>
            <a:spLocks noGrp="1"/>
          </p:cNvSpPr>
          <p:nvPr>
            <p:ph type="sldNum" sz="quarter" idx="12"/>
          </p:nvPr>
        </p:nvSpPr>
        <p:spPr/>
        <p:txBody>
          <a:bodyPr/>
          <a:lstStyle/>
          <a:p>
            <a:fld id="{17DEC93B-27B6-4B77-AF10-59B234A539A5}" type="slidenum">
              <a:rPr lang="nb-NO" smtClean="0"/>
              <a:t>‹#›</a:t>
            </a:fld>
            <a:endParaRPr lang="nb-NO"/>
          </a:p>
        </p:txBody>
      </p:sp>
    </p:spTree>
    <p:extLst>
      <p:ext uri="{BB962C8B-B14F-4D97-AF65-F5344CB8AC3E}">
        <p14:creationId xmlns:p14="http://schemas.microsoft.com/office/powerpoint/2010/main" val="2383516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674045-14EE-51B5-8E30-57E0DE3D66FB}"/>
              </a:ext>
            </a:extLst>
          </p:cNvPr>
          <p:cNvSpPr>
            <a:spLocks noGrp="1"/>
          </p:cNvSpPr>
          <p:nvPr>
            <p:ph type="dt" sz="half" idx="10"/>
          </p:nvPr>
        </p:nvSpPr>
        <p:spPr/>
        <p:txBody>
          <a:bodyPr/>
          <a:lstStyle/>
          <a:p>
            <a:fld id="{10B25F41-4C1D-4A03-A97B-0B78B3B2504D}" type="datetimeFigureOut">
              <a:rPr lang="nb-NO" smtClean="0"/>
              <a:t>24.03.2023</a:t>
            </a:fld>
            <a:endParaRPr lang="nb-NO"/>
          </a:p>
        </p:txBody>
      </p:sp>
      <p:sp>
        <p:nvSpPr>
          <p:cNvPr id="3" name="Footer Placeholder 2">
            <a:extLst>
              <a:ext uri="{FF2B5EF4-FFF2-40B4-BE49-F238E27FC236}">
                <a16:creationId xmlns:a16="http://schemas.microsoft.com/office/drawing/2014/main" id="{9C196D32-B446-407E-45E7-427EB0609176}"/>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BA39D0F5-FD0C-73AF-D039-20B0811EFB2E}"/>
              </a:ext>
            </a:extLst>
          </p:cNvPr>
          <p:cNvSpPr>
            <a:spLocks noGrp="1"/>
          </p:cNvSpPr>
          <p:nvPr>
            <p:ph type="sldNum" sz="quarter" idx="12"/>
          </p:nvPr>
        </p:nvSpPr>
        <p:spPr/>
        <p:txBody>
          <a:bodyPr/>
          <a:lstStyle/>
          <a:p>
            <a:fld id="{17DEC93B-27B6-4B77-AF10-59B234A539A5}" type="slidenum">
              <a:rPr lang="nb-NO" smtClean="0"/>
              <a:t>‹#›</a:t>
            </a:fld>
            <a:endParaRPr lang="nb-NO"/>
          </a:p>
        </p:txBody>
      </p:sp>
    </p:spTree>
    <p:extLst>
      <p:ext uri="{BB962C8B-B14F-4D97-AF65-F5344CB8AC3E}">
        <p14:creationId xmlns:p14="http://schemas.microsoft.com/office/powerpoint/2010/main" val="2049673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27EC4-38EB-DB06-EA34-668E471317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43BF5193-0266-D41F-84EB-96C44A4CE1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C13F375F-9FB5-9CF3-4534-E945553898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BA7C95-521E-D0E4-B78F-387347326DA6}"/>
              </a:ext>
            </a:extLst>
          </p:cNvPr>
          <p:cNvSpPr>
            <a:spLocks noGrp="1"/>
          </p:cNvSpPr>
          <p:nvPr>
            <p:ph type="dt" sz="half" idx="10"/>
          </p:nvPr>
        </p:nvSpPr>
        <p:spPr/>
        <p:txBody>
          <a:bodyPr/>
          <a:lstStyle/>
          <a:p>
            <a:fld id="{10B25F41-4C1D-4A03-A97B-0B78B3B2504D}" type="datetimeFigureOut">
              <a:rPr lang="nb-NO" smtClean="0"/>
              <a:t>24.03.2023</a:t>
            </a:fld>
            <a:endParaRPr lang="nb-NO"/>
          </a:p>
        </p:txBody>
      </p:sp>
      <p:sp>
        <p:nvSpPr>
          <p:cNvPr id="6" name="Footer Placeholder 5">
            <a:extLst>
              <a:ext uri="{FF2B5EF4-FFF2-40B4-BE49-F238E27FC236}">
                <a16:creationId xmlns:a16="http://schemas.microsoft.com/office/drawing/2014/main" id="{D66E70DD-B0BA-7DE2-83EE-C3A2A8767FDF}"/>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5BA35D45-03BE-5824-B816-90F8B5F1F6CE}"/>
              </a:ext>
            </a:extLst>
          </p:cNvPr>
          <p:cNvSpPr>
            <a:spLocks noGrp="1"/>
          </p:cNvSpPr>
          <p:nvPr>
            <p:ph type="sldNum" sz="quarter" idx="12"/>
          </p:nvPr>
        </p:nvSpPr>
        <p:spPr/>
        <p:txBody>
          <a:bodyPr/>
          <a:lstStyle/>
          <a:p>
            <a:fld id="{17DEC93B-27B6-4B77-AF10-59B234A539A5}" type="slidenum">
              <a:rPr lang="nb-NO" smtClean="0"/>
              <a:t>‹#›</a:t>
            </a:fld>
            <a:endParaRPr lang="nb-NO"/>
          </a:p>
        </p:txBody>
      </p:sp>
    </p:spTree>
    <p:extLst>
      <p:ext uri="{BB962C8B-B14F-4D97-AF65-F5344CB8AC3E}">
        <p14:creationId xmlns:p14="http://schemas.microsoft.com/office/powerpoint/2010/main" val="2676356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5477-5C66-5B7B-0F9C-407058DE0B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5F1F1CAE-4D34-4A4D-1CFD-9F9EEDEF19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4BC75A9C-D949-87A5-36CF-50ADD011DE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4ABFF0-6645-37B1-4847-E94B1905F4C1}"/>
              </a:ext>
            </a:extLst>
          </p:cNvPr>
          <p:cNvSpPr>
            <a:spLocks noGrp="1"/>
          </p:cNvSpPr>
          <p:nvPr>
            <p:ph type="dt" sz="half" idx="10"/>
          </p:nvPr>
        </p:nvSpPr>
        <p:spPr/>
        <p:txBody>
          <a:bodyPr/>
          <a:lstStyle/>
          <a:p>
            <a:fld id="{10B25F41-4C1D-4A03-A97B-0B78B3B2504D}" type="datetimeFigureOut">
              <a:rPr lang="nb-NO" smtClean="0"/>
              <a:t>24.03.2023</a:t>
            </a:fld>
            <a:endParaRPr lang="nb-NO"/>
          </a:p>
        </p:txBody>
      </p:sp>
      <p:sp>
        <p:nvSpPr>
          <p:cNvPr id="6" name="Footer Placeholder 5">
            <a:extLst>
              <a:ext uri="{FF2B5EF4-FFF2-40B4-BE49-F238E27FC236}">
                <a16:creationId xmlns:a16="http://schemas.microsoft.com/office/drawing/2014/main" id="{63D8CB95-B441-794A-8D27-039271F12A80}"/>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512201CF-4F5C-1D5E-0716-C746911D1B23}"/>
              </a:ext>
            </a:extLst>
          </p:cNvPr>
          <p:cNvSpPr>
            <a:spLocks noGrp="1"/>
          </p:cNvSpPr>
          <p:nvPr>
            <p:ph type="sldNum" sz="quarter" idx="12"/>
          </p:nvPr>
        </p:nvSpPr>
        <p:spPr/>
        <p:txBody>
          <a:bodyPr/>
          <a:lstStyle/>
          <a:p>
            <a:fld id="{17DEC93B-27B6-4B77-AF10-59B234A539A5}" type="slidenum">
              <a:rPr lang="nb-NO" smtClean="0"/>
              <a:t>‹#›</a:t>
            </a:fld>
            <a:endParaRPr lang="nb-NO"/>
          </a:p>
        </p:txBody>
      </p:sp>
    </p:spTree>
    <p:extLst>
      <p:ext uri="{BB962C8B-B14F-4D97-AF65-F5344CB8AC3E}">
        <p14:creationId xmlns:p14="http://schemas.microsoft.com/office/powerpoint/2010/main" val="4098758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87A4C-C7B9-C3D7-F710-05747D634DEF}"/>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F7A890FB-6BAB-FBA1-9711-EDEA119F66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7D8B0CF5-E3B4-E407-9246-03ECA441960E}"/>
              </a:ext>
            </a:extLst>
          </p:cNvPr>
          <p:cNvSpPr>
            <a:spLocks noGrp="1"/>
          </p:cNvSpPr>
          <p:nvPr>
            <p:ph type="dt" sz="half" idx="10"/>
          </p:nvPr>
        </p:nvSpPr>
        <p:spPr/>
        <p:txBody>
          <a:bodyPr/>
          <a:lstStyle/>
          <a:p>
            <a:fld id="{10B25F41-4C1D-4A03-A97B-0B78B3B2504D}" type="datetimeFigureOut">
              <a:rPr lang="nb-NO" smtClean="0"/>
              <a:t>24.03.2023</a:t>
            </a:fld>
            <a:endParaRPr lang="nb-NO"/>
          </a:p>
        </p:txBody>
      </p:sp>
      <p:sp>
        <p:nvSpPr>
          <p:cNvPr id="5" name="Footer Placeholder 4">
            <a:extLst>
              <a:ext uri="{FF2B5EF4-FFF2-40B4-BE49-F238E27FC236}">
                <a16:creationId xmlns:a16="http://schemas.microsoft.com/office/drawing/2014/main" id="{804DD79C-DB96-3450-7093-F48C574481B8}"/>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313053B9-D3B8-B3B8-A124-1EB4BEE08DAE}"/>
              </a:ext>
            </a:extLst>
          </p:cNvPr>
          <p:cNvSpPr>
            <a:spLocks noGrp="1"/>
          </p:cNvSpPr>
          <p:nvPr>
            <p:ph type="sldNum" sz="quarter" idx="12"/>
          </p:nvPr>
        </p:nvSpPr>
        <p:spPr/>
        <p:txBody>
          <a:bodyPr/>
          <a:lstStyle/>
          <a:p>
            <a:fld id="{17DEC93B-27B6-4B77-AF10-59B234A539A5}" type="slidenum">
              <a:rPr lang="nb-NO" smtClean="0"/>
              <a:t>‹#›</a:t>
            </a:fld>
            <a:endParaRPr lang="nb-NO"/>
          </a:p>
        </p:txBody>
      </p:sp>
    </p:spTree>
    <p:extLst>
      <p:ext uri="{BB962C8B-B14F-4D97-AF65-F5344CB8AC3E}">
        <p14:creationId xmlns:p14="http://schemas.microsoft.com/office/powerpoint/2010/main" val="2776248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E2BEA8-5C5E-4352-A62F-38185EACE67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6204A057-5EAE-0ABE-0D7F-87647BF921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41916FBF-83A5-B75A-7F2A-0CB5DCD5DF2D}"/>
              </a:ext>
            </a:extLst>
          </p:cNvPr>
          <p:cNvSpPr>
            <a:spLocks noGrp="1"/>
          </p:cNvSpPr>
          <p:nvPr>
            <p:ph type="dt" sz="half" idx="10"/>
          </p:nvPr>
        </p:nvSpPr>
        <p:spPr/>
        <p:txBody>
          <a:bodyPr/>
          <a:lstStyle/>
          <a:p>
            <a:fld id="{10B25F41-4C1D-4A03-A97B-0B78B3B2504D}" type="datetimeFigureOut">
              <a:rPr lang="nb-NO" smtClean="0"/>
              <a:t>24.03.2023</a:t>
            </a:fld>
            <a:endParaRPr lang="nb-NO"/>
          </a:p>
        </p:txBody>
      </p:sp>
      <p:sp>
        <p:nvSpPr>
          <p:cNvPr id="5" name="Footer Placeholder 4">
            <a:extLst>
              <a:ext uri="{FF2B5EF4-FFF2-40B4-BE49-F238E27FC236}">
                <a16:creationId xmlns:a16="http://schemas.microsoft.com/office/drawing/2014/main" id="{13D2B783-294E-C5D1-12AD-A25F9090A7FF}"/>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F04F68A9-5E75-E8A6-7957-737B6899DD78}"/>
              </a:ext>
            </a:extLst>
          </p:cNvPr>
          <p:cNvSpPr>
            <a:spLocks noGrp="1"/>
          </p:cNvSpPr>
          <p:nvPr>
            <p:ph type="sldNum" sz="quarter" idx="12"/>
          </p:nvPr>
        </p:nvSpPr>
        <p:spPr/>
        <p:txBody>
          <a:bodyPr/>
          <a:lstStyle/>
          <a:p>
            <a:fld id="{17DEC93B-27B6-4B77-AF10-59B234A539A5}" type="slidenum">
              <a:rPr lang="nb-NO" smtClean="0"/>
              <a:t>‹#›</a:t>
            </a:fld>
            <a:endParaRPr lang="nb-NO"/>
          </a:p>
        </p:txBody>
      </p:sp>
    </p:spTree>
    <p:extLst>
      <p:ext uri="{BB962C8B-B14F-4D97-AF65-F5344CB8AC3E}">
        <p14:creationId xmlns:p14="http://schemas.microsoft.com/office/powerpoint/2010/main" val="494895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9A6AF7-8C6C-14EE-B436-86591F3F8B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BD9FAE16-7DA7-2B04-7E0B-C31BEC0CEE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2B47A294-CE47-035B-4CD6-0A03A3179D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B25F41-4C1D-4A03-A97B-0B78B3B2504D}" type="datetimeFigureOut">
              <a:rPr lang="nb-NO" smtClean="0"/>
              <a:t>24.03.2023</a:t>
            </a:fld>
            <a:endParaRPr lang="nb-NO"/>
          </a:p>
        </p:txBody>
      </p:sp>
      <p:sp>
        <p:nvSpPr>
          <p:cNvPr id="5" name="Footer Placeholder 4">
            <a:extLst>
              <a:ext uri="{FF2B5EF4-FFF2-40B4-BE49-F238E27FC236}">
                <a16:creationId xmlns:a16="http://schemas.microsoft.com/office/drawing/2014/main" id="{7B62D953-C5CC-AC87-2948-7E5B679171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a:extLst>
              <a:ext uri="{FF2B5EF4-FFF2-40B4-BE49-F238E27FC236}">
                <a16:creationId xmlns:a16="http://schemas.microsoft.com/office/drawing/2014/main" id="{F5DA722F-EEA3-BFFF-66CD-FAE50886EC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DEC93B-27B6-4B77-AF10-59B234A539A5}" type="slidenum">
              <a:rPr lang="nb-NO" smtClean="0"/>
              <a:t>‹#›</a:t>
            </a:fld>
            <a:endParaRPr lang="nb-NO"/>
          </a:p>
        </p:txBody>
      </p:sp>
    </p:spTree>
    <p:extLst>
      <p:ext uri="{BB962C8B-B14F-4D97-AF65-F5344CB8AC3E}">
        <p14:creationId xmlns:p14="http://schemas.microsoft.com/office/powerpoint/2010/main" val="55001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7" Type="http://schemas.microsoft.com/office/2007/relationships/hdphoto" Target="../media/hdphoto4.wdp"/><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jpg"/><Relationship Id="rId7" Type="http://schemas.microsoft.com/office/2007/relationships/hdphoto" Target="../media/hdphoto4.wdp"/><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openxmlformats.org/officeDocument/2006/relationships/image" Target="../media/image8.sv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jpg"/><Relationship Id="rId7" Type="http://schemas.microsoft.com/office/2007/relationships/hdphoto" Target="../media/hdphoto4.wdp"/><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openxmlformats.org/officeDocument/2006/relationships/image" Target="../media/image8.sv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1.xml"/><Relationship Id="rId13" Type="http://schemas.microsoft.com/office/2007/relationships/hdphoto" Target="../media/hdphoto6.wdp"/><Relationship Id="rId18" Type="http://schemas.microsoft.com/office/2007/relationships/hdphoto" Target="../media/hdphoto8.wdp"/><Relationship Id="rId3" Type="http://schemas.openxmlformats.org/officeDocument/2006/relationships/image" Target="../media/image3.png"/><Relationship Id="rId21" Type="http://schemas.openxmlformats.org/officeDocument/2006/relationships/image" Target="../media/image15.png"/><Relationship Id="rId7" Type="http://schemas.openxmlformats.org/officeDocument/2006/relationships/diagramQuickStyle" Target="../diagrams/quickStyle1.xml"/><Relationship Id="rId12" Type="http://schemas.openxmlformats.org/officeDocument/2006/relationships/image" Target="../media/image11.png"/><Relationship Id="rId17" Type="http://schemas.openxmlformats.org/officeDocument/2006/relationships/image" Target="../media/image14.png"/><Relationship Id="rId2" Type="http://schemas.openxmlformats.org/officeDocument/2006/relationships/notesSlide" Target="../notesSlides/notesSlide11.xml"/><Relationship Id="rId16" Type="http://schemas.microsoft.com/office/2007/relationships/hdphoto" Target="../media/hdphoto7.wdp"/><Relationship Id="rId20" Type="http://schemas.microsoft.com/office/2007/relationships/hdphoto" Target="../media/hdphoto4.wdp"/><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microsoft.com/office/2007/relationships/hdphoto" Target="../media/hdphoto5.wdp"/><Relationship Id="rId5" Type="http://schemas.openxmlformats.org/officeDocument/2006/relationships/diagramData" Target="../diagrams/data1.xml"/><Relationship Id="rId15" Type="http://schemas.openxmlformats.org/officeDocument/2006/relationships/image" Target="../media/image13.png"/><Relationship Id="rId10" Type="http://schemas.openxmlformats.org/officeDocument/2006/relationships/image" Target="../media/image10.png"/><Relationship Id="rId19" Type="http://schemas.openxmlformats.org/officeDocument/2006/relationships/image" Target="../media/image6.png"/><Relationship Id="rId4" Type="http://schemas.microsoft.com/office/2007/relationships/hdphoto" Target="../media/hdphoto2.wdp"/><Relationship Id="rId9" Type="http://schemas.microsoft.com/office/2007/relationships/diagramDrawing" Target="../diagrams/drawing1.xml"/><Relationship Id="rId14" Type="http://schemas.openxmlformats.org/officeDocument/2006/relationships/image" Target="../media/image12.png"/><Relationship Id="rId22" Type="http://schemas.microsoft.com/office/2007/relationships/hdphoto" Target="../media/hdphoto9.wdp"/></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18" Type="http://schemas.microsoft.com/office/2007/relationships/hdphoto" Target="../media/hdphoto3.wdp"/><Relationship Id="rId3" Type="http://schemas.openxmlformats.org/officeDocument/2006/relationships/image" Target="../media/image3.png"/><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image" Target="../media/image17.png"/><Relationship Id="rId2" Type="http://schemas.openxmlformats.org/officeDocument/2006/relationships/notesSlide" Target="../notesSlides/notesSlide12.xml"/><Relationship Id="rId16" Type="http://schemas.microsoft.com/office/2007/relationships/diagramDrawing" Target="../diagrams/drawing3.xml"/><Relationship Id="rId1" Type="http://schemas.openxmlformats.org/officeDocument/2006/relationships/slideLayout" Target="../slideLayouts/slideLayout2.xml"/><Relationship Id="rId6" Type="http://schemas.microsoft.com/office/2007/relationships/hdphoto" Target="../media/hdphoto10.wdp"/><Relationship Id="rId11" Type="http://schemas.microsoft.com/office/2007/relationships/diagramDrawing" Target="../diagrams/drawing2.xml"/><Relationship Id="rId5" Type="http://schemas.openxmlformats.org/officeDocument/2006/relationships/image" Target="../media/image16.png"/><Relationship Id="rId15" Type="http://schemas.openxmlformats.org/officeDocument/2006/relationships/diagramColors" Target="../diagrams/colors3.xml"/><Relationship Id="rId10" Type="http://schemas.openxmlformats.org/officeDocument/2006/relationships/diagramColors" Target="../diagrams/colors2.xml"/><Relationship Id="rId4" Type="http://schemas.microsoft.com/office/2007/relationships/hdphoto" Target="../media/hdphoto2.wdp"/><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3.png"/><Relationship Id="rId7" Type="http://schemas.openxmlformats.org/officeDocument/2006/relationships/image" Target="../media/image18.png"/><Relationship Id="rId12" Type="http://schemas.microsoft.com/office/2007/relationships/hdphoto" Target="../media/hdphoto5.wdp"/><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microsoft.com/office/2007/relationships/hdphoto" Target="../media/hdphoto10.wdp"/><Relationship Id="rId11" Type="http://schemas.openxmlformats.org/officeDocument/2006/relationships/image" Target="../media/image10.png"/><Relationship Id="rId5" Type="http://schemas.openxmlformats.org/officeDocument/2006/relationships/image" Target="../media/image16.png"/><Relationship Id="rId10" Type="http://schemas.microsoft.com/office/2007/relationships/hdphoto" Target="../media/hdphoto3.wdp"/><Relationship Id="rId4" Type="http://schemas.microsoft.com/office/2007/relationships/hdphoto" Target="../media/hdphoto2.wdp"/><Relationship Id="rId9"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12.wdp"/><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12.wdp"/><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9.jpeg"/><Relationship Id="rId4" Type="http://schemas.microsoft.com/office/2007/relationships/hdphoto" Target="../media/hdphoto4.wdp"/></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9.jpeg"/><Relationship Id="rId4" Type="http://schemas.microsoft.com/office/2007/relationships/hdphoto" Target="../media/hdphoto4.wdp"/></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microsoft.com/office/2007/relationships/hdphoto" Target="../media/hdphoto13.wdp"/></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9.jpeg"/><Relationship Id="rId4" Type="http://schemas.microsoft.com/office/2007/relationships/hdphoto" Target="../media/hdphoto4.wdp"/></Relationships>
</file>

<file path=ppt/slides/_rels/slide2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microsoft.com/office/2007/relationships/hdphoto" Target="../media/hdphoto14.wdp"/><Relationship Id="rId5" Type="http://schemas.openxmlformats.org/officeDocument/2006/relationships/image" Target="../media/image23.png"/><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microsoft.com/office/2007/relationships/hdphoto" Target="../media/hdphoto14.wdp"/></Relationships>
</file>

<file path=ppt/slides/_rels/slide26.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image" Target="../media/image3.png"/><Relationship Id="rId7"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microsoft.com/office/2007/relationships/hdphoto" Target="../media/hdphoto14.wdp"/></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jpg"/><Relationship Id="rId7" Type="http://schemas.microsoft.com/office/2007/relationships/hdphoto" Target="../media/hdphoto4.wdp"/><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openxmlformats.org/officeDocument/2006/relationships/image" Target="../media/image8.sv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7.png"/><Relationship Id="rId4" Type="http://schemas.openxmlformats.org/officeDocument/2006/relationships/image" Target="../media/image26.sv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microsoft.com/office/2007/relationships/hdphoto" Target="../media/hdphoto12.wdp"/></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3.png"/><Relationship Id="rId7" Type="http://schemas.openxmlformats.org/officeDocument/2006/relationships/image" Target="../media/image18.png"/><Relationship Id="rId12" Type="http://schemas.microsoft.com/office/2007/relationships/hdphoto" Target="../media/hdphoto5.wdp"/><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microsoft.com/office/2007/relationships/hdphoto" Target="../media/hdphoto10.wdp"/><Relationship Id="rId11" Type="http://schemas.openxmlformats.org/officeDocument/2006/relationships/image" Target="../media/image10.png"/><Relationship Id="rId5" Type="http://schemas.openxmlformats.org/officeDocument/2006/relationships/image" Target="../media/image16.png"/><Relationship Id="rId10" Type="http://schemas.microsoft.com/office/2007/relationships/hdphoto" Target="../media/hdphoto3.wdp"/><Relationship Id="rId4" Type="http://schemas.microsoft.com/office/2007/relationships/hdphoto" Target="../media/hdphoto2.wdp"/><Relationship Id="rId9" Type="http://schemas.openxmlformats.org/officeDocument/2006/relationships/image" Target="../media/image17.png"/></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7" Type="http://schemas.microsoft.com/office/2007/relationships/hdphoto" Target="../media/hdphoto3.wdp"/><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5.png"/><Relationship Id="rId5" Type="http://schemas.microsoft.com/office/2007/relationships/hdphoto" Target="../media/hdphoto4.wdp"/><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0.png"/><Relationship Id="rId7"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6.png"/><Relationship Id="rId4" Type="http://schemas.microsoft.com/office/2007/relationships/hdphoto" Target="../media/hdphoto15.wdp"/></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16.wdp"/><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microsoft.com/office/2007/relationships/hdphoto" Target="../media/hdphoto2.wdp"/></Relationships>
</file>

<file path=ppt/slides/_rels/slide39.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21.png"/><Relationship Id="rId7"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microsoft.com/office/2007/relationships/hdphoto" Target="../media/hdphoto10.wdp"/><Relationship Id="rId11" Type="http://schemas.openxmlformats.org/officeDocument/2006/relationships/image" Target="../media/image32.png"/><Relationship Id="rId5" Type="http://schemas.openxmlformats.org/officeDocument/2006/relationships/image" Target="../media/image16.png"/><Relationship Id="rId10" Type="http://schemas.microsoft.com/office/2007/relationships/hdphoto" Target="../media/hdphoto16.wdp"/><Relationship Id="rId4" Type="http://schemas.microsoft.com/office/2007/relationships/hdphoto" Target="../media/hdphoto12.wdp"/><Relationship Id="rId9"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8" Type="http://schemas.microsoft.com/office/2007/relationships/hdphoto" Target="../media/hdphoto11.wdp"/><Relationship Id="rId13"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35.png"/><Relationship Id="rId12"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microsoft.com/office/2007/relationships/hdphoto" Target="../media/hdphoto10.wdp"/><Relationship Id="rId11" Type="http://schemas.openxmlformats.org/officeDocument/2006/relationships/image" Target="../media/image18.png"/><Relationship Id="rId5" Type="http://schemas.openxmlformats.org/officeDocument/2006/relationships/image" Target="../media/image16.png"/><Relationship Id="rId15" Type="http://schemas.microsoft.com/office/2007/relationships/hdphoto" Target="../media/hdphoto5.wdp"/><Relationship Id="rId10" Type="http://schemas.microsoft.com/office/2007/relationships/hdphoto" Target="../media/hdphoto3.wdp"/><Relationship Id="rId4" Type="http://schemas.microsoft.com/office/2007/relationships/hdphoto" Target="../media/hdphoto2.wdp"/><Relationship Id="rId9" Type="http://schemas.openxmlformats.org/officeDocument/2006/relationships/image" Target="../media/image17.png"/><Relationship Id="rId14" Type="http://schemas.openxmlformats.org/officeDocument/2006/relationships/image" Target="../media/image10.png"/></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7" Type="http://schemas.microsoft.com/office/2007/relationships/hdphoto" Target="../media/hdphoto17.wdp"/><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39.png"/><Relationship Id="rId5" Type="http://schemas.microsoft.com/office/2007/relationships/hdphoto" Target="../media/hdphoto4.wdp"/><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7" Type="http://schemas.microsoft.com/office/2007/relationships/hdphoto" Target="../media/hdphoto18.wdp"/><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40.png"/><Relationship Id="rId5" Type="http://schemas.microsoft.com/office/2007/relationships/hdphoto" Target="../media/hdphoto4.wdp"/><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8" Type="http://schemas.microsoft.com/office/2007/relationships/hdphoto" Target="../media/hdphoto21.wdp"/><Relationship Id="rId3" Type="http://schemas.openxmlformats.org/officeDocument/2006/relationships/image" Target="../media/image41.png"/><Relationship Id="rId7"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microsoft.com/office/2007/relationships/hdphoto" Target="../media/hdphoto20.wdp"/><Relationship Id="rId5" Type="http://schemas.openxmlformats.org/officeDocument/2006/relationships/image" Target="../media/image42.png"/><Relationship Id="rId4" Type="http://schemas.microsoft.com/office/2007/relationships/hdphoto" Target="../media/hdphoto19.wdp"/></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he Profession – Medieval Studies Research Blog: Meet us at the Crossroads  of Everything">
            <a:extLst>
              <a:ext uri="{FF2B5EF4-FFF2-40B4-BE49-F238E27FC236}">
                <a16:creationId xmlns:a16="http://schemas.microsoft.com/office/drawing/2014/main" id="{DBC3B5FA-D103-F339-4499-89708ABC80E0}"/>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t="7385" r="1" b="37631"/>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9C26760-2EB4-29AA-CD4E-CCA7D6738B7F}"/>
              </a:ext>
            </a:extLst>
          </p:cNvPr>
          <p:cNvSpPr>
            <a:spLocks noGrp="1"/>
          </p:cNvSpPr>
          <p:nvPr>
            <p:ph type="ctrTitle"/>
          </p:nvPr>
        </p:nvSpPr>
        <p:spPr>
          <a:xfrm>
            <a:off x="1709980" y="2882685"/>
            <a:ext cx="9144000" cy="3216968"/>
          </a:xfrm>
        </p:spPr>
        <p:txBody>
          <a:bodyPr>
            <a:normAutofit fontScale="90000"/>
          </a:bodyPr>
          <a:lstStyle/>
          <a:p>
            <a:r>
              <a:rPr lang="en-US" sz="480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t>The role of </a:t>
            </a:r>
            <a:br>
              <a:rPr lang="en-US" sz="480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br>
            <a:r>
              <a:rPr lang="en-US" sz="480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t>the body and literacy </a:t>
            </a:r>
            <a:br>
              <a:rPr lang="en-US" sz="480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br>
            <a:r>
              <a:rPr lang="en-US" sz="480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t>in research</a:t>
            </a:r>
            <a:br>
              <a:rPr lang="en-US" sz="290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br>
            <a:r>
              <a:rPr lang="en-US" sz="2000" dirty="0">
                <a:solidFill>
                  <a:srgbClr val="FFFFFF"/>
                </a:solidFill>
                <a:latin typeface="Open Sans" panose="020B0606030504020204" pitchFamily="34" charset="0"/>
                <a:ea typeface="Open Sans" panose="020B0606030504020204" pitchFamily="34" charset="0"/>
                <a:cs typeface="Open Sans" panose="020B0606030504020204" pitchFamily="34" charset="0"/>
              </a:rPr>
              <a:t>Mattias Solli</a:t>
            </a:r>
            <a:br>
              <a:rPr lang="en-US" sz="2000" dirty="0">
                <a:solidFill>
                  <a:srgbClr val="FFFFFF"/>
                </a:solidFill>
                <a:latin typeface="Open Sans" panose="020B0606030504020204" pitchFamily="34" charset="0"/>
                <a:ea typeface="Open Sans" panose="020B0606030504020204" pitchFamily="34" charset="0"/>
                <a:cs typeface="Open Sans" panose="020B0606030504020204" pitchFamily="34" charset="0"/>
              </a:rPr>
            </a:br>
            <a:r>
              <a:rPr lang="en-US" sz="2000" dirty="0">
                <a:solidFill>
                  <a:srgbClr val="FFFFFF"/>
                </a:solidFill>
                <a:latin typeface="Open Sans" panose="020B0606030504020204" pitchFamily="34" charset="0"/>
                <a:ea typeface="Open Sans" panose="020B0606030504020204" pitchFamily="34" charset="0"/>
                <a:cs typeface="Open Sans" panose="020B0606030504020204" pitchFamily="34" charset="0"/>
              </a:rPr>
              <a:t>Philosopher and researcher </a:t>
            </a:r>
            <a:br>
              <a:rPr lang="en-US" sz="2000" dirty="0">
                <a:solidFill>
                  <a:srgbClr val="FFFFFF"/>
                </a:solidFill>
                <a:latin typeface="Open Sans" panose="020B0606030504020204" pitchFamily="34" charset="0"/>
                <a:ea typeface="Open Sans" panose="020B0606030504020204" pitchFamily="34" charset="0"/>
                <a:cs typeface="Open Sans" panose="020B0606030504020204" pitchFamily="34" charset="0"/>
              </a:rPr>
            </a:br>
            <a:r>
              <a:rPr lang="en-US" sz="2000" dirty="0">
                <a:solidFill>
                  <a:srgbClr val="FFFFFF"/>
                </a:solidFill>
                <a:latin typeface="Open Sans" panose="020B0606030504020204" pitchFamily="34" charset="0"/>
                <a:ea typeface="Open Sans" panose="020B0606030504020204" pitchFamily="34" charset="0"/>
                <a:cs typeface="Open Sans" panose="020B0606030504020204" pitchFamily="34" charset="0"/>
              </a:rPr>
              <a:t>Department of Philosophy and Religious Studies NTNU</a:t>
            </a:r>
            <a:br>
              <a:rPr lang="en-US" sz="2900" dirty="0">
                <a:solidFill>
                  <a:srgbClr val="FFFFFF"/>
                </a:solidFill>
                <a:latin typeface="Open Sans" panose="020B0606030504020204" pitchFamily="34" charset="0"/>
                <a:ea typeface="Open Sans" panose="020B0606030504020204" pitchFamily="34" charset="0"/>
                <a:cs typeface="Open Sans" panose="020B0606030504020204" pitchFamily="34" charset="0"/>
              </a:rPr>
            </a:br>
            <a:endParaRPr lang="nb-NO" sz="29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a:extLst>
              <a:ext uri="{FF2B5EF4-FFF2-40B4-BE49-F238E27FC236}">
                <a16:creationId xmlns:a16="http://schemas.microsoft.com/office/drawing/2014/main" id="{7FB53A46-ACA2-A948-CFC8-3049F5043DCB}"/>
              </a:ext>
            </a:extLst>
          </p:cNvPr>
          <p:cNvSpPr/>
          <p:nvPr/>
        </p:nvSpPr>
        <p:spPr>
          <a:xfrm>
            <a:off x="0" y="59927"/>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3563988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he Profession – Medieval Studies Research Blog: Meet us at the Crossroads  of Everything">
            <a:extLst>
              <a:ext uri="{FF2B5EF4-FFF2-40B4-BE49-F238E27FC236}">
                <a16:creationId xmlns:a16="http://schemas.microsoft.com/office/drawing/2014/main" id="{DBC3B5FA-D103-F339-4499-89708ABC80E0}"/>
              </a:ext>
            </a:extLst>
          </p:cNvPr>
          <p:cNvPicPr>
            <a:picLocks noChangeAspect="1" noChangeArrowheads="1"/>
          </p:cNvPicPr>
          <p:nvPr/>
        </p:nvPicPr>
        <p:blipFill rotWithShape="1">
          <a:blip r:embed="rId3">
            <a:alphaModFix amt="50000"/>
            <a:extLst>
              <a:ext uri="{BEBA8EAE-BF5A-486C-A8C5-ECC9F3942E4B}">
                <a14:imgProps xmlns:a14="http://schemas.microsoft.com/office/drawing/2010/main">
                  <a14:imgLayer r:embed="rId4">
                    <a14:imgEffect>
                      <a14:colorTemperature colorTemp="4700"/>
                    </a14:imgEffect>
                    <a14:imgEffect>
                      <a14:saturation sat="66000"/>
                    </a14:imgEffect>
                  </a14:imgLayer>
                </a14:imgProps>
              </a:ext>
              <a:ext uri="{28A0092B-C50C-407E-A947-70E740481C1C}">
                <a14:useLocalDpi xmlns:a14="http://schemas.microsoft.com/office/drawing/2010/main" val="0"/>
              </a:ext>
            </a:extLst>
          </a:blip>
          <a:srcRect t="7385" r="1" b="37631"/>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FB53A46-ACA2-A948-CFC8-3049F5043DCB}"/>
              </a:ext>
            </a:extLst>
          </p:cNvPr>
          <p:cNvSpPr/>
          <p:nvPr/>
        </p:nvSpPr>
        <p:spPr>
          <a:xfrm>
            <a:off x="0" y="59927"/>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8916AD77-86C5-8D79-8E57-44730490C9D6}"/>
              </a:ext>
            </a:extLst>
          </p:cNvPr>
          <p:cNvSpPr txBox="1"/>
          <p:nvPr/>
        </p:nvSpPr>
        <p:spPr>
          <a:xfrm>
            <a:off x="1225295" y="1348800"/>
            <a:ext cx="10287831" cy="5509200"/>
          </a:xfrm>
          <a:prstGeom prst="rect">
            <a:avLst/>
          </a:prstGeom>
          <a:noFill/>
        </p:spPr>
        <p:txBody>
          <a:bodyPr wrap="square" rtlCol="0">
            <a:spAutoFit/>
          </a:bodyPr>
          <a:lstStyle/>
          <a:p>
            <a:r>
              <a:rPr lang="nb-NO" sz="44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Plan</a:t>
            </a:r>
          </a:p>
          <a:p>
            <a:pPr marL="742950" indent="-742950">
              <a:buAutoNum type="arabicPeriod"/>
            </a:pPr>
            <a:r>
              <a:rPr lang="nb-NO" sz="44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Body</a:t>
            </a:r>
          </a:p>
          <a:p>
            <a:pPr marL="742950" indent="-742950">
              <a:buAutoNum type="arabicPeriod"/>
            </a:pPr>
            <a:r>
              <a:rPr lang="nb-NO" sz="4400" dirty="0" err="1">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Literacy</a:t>
            </a:r>
            <a:endParaRPr lang="nb-NO" sz="44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endParaRPr>
          </a:p>
          <a:p>
            <a:pPr marL="742950" indent="-742950">
              <a:buAutoNum type="arabicPeriod"/>
            </a:pPr>
            <a:r>
              <a:rPr lang="nb-NO" sz="44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nb-NO" sz="4400" dirty="0" err="1">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what</a:t>
            </a:r>
            <a:r>
              <a:rPr lang="nb-NO" sz="44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nb-NO" sz="4400" dirty="0" err="1">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if</a:t>
            </a:r>
            <a:r>
              <a:rPr lang="nb-NO" sz="44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nb-NO" sz="4400" dirty="0" err="1">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things</a:t>
            </a:r>
            <a:r>
              <a:rPr lang="nb-NO" sz="44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nb-NO" sz="4400" dirty="0" err="1">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were</a:t>
            </a:r>
            <a:r>
              <a:rPr lang="nb-NO" sz="44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 different?</a:t>
            </a:r>
          </a:p>
          <a:p>
            <a:endParaRPr lang="nb-NO" sz="4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nb-NO" sz="4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nb-NO" sz="4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nb-NO" sz="4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8100198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13E121F-86CE-14E8-DFC2-84F267B8D291}"/>
              </a:ext>
            </a:extLst>
          </p:cNvPr>
          <p:cNvSpPr>
            <a:spLocks noGrp="1"/>
          </p:cNvSpPr>
          <p:nvPr>
            <p:ph idx="1"/>
          </p:nvPr>
        </p:nvSpPr>
        <p:spPr>
          <a:xfrm>
            <a:off x="2430031" y="2554501"/>
            <a:ext cx="8427484" cy="2723624"/>
          </a:xfrm>
        </p:spPr>
        <p:txBody>
          <a:bodyPr>
            <a:normAutofit/>
          </a:bodyPr>
          <a:lstStyle/>
          <a:p>
            <a:pPr marL="0" indent="0">
              <a:buNone/>
            </a:pPr>
            <a:r>
              <a:rPr lang="en-US" sz="3200" b="1" dirty="0">
                <a:solidFill>
                  <a:schemeClr val="bg1">
                    <a:lumMod val="95000"/>
                  </a:schemeClr>
                </a:solidFill>
                <a:latin typeface="Bradley Hand ITC" panose="03070402050302030203" pitchFamily="66" charset="0"/>
              </a:rPr>
              <a:t>What do you think? </a:t>
            </a:r>
          </a:p>
          <a:p>
            <a:pPr marL="0" indent="0">
              <a:buNone/>
            </a:pPr>
            <a:r>
              <a:rPr lang="en-US" sz="3200" b="1" dirty="0">
                <a:solidFill>
                  <a:schemeClr val="bg1">
                    <a:lumMod val="95000"/>
                  </a:schemeClr>
                </a:solidFill>
                <a:latin typeface="Bradley Hand ITC" panose="03070402050302030203" pitchFamily="66" charset="0"/>
              </a:rPr>
              <a:t>      What is the role of the body    </a:t>
            </a:r>
          </a:p>
          <a:p>
            <a:pPr marL="0" indent="0">
              <a:buNone/>
            </a:pPr>
            <a:r>
              <a:rPr lang="en-US" sz="3200" b="1" dirty="0">
                <a:solidFill>
                  <a:schemeClr val="bg1">
                    <a:lumMod val="95000"/>
                  </a:schemeClr>
                </a:solidFill>
                <a:latin typeface="Bradley Hand ITC" panose="03070402050302030203" pitchFamily="66" charset="0"/>
              </a:rPr>
              <a:t>      and literacy in knowledge production?</a:t>
            </a:r>
          </a:p>
          <a:p>
            <a:pPr marL="0" indent="0">
              <a:buNone/>
            </a:pPr>
            <a:endParaRPr lang="nb-NO" sz="32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1">
            <a:extLst>
              <a:ext uri="{FF2B5EF4-FFF2-40B4-BE49-F238E27FC236}">
                <a16:creationId xmlns:a16="http://schemas.microsoft.com/office/drawing/2014/main" id="{0E2CA2CB-232C-6E75-EC33-C5C8F9D12E1E}"/>
              </a:ext>
            </a:extLst>
          </p:cNvPr>
          <p:cNvSpPr/>
          <p:nvPr/>
        </p:nvSpPr>
        <p:spPr>
          <a:xfrm>
            <a:off x="0" y="59927"/>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25717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C4F6F58-5C33-5CD2-9340-036D2A737FE9}"/>
              </a:ext>
            </a:extLst>
          </p:cNvPr>
          <p:cNvPicPr>
            <a:picLocks noChangeAspect="1"/>
          </p:cNvPicPr>
          <p:nvPr/>
        </p:nvPicPr>
        <p:blipFill rotWithShape="1">
          <a:blip r:embed="rId3">
            <a:duotone>
              <a:prstClr val="black"/>
              <a:schemeClr val="accent6">
                <a:tint val="45000"/>
                <a:satMod val="400000"/>
              </a:schemeClr>
            </a:duotone>
            <a:extLst>
              <a:ext uri="{BEBA8EAE-BF5A-486C-A8C5-ECC9F3942E4B}">
                <a14:imgProps xmlns:a14="http://schemas.microsoft.com/office/drawing/2010/main">
                  <a14:imgLayer r:embed="rId4">
                    <a14:imgEffect>
                      <a14:backgroundRemoval t="972" b="99444" l="391" r="90000">
                        <a14:foregroundMark x1="18047" y1="17083" x2="22266" y2="49444"/>
                        <a14:foregroundMark x1="10703" y1="8611" x2="10703" y2="8611"/>
                        <a14:foregroundMark x1="10703" y1="8611" x2="7422" y2="6667"/>
                        <a14:foregroundMark x1="4297" y1="93889" x2="8906" y2="75000"/>
                        <a14:foregroundMark x1="391" y1="55833" x2="625" y2="23333"/>
                        <a14:foregroundMark x1="1953" y1="1250" x2="9688" y2="1111"/>
                        <a14:foregroundMark x1="9688" y1="1111" x2="12891" y2="1806"/>
                        <a14:foregroundMark x1="2734" y1="99861" x2="10703" y2="99306"/>
                        <a14:foregroundMark x1="10703" y1="99306" x2="11094" y2="99444"/>
                      </a14:backgroundRemoval>
                    </a14:imgEffect>
                    <a14:imgEffect>
                      <a14:colorTemperature colorTemp="8800"/>
                    </a14:imgEffect>
                  </a14:imgLayer>
                </a14:imgProps>
              </a:ext>
              <a:ext uri="{28A0092B-C50C-407E-A947-70E740481C1C}">
                <a14:useLocalDpi xmlns:a14="http://schemas.microsoft.com/office/drawing/2010/main" val="0"/>
              </a:ext>
            </a:extLst>
          </a:blip>
          <a:srcRect t="18" r="55758"/>
          <a:stretch/>
        </p:blipFill>
        <p:spPr>
          <a:xfrm>
            <a:off x="0" y="0"/>
            <a:ext cx="5393933" cy="6858000"/>
          </a:xfrm>
          <a:prstGeom prst="rect">
            <a:avLst/>
          </a:prstGeom>
        </p:spPr>
      </p:pic>
      <p:sp>
        <p:nvSpPr>
          <p:cNvPr id="11" name="TextBox 10">
            <a:extLst>
              <a:ext uri="{FF2B5EF4-FFF2-40B4-BE49-F238E27FC236}">
                <a16:creationId xmlns:a16="http://schemas.microsoft.com/office/drawing/2014/main" id="{27002FE8-77FA-3D87-44F0-2B719911699C}"/>
              </a:ext>
            </a:extLst>
          </p:cNvPr>
          <p:cNvSpPr txBox="1"/>
          <p:nvPr/>
        </p:nvSpPr>
        <p:spPr>
          <a:xfrm>
            <a:off x="734152" y="2550695"/>
            <a:ext cx="4206818" cy="1446550"/>
          </a:xfrm>
          <a:prstGeom prst="rect">
            <a:avLst/>
          </a:prstGeom>
          <a:noFill/>
        </p:spPr>
        <p:txBody>
          <a:bodyPr wrap="square" rtlCol="0">
            <a:spAutoFit/>
          </a:bodyPr>
          <a:lstStyle/>
          <a:p>
            <a:r>
              <a:rPr lang="nb-NO" sz="4400" b="1" dirty="0" err="1">
                <a:latin typeface="Open Sans" panose="020B0606030504020204" pitchFamily="34" charset="0"/>
                <a:ea typeface="Open Sans" panose="020B0606030504020204" pitchFamily="34" charset="0"/>
                <a:cs typeface="Open Sans" panose="020B0606030504020204" pitchFamily="34" charset="0"/>
              </a:rPr>
              <a:t>Enabling</a:t>
            </a:r>
            <a:r>
              <a:rPr lang="nb-NO" sz="4400" b="1" dirty="0">
                <a:latin typeface="Open Sans" panose="020B0606030504020204" pitchFamily="34" charset="0"/>
                <a:ea typeface="Open Sans" panose="020B0606030504020204" pitchFamily="34" charset="0"/>
                <a:cs typeface="Open Sans" panose="020B0606030504020204" pitchFamily="34" charset="0"/>
              </a:rPr>
              <a:t> </a:t>
            </a:r>
            <a:r>
              <a:rPr lang="nb-NO" sz="4400" b="1" dirty="0" err="1">
                <a:latin typeface="Open Sans" panose="020B0606030504020204" pitchFamily="34" charset="0"/>
                <a:ea typeface="Open Sans" panose="020B0606030504020204" pitchFamily="34" charset="0"/>
                <a:cs typeface="Open Sans" panose="020B0606030504020204" pitchFamily="34" charset="0"/>
              </a:rPr>
              <a:t>conditions</a:t>
            </a:r>
            <a:endParaRPr lang="en-US" b="1" dirty="0"/>
          </a:p>
        </p:txBody>
      </p:sp>
      <p:sp>
        <p:nvSpPr>
          <p:cNvPr id="2" name="Content Placeholder 2">
            <a:extLst>
              <a:ext uri="{FF2B5EF4-FFF2-40B4-BE49-F238E27FC236}">
                <a16:creationId xmlns:a16="http://schemas.microsoft.com/office/drawing/2014/main" id="{BE907313-935A-BDDB-D765-BCCEF31A96A2}"/>
              </a:ext>
            </a:extLst>
          </p:cNvPr>
          <p:cNvSpPr>
            <a:spLocks noGrp="1"/>
          </p:cNvSpPr>
          <p:nvPr>
            <p:ph idx="1"/>
          </p:nvPr>
        </p:nvSpPr>
        <p:spPr>
          <a:xfrm>
            <a:off x="5393933" y="1497672"/>
            <a:ext cx="6320365" cy="5004728"/>
          </a:xfrm>
        </p:spPr>
        <p:txBody>
          <a:bodyPr>
            <a:normAutofit fontScale="92500" lnSpcReduction="10000"/>
          </a:bodyPr>
          <a:lstStyle/>
          <a:p>
            <a:pPr marL="0" indent="0">
              <a:buNone/>
            </a:pPr>
            <a:r>
              <a:rPr lang="en-US" b="1" dirty="0">
                <a:latin typeface="Open Sans" panose="020B0606030504020204" pitchFamily="34" charset="0"/>
                <a:ea typeface="Open Sans" panose="020B0606030504020204" pitchFamily="34" charset="0"/>
                <a:cs typeface="Open Sans" panose="020B0606030504020204" pitchFamily="34" charset="0"/>
              </a:rPr>
              <a:t>No body, no knowledge</a:t>
            </a:r>
          </a:p>
          <a:p>
            <a:r>
              <a:rPr lang="en-US" sz="2400" dirty="0">
                <a:latin typeface="Open Sans" panose="020B0606030504020204" pitchFamily="34" charset="0"/>
                <a:ea typeface="Open Sans" panose="020B0606030504020204" pitchFamily="34" charset="0"/>
                <a:cs typeface="Open Sans" panose="020B0606030504020204" pitchFamily="34" charset="0"/>
              </a:rPr>
              <a:t>Banal. “Yeah. It is a necessary condition. So?</a:t>
            </a:r>
          </a:p>
          <a:p>
            <a:r>
              <a:rPr lang="en-US" sz="2400" dirty="0">
                <a:latin typeface="Open Sans" panose="020B0606030504020204" pitchFamily="34" charset="0"/>
                <a:ea typeface="Open Sans" panose="020B0606030504020204" pitchFamily="34" charset="0"/>
                <a:cs typeface="Open Sans" panose="020B0606030504020204" pitchFamily="34" charset="0"/>
              </a:rPr>
              <a:t>Profound. “How does the body shape our production of knowledge?</a:t>
            </a:r>
            <a:endParaRPr lang="en-US" sz="2400" i="1" dirty="0">
              <a:latin typeface="Open Sans" panose="020B0606030504020204" pitchFamily="34" charset="0"/>
              <a:ea typeface="Open Sans" panose="020B0606030504020204" pitchFamily="34" charset="0"/>
              <a:cs typeface="Open Sans" panose="020B0606030504020204" pitchFamily="34" charset="0"/>
            </a:endParaRPr>
          </a:p>
          <a:p>
            <a:pPr marL="514350" indent="-514350">
              <a:buFont typeface="+mj-lt"/>
              <a:buAutoNum type="arabicPeriod"/>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b="1" dirty="0">
                <a:latin typeface="Open Sans" panose="020B0606030504020204" pitchFamily="34" charset="0"/>
                <a:ea typeface="Open Sans" panose="020B0606030504020204" pitchFamily="34" charset="0"/>
                <a:cs typeface="Open Sans" panose="020B0606030504020204" pitchFamily="34" charset="0"/>
              </a:rPr>
              <a:t>No text, no distribution of knowledge</a:t>
            </a:r>
          </a:p>
          <a:p>
            <a:r>
              <a:rPr lang="en-US" sz="2400" dirty="0">
                <a:latin typeface="Open Sans" panose="020B0606030504020204" pitchFamily="34" charset="0"/>
                <a:ea typeface="Open Sans" panose="020B0606030504020204" pitchFamily="34" charset="0"/>
                <a:cs typeface="Open Sans" panose="020B0606030504020204" pitchFamily="34" charset="0"/>
              </a:rPr>
              <a:t>Banal. “Yeah. We write down ideas and read the ideas of others. So?</a:t>
            </a:r>
          </a:p>
          <a:p>
            <a:r>
              <a:rPr lang="en-US" sz="2400" dirty="0">
                <a:latin typeface="Open Sans" panose="020B0606030504020204" pitchFamily="34" charset="0"/>
                <a:ea typeface="Open Sans" panose="020B0606030504020204" pitchFamily="34" charset="0"/>
                <a:cs typeface="Open Sans" panose="020B0606030504020204" pitchFamily="34" charset="0"/>
              </a:rPr>
              <a:t>Profound. “How does literacy shape our production of knowledge?</a:t>
            </a:r>
          </a:p>
          <a:p>
            <a:r>
              <a:rPr lang="en-US" sz="2400" dirty="0">
                <a:latin typeface="Open Sans" panose="020B0606030504020204" pitchFamily="34" charset="0"/>
                <a:ea typeface="Open Sans" panose="020B0606030504020204" pitchFamily="34" charset="0"/>
                <a:cs typeface="Open Sans" panose="020B0606030504020204" pitchFamily="34" charset="0"/>
              </a:rPr>
              <a:t>Profound. “Is literacy a necessary condition for knowledge production?</a:t>
            </a:r>
          </a:p>
          <a:p>
            <a:pPr marL="0" indent="0">
              <a:buNone/>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514350" indent="-514350">
              <a:buFont typeface="+mj-lt"/>
              <a:buAutoNum type="arabicPeriod"/>
            </a:pP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02757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C4F6F58-5C33-5CD2-9340-036D2A737FE9}"/>
              </a:ext>
            </a:extLst>
          </p:cNvPr>
          <p:cNvPicPr>
            <a:picLocks noChangeAspect="1"/>
          </p:cNvPicPr>
          <p:nvPr/>
        </p:nvPicPr>
        <p:blipFill rotWithShape="1">
          <a:blip r:embed="rId3">
            <a:duotone>
              <a:prstClr val="black"/>
              <a:schemeClr val="accent6">
                <a:tint val="45000"/>
                <a:satMod val="400000"/>
              </a:schemeClr>
            </a:duotone>
            <a:extLst>
              <a:ext uri="{BEBA8EAE-BF5A-486C-A8C5-ECC9F3942E4B}">
                <a14:imgProps xmlns:a14="http://schemas.microsoft.com/office/drawing/2010/main">
                  <a14:imgLayer r:embed="rId4">
                    <a14:imgEffect>
                      <a14:backgroundRemoval t="972" b="99444" l="391" r="90000">
                        <a14:foregroundMark x1="18047" y1="17083" x2="22266" y2="49444"/>
                        <a14:foregroundMark x1="10703" y1="8611" x2="10703" y2="8611"/>
                        <a14:foregroundMark x1="10703" y1="8611" x2="7422" y2="6667"/>
                        <a14:foregroundMark x1="4297" y1="93889" x2="8906" y2="75000"/>
                        <a14:foregroundMark x1="391" y1="55833" x2="625" y2="23333"/>
                        <a14:foregroundMark x1="1953" y1="1250" x2="9688" y2="1111"/>
                        <a14:foregroundMark x1="9688" y1="1111" x2="12891" y2="1806"/>
                        <a14:foregroundMark x1="2734" y1="99861" x2="10703" y2="99306"/>
                        <a14:foregroundMark x1="10703" y1="99306" x2="11094" y2="99444"/>
                      </a14:backgroundRemoval>
                    </a14:imgEffect>
                    <a14:imgEffect>
                      <a14:colorTemperature colorTemp="8800"/>
                    </a14:imgEffect>
                  </a14:imgLayer>
                </a14:imgProps>
              </a:ext>
              <a:ext uri="{28A0092B-C50C-407E-A947-70E740481C1C}">
                <a14:useLocalDpi xmlns:a14="http://schemas.microsoft.com/office/drawing/2010/main" val="0"/>
              </a:ext>
            </a:extLst>
          </a:blip>
          <a:srcRect t="18" r="55758"/>
          <a:stretch/>
        </p:blipFill>
        <p:spPr>
          <a:xfrm>
            <a:off x="0" y="0"/>
            <a:ext cx="5393933" cy="6858000"/>
          </a:xfrm>
          <a:prstGeom prst="rect">
            <a:avLst/>
          </a:prstGeom>
        </p:spPr>
      </p:pic>
      <p:sp>
        <p:nvSpPr>
          <p:cNvPr id="11" name="TextBox 10">
            <a:extLst>
              <a:ext uri="{FF2B5EF4-FFF2-40B4-BE49-F238E27FC236}">
                <a16:creationId xmlns:a16="http://schemas.microsoft.com/office/drawing/2014/main" id="{27002FE8-77FA-3D87-44F0-2B719911699C}"/>
              </a:ext>
            </a:extLst>
          </p:cNvPr>
          <p:cNvSpPr txBox="1"/>
          <p:nvPr/>
        </p:nvSpPr>
        <p:spPr>
          <a:xfrm>
            <a:off x="797948" y="2659559"/>
            <a:ext cx="4206818" cy="769441"/>
          </a:xfrm>
          <a:prstGeom prst="rect">
            <a:avLst/>
          </a:prstGeom>
          <a:noFill/>
        </p:spPr>
        <p:txBody>
          <a:bodyPr wrap="square" rtlCol="0">
            <a:spAutoFit/>
          </a:bodyPr>
          <a:lstStyle/>
          <a:p>
            <a:r>
              <a:rPr lang="nb-NO" sz="4400" b="1" dirty="0">
                <a:latin typeface="Open Sans" panose="020B0606030504020204" pitchFamily="34" charset="0"/>
                <a:ea typeface="Open Sans" panose="020B0606030504020204" pitchFamily="34" charset="0"/>
                <a:cs typeface="Open Sans" panose="020B0606030504020204" pitchFamily="34" charset="0"/>
              </a:rPr>
              <a:t>Purpose</a:t>
            </a:r>
            <a:endParaRPr lang="en-US" b="1" dirty="0"/>
          </a:p>
        </p:txBody>
      </p:sp>
      <p:sp>
        <p:nvSpPr>
          <p:cNvPr id="3" name="Rectangle 2">
            <a:extLst>
              <a:ext uri="{FF2B5EF4-FFF2-40B4-BE49-F238E27FC236}">
                <a16:creationId xmlns:a16="http://schemas.microsoft.com/office/drawing/2014/main" id="{3CDC970D-67B2-25BA-FBC0-234A18E3BF93}"/>
              </a:ext>
            </a:extLst>
          </p:cNvPr>
          <p:cNvSpPr/>
          <p:nvPr/>
        </p:nvSpPr>
        <p:spPr>
          <a:xfrm>
            <a:off x="5854700" y="3556000"/>
            <a:ext cx="5270500" cy="8636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Content Placeholder 2">
            <a:extLst>
              <a:ext uri="{FF2B5EF4-FFF2-40B4-BE49-F238E27FC236}">
                <a16:creationId xmlns:a16="http://schemas.microsoft.com/office/drawing/2014/main" id="{BE907313-935A-BDDB-D765-BCCEF31A96A2}"/>
              </a:ext>
            </a:extLst>
          </p:cNvPr>
          <p:cNvSpPr>
            <a:spLocks noGrp="1"/>
          </p:cNvSpPr>
          <p:nvPr>
            <p:ph idx="1"/>
          </p:nvPr>
        </p:nvSpPr>
        <p:spPr>
          <a:xfrm>
            <a:off x="5393933" y="1806416"/>
            <a:ext cx="6408207" cy="3862656"/>
          </a:xfrm>
        </p:spPr>
        <p:txBody>
          <a:bodyPr>
            <a:normAutofit lnSpcReduction="10000"/>
          </a:bodyPr>
          <a:lstStyle/>
          <a:p>
            <a:pPr marL="514350" indent="-514350">
              <a:buFont typeface="+mj-lt"/>
              <a:buAutoNum type="arabicPeriod"/>
            </a:pPr>
            <a:r>
              <a:rPr lang="en-US" sz="3200" dirty="0">
                <a:latin typeface="Open Sans" panose="020B0606030504020204" pitchFamily="34" charset="0"/>
                <a:ea typeface="Open Sans" panose="020B0606030504020204" pitchFamily="34" charset="0"/>
                <a:cs typeface="Open Sans" panose="020B0606030504020204" pitchFamily="34" charset="0"/>
              </a:rPr>
              <a:t>Unpack philosophical implications of texts</a:t>
            </a:r>
          </a:p>
          <a:p>
            <a:pPr marL="514350" indent="-514350">
              <a:buFont typeface="+mj-lt"/>
              <a:buAutoNum type="arabicPeriod"/>
            </a:pPr>
            <a:r>
              <a:rPr lang="en-US" sz="3200" dirty="0">
                <a:latin typeface="Open Sans" panose="020B0606030504020204" pitchFamily="34" charset="0"/>
                <a:ea typeface="Open Sans" panose="020B0606030504020204" pitchFamily="34" charset="0"/>
                <a:cs typeface="Open Sans" panose="020B0606030504020204" pitchFamily="34" charset="0"/>
              </a:rPr>
              <a:t>Use philosophical perspectives for discussion</a:t>
            </a:r>
          </a:p>
          <a:p>
            <a:pPr marL="457200" lvl="1" indent="0">
              <a:buNone/>
            </a:pPr>
            <a:r>
              <a:rPr lang="en-US" sz="3200" dirty="0">
                <a:latin typeface="Open Sans" panose="020B0606030504020204" pitchFamily="34" charset="0"/>
                <a:ea typeface="Open Sans" panose="020B0606030504020204" pitchFamily="34" charset="0"/>
                <a:cs typeface="Open Sans" panose="020B0606030504020204" pitchFamily="34" charset="0"/>
              </a:rPr>
              <a:t>—apply the philosophical perspectives to ourselves</a:t>
            </a:r>
          </a:p>
          <a:p>
            <a:pPr marL="514350" lvl="1" indent="-514350">
              <a:spcBef>
                <a:spcPts val="900"/>
              </a:spcBef>
              <a:spcAft>
                <a:spcPts val="900"/>
              </a:spcAft>
              <a:buAutoNum type="arabicPeriod" startAt="3"/>
            </a:pPr>
            <a:r>
              <a:rPr lang="en-US" sz="3200" dirty="0">
                <a:latin typeface="Open Sans" panose="020B0606030504020204" pitchFamily="34" charset="0"/>
                <a:ea typeface="Open Sans" panose="020B0606030504020204" pitchFamily="34" charset="0"/>
                <a:cs typeface="Open Sans" panose="020B0606030504020204" pitchFamily="34" charset="0"/>
              </a:rPr>
              <a:t>Exemplify non-scriptural and embodied knowledge (jazz)</a:t>
            </a:r>
          </a:p>
        </p:txBody>
      </p:sp>
    </p:spTree>
    <p:extLst>
      <p:ext uri="{BB962C8B-B14F-4D97-AF65-F5344CB8AC3E}">
        <p14:creationId xmlns:p14="http://schemas.microsoft.com/office/powerpoint/2010/main" val="387833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he Profession – Medieval Studies Research Blog: Meet us at the Crossroads  of Everything">
            <a:extLst>
              <a:ext uri="{FF2B5EF4-FFF2-40B4-BE49-F238E27FC236}">
                <a16:creationId xmlns:a16="http://schemas.microsoft.com/office/drawing/2014/main" id="{DBC3B5FA-D103-F339-4499-89708ABC80E0}"/>
              </a:ext>
            </a:extLst>
          </p:cNvPr>
          <p:cNvPicPr>
            <a:picLocks noChangeAspect="1" noChangeArrowheads="1"/>
          </p:cNvPicPr>
          <p:nvPr/>
        </p:nvPicPr>
        <p:blipFill rotWithShape="1">
          <a:blip r:embed="rId3">
            <a:alphaModFix amt="50000"/>
            <a:extLst>
              <a:ext uri="{BEBA8EAE-BF5A-486C-A8C5-ECC9F3942E4B}">
                <a14:imgProps xmlns:a14="http://schemas.microsoft.com/office/drawing/2010/main">
                  <a14:imgLayer r:embed="rId4">
                    <a14:imgEffect>
                      <a14:colorTemperature colorTemp="4700"/>
                    </a14:imgEffect>
                    <a14:imgEffect>
                      <a14:saturation sat="66000"/>
                    </a14:imgEffect>
                  </a14:imgLayer>
                </a14:imgProps>
              </a:ext>
              <a:ext uri="{28A0092B-C50C-407E-A947-70E740481C1C}">
                <a14:useLocalDpi xmlns:a14="http://schemas.microsoft.com/office/drawing/2010/main" val="0"/>
              </a:ext>
            </a:extLst>
          </a:blip>
          <a:srcRect t="7385" r="1" b="37631"/>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FB53A46-ACA2-A948-CFC8-3049F5043DCB}"/>
              </a:ext>
            </a:extLst>
          </p:cNvPr>
          <p:cNvSpPr/>
          <p:nvPr/>
        </p:nvSpPr>
        <p:spPr>
          <a:xfrm>
            <a:off x="0" y="59927"/>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8916AD77-86C5-8D79-8E57-44730490C9D6}"/>
              </a:ext>
            </a:extLst>
          </p:cNvPr>
          <p:cNvSpPr txBox="1"/>
          <p:nvPr/>
        </p:nvSpPr>
        <p:spPr>
          <a:xfrm>
            <a:off x="1225295" y="1348800"/>
            <a:ext cx="10287831" cy="4401205"/>
          </a:xfrm>
          <a:prstGeom prst="rect">
            <a:avLst/>
          </a:prstGeom>
          <a:noFill/>
        </p:spPr>
        <p:txBody>
          <a:bodyPr wrap="square" rtlCol="0">
            <a:spAutoFit/>
          </a:bodyPr>
          <a:lstStyle/>
          <a:p>
            <a:r>
              <a:rPr lang="nb-NO" sz="4400" dirty="0">
                <a:solidFill>
                  <a:schemeClr val="tx1">
                    <a:lumMod val="65000"/>
                  </a:schemeClr>
                </a:solidFill>
                <a:latin typeface="Open Sans" panose="020B0606030504020204" pitchFamily="34" charset="0"/>
                <a:ea typeface="Open Sans" panose="020B0606030504020204" pitchFamily="34" charset="0"/>
                <a:cs typeface="Open Sans" panose="020B0606030504020204" pitchFamily="34" charset="0"/>
              </a:rPr>
              <a:t>Plan</a:t>
            </a:r>
          </a:p>
          <a:p>
            <a:pPr marL="742950" indent="-742950">
              <a:buAutoNum type="arabicPeriod"/>
            </a:pPr>
            <a:r>
              <a:rPr lang="nb-NO" sz="44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Body</a:t>
            </a:r>
          </a:p>
          <a:p>
            <a:pPr marL="1200150" lvl="1" indent="-742950">
              <a:buAutoNum type="arabicPeriod"/>
            </a:pPr>
            <a:r>
              <a:rPr lang="nb-NO" sz="2000" dirty="0" err="1">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Bringing</a:t>
            </a:r>
            <a:r>
              <a:rPr lang="nb-NO" sz="20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 the body </a:t>
            </a:r>
            <a:r>
              <a:rPr lang="nb-NO" sz="2000" dirty="0" err="1">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into</a:t>
            </a:r>
            <a:r>
              <a:rPr lang="nb-NO" sz="20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view</a:t>
            </a:r>
            <a:r>
              <a:rPr lang="nb-NO" sz="20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 </a:t>
            </a:r>
          </a:p>
          <a:p>
            <a:pPr marL="1200150" lvl="1" indent="-742950">
              <a:buFontTx/>
              <a:buAutoNum type="arabicPeriod"/>
            </a:pPr>
            <a:r>
              <a:rPr lang="nb-NO" sz="20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Knowledge </a:t>
            </a:r>
            <a:r>
              <a:rPr lang="nb-NO" sz="2000" dirty="0" err="1">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production</a:t>
            </a:r>
            <a:r>
              <a:rPr lang="nb-NO" sz="20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seen</a:t>
            </a:r>
            <a:r>
              <a:rPr lang="nb-NO" sz="20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 from the </a:t>
            </a:r>
            <a:r>
              <a:rPr lang="nb-NO" sz="2000" dirty="0" err="1">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lived</a:t>
            </a:r>
            <a:r>
              <a:rPr lang="nb-NO" sz="20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body’s</a:t>
            </a:r>
            <a:r>
              <a:rPr lang="nb-NO" sz="20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perspective</a:t>
            </a:r>
            <a:endParaRPr lang="nb-NO" sz="20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endParaRPr>
          </a:p>
          <a:p>
            <a:pPr marL="1200150" lvl="1" indent="-742950">
              <a:buAutoNum type="arabicPeriod"/>
            </a:pPr>
            <a:r>
              <a:rPr lang="nb-NO" sz="2000" dirty="0" err="1">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Embodied</a:t>
            </a:r>
            <a:r>
              <a:rPr lang="nb-NO" sz="20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attention</a:t>
            </a:r>
            <a:r>
              <a:rPr lang="nb-NO" sz="20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 as </a:t>
            </a:r>
            <a:r>
              <a:rPr lang="nb-NO" sz="2000" dirty="0" err="1">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openness</a:t>
            </a:r>
            <a:r>
              <a:rPr lang="nb-NO" sz="20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 and </a:t>
            </a:r>
            <a:r>
              <a:rPr lang="nb-NO" sz="2000" dirty="0" err="1">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closedness</a:t>
            </a:r>
            <a:endParaRPr lang="nb-NO" sz="20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nb-NO" sz="4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nb-NO" sz="4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nb-NO" sz="4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72187196"/>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4EB9B"/>
        </a:solidFill>
        <a:effectLst/>
      </p:bgPr>
    </p:bg>
    <p:spTree>
      <p:nvGrpSpPr>
        <p:cNvPr id="1" name=""/>
        <p:cNvGrpSpPr/>
        <p:nvPr/>
      </p:nvGrpSpPr>
      <p:grpSpPr>
        <a:xfrm>
          <a:off x="0" y="0"/>
          <a:ext cx="0" cy="0"/>
          <a:chOff x="0" y="0"/>
          <a:chExt cx="0" cy="0"/>
        </a:xfrm>
      </p:grpSpPr>
      <p:pic>
        <p:nvPicPr>
          <p:cNvPr id="9" name="Bilde 2">
            <a:extLst>
              <a:ext uri="{FF2B5EF4-FFF2-40B4-BE49-F238E27FC236}">
                <a16:creationId xmlns:a16="http://schemas.microsoft.com/office/drawing/2014/main" id="{D281C84B-4EB0-76C0-0053-4445BF4CFDA1}"/>
              </a:ext>
            </a:extLst>
          </p:cNvPr>
          <p:cNvPicPr>
            <a:picLocks noChangeAspect="1"/>
          </p:cNvPicPr>
          <p:nvPr/>
        </p:nvPicPr>
        <p:blipFill rotWithShape="1">
          <a:blip r:embed="rId3">
            <a:lum bright="70000" contrast="-70000"/>
            <a:extLst>
              <a:ext uri="{28A0092B-C50C-407E-A947-70E740481C1C}">
                <a14:useLocalDpi xmlns:a14="http://schemas.microsoft.com/office/drawing/2010/main" val="0"/>
              </a:ext>
            </a:extLst>
          </a:blip>
          <a:srcRect t="15360"/>
          <a:stretch/>
        </p:blipFill>
        <p:spPr>
          <a:xfrm>
            <a:off x="0" y="-98028"/>
            <a:ext cx="12192000" cy="6858000"/>
          </a:xfrm>
          <a:prstGeom prst="rect">
            <a:avLst/>
          </a:prstGeom>
        </p:spPr>
      </p:pic>
      <p:pic>
        <p:nvPicPr>
          <p:cNvPr id="2" name="Picture 2" descr="Woman Silhouette Images – Browse 1,787,173 Stock Photos ...">
            <a:extLst>
              <a:ext uri="{FF2B5EF4-FFF2-40B4-BE49-F238E27FC236}">
                <a16:creationId xmlns:a16="http://schemas.microsoft.com/office/drawing/2014/main" id="{85167D52-9527-3337-63C4-78461642F09A}"/>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4444" b="93889" l="27000" r="40000">
                        <a14:foregroundMark x1="33556" y1="7778" x2="33556" y2="7778"/>
                        <a14:foregroundMark x1="31444" y1="92222" x2="31444" y2="92222"/>
                        <a14:foregroundMark x1="35778" y1="93611" x2="35778" y2="93611"/>
                        <a14:foregroundMark x1="34000" y1="4722" x2="34000" y2="4722"/>
                        <a14:foregroundMark x1="34333" y1="5278" x2="34333" y2="5278"/>
                        <a14:foregroundMark x1="34000" y1="5556" x2="34000" y2="5556"/>
                        <a14:foregroundMark x1="34222" y1="5278" x2="34111" y2="7500"/>
                        <a14:foregroundMark x1="31444" y1="93889" x2="31444" y2="93889"/>
                        <a14:foregroundMark x1="35667" y1="90000" x2="35667" y2="90000"/>
                        <a14:foregroundMark x1="36111" y1="88611" x2="36111" y2="88611"/>
                        <a14:foregroundMark x1="35444" y1="91389" x2="35556" y2="93611"/>
                        <a14:backgroundMark x1="30222" y1="42500" x2="30222" y2="42500"/>
                        <a14:backgroundMark x1="30222" y1="41111" x2="30222" y2="41111"/>
                        <a14:backgroundMark x1="37111" y1="41389" x2="37111" y2="41389"/>
                        <a14:backgroundMark x1="33667" y1="56667" x2="33667" y2="56667"/>
                        <a14:backgroundMark x1="33556" y1="55833" x2="33556" y2="55833"/>
                        <a14:backgroundMark x1="29889" y1="53056" x2="29889" y2="53056"/>
                        <a14:backgroundMark x1="29556" y1="52222" x2="29556" y2="52222"/>
                        <a14:backgroundMark x1="37000" y1="39444" x2="37000" y2="39444"/>
                        <a14:backgroundMark x1="30333" y1="39444" x2="30333" y2="39444"/>
                        <a14:backgroundMark x1="29778" y1="47778" x2="29778" y2="47778"/>
                        <a14:backgroundMark x1="38778" y1="51667" x2="38778" y2="51667"/>
                        <a14:backgroundMark x1="34222" y1="4444" x2="34222" y2="4444"/>
                      </a14:backgroundRemoval>
                    </a14:imgEffect>
                  </a14:imgLayer>
                </a14:imgProps>
              </a:ext>
              <a:ext uri="{28A0092B-C50C-407E-A947-70E740481C1C}">
                <a14:useLocalDpi xmlns:a14="http://schemas.microsoft.com/office/drawing/2010/main" val="0"/>
              </a:ext>
            </a:extLst>
          </a:blip>
          <a:srcRect l="25497" r="58190"/>
          <a:stretch/>
        </p:blipFill>
        <p:spPr bwMode="auto">
          <a:xfrm>
            <a:off x="1031668" y="4826674"/>
            <a:ext cx="828408" cy="203132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BE55130-33F1-E802-63E0-90AC5A24A8D9}"/>
              </a:ext>
            </a:extLst>
          </p:cNvPr>
          <p:cNvSpPr/>
          <p:nvPr/>
        </p:nvSpPr>
        <p:spPr>
          <a:xfrm>
            <a:off x="102295" y="12526"/>
            <a:ext cx="11987409" cy="6732740"/>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Bilde 3">
            <a:extLst>
              <a:ext uri="{FF2B5EF4-FFF2-40B4-BE49-F238E27FC236}">
                <a16:creationId xmlns:a16="http://schemas.microsoft.com/office/drawing/2014/main" id="{4E486E49-A13D-4B22-B528-6EA14C325432}"/>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2188" b="88438" l="5757" r="61349">
                        <a14:foregroundMark x1="24507" y1="32188" x2="23355" y2="49375"/>
                        <a14:foregroundMark x1="35526" y1="30938" x2="31579" y2="55625"/>
                        <a14:foregroundMark x1="59375" y1="30000" x2="55099" y2="62187"/>
                        <a14:backgroundMark x1="26151" y1="39688" x2="26974" y2="45000"/>
                        <a14:backgroundMark x1="21053" y1="48750" x2="21217" y2="46875"/>
                        <a14:backgroundMark x1="32401" y1="57500" x2="32401" y2="59062"/>
                        <a14:backgroundMark x1="11842" y1="72188" x2="11842" y2="75000"/>
                        <a14:backgroundMark x1="13158" y1="76875" x2="13816" y2="76563"/>
                        <a14:backgroundMark x1="14638" y1="70000" x2="15296" y2="63438"/>
                        <a14:backgroundMark x1="9046" y1="40625" x2="9211" y2="39375"/>
                        <a14:backgroundMark x1="14145" y1="23438" x2="14145" y2="21250"/>
                        <a14:backgroundMark x1="52796" y1="37813" x2="53125" y2="37500"/>
                        <a14:backgroundMark x1="57895" y1="25313" x2="58717" y2="26250"/>
                        <a14:backgroundMark x1="53947" y1="50000" x2="54112" y2="47500"/>
                        <a14:backgroundMark x1="52961" y1="36563" x2="52961" y2="35938"/>
                        <a14:backgroundMark x1="21546" y1="46250" x2="21546" y2="44688"/>
                      </a14:backgroundRemoval>
                    </a14:imgEffect>
                  </a14:imgLayer>
                </a14:imgProps>
              </a:ext>
              <a:ext uri="{28A0092B-C50C-407E-A947-70E740481C1C}">
                <a14:useLocalDpi xmlns:a14="http://schemas.microsoft.com/office/drawing/2010/main" val="0"/>
              </a:ext>
            </a:extLst>
          </a:blip>
          <a:srcRect l="5263" t="521" r="37344" b="-521"/>
          <a:stretch/>
        </p:blipFill>
        <p:spPr>
          <a:xfrm>
            <a:off x="8792352" y="4356971"/>
            <a:ext cx="3104209" cy="2846654"/>
          </a:xfrm>
          <a:prstGeom prst="rect">
            <a:avLst/>
          </a:prstGeom>
        </p:spPr>
      </p:pic>
      <p:sp>
        <p:nvSpPr>
          <p:cNvPr id="5" name="TextBox 4">
            <a:extLst>
              <a:ext uri="{FF2B5EF4-FFF2-40B4-BE49-F238E27FC236}">
                <a16:creationId xmlns:a16="http://schemas.microsoft.com/office/drawing/2014/main" id="{BADF7E94-8CA3-3096-4B88-019EA49A21F2}"/>
              </a:ext>
            </a:extLst>
          </p:cNvPr>
          <p:cNvSpPr txBox="1"/>
          <p:nvPr/>
        </p:nvSpPr>
        <p:spPr>
          <a:xfrm>
            <a:off x="2331043" y="4431694"/>
            <a:ext cx="6153971" cy="1179810"/>
          </a:xfrm>
          <a:prstGeom prst="rect">
            <a:avLst/>
          </a:prstGeom>
          <a:noFill/>
          <a:ln>
            <a:noFill/>
          </a:ln>
        </p:spPr>
        <p:txBody>
          <a:bodyPr wrap="square">
            <a:spAutoFit/>
          </a:bodyPr>
          <a:lstStyle/>
          <a:p>
            <a:pPr>
              <a:spcAft>
                <a:spcPts val="800"/>
              </a:spcAft>
            </a:pPr>
            <a:r>
              <a:rPr lang="en-US" sz="1600" b="1" dirty="0">
                <a:latin typeface="Open Sans" panose="020B0606030504020204" pitchFamily="34" charset="0"/>
                <a:ea typeface="Open Sans" panose="020B0606030504020204" pitchFamily="34" charset="0"/>
                <a:cs typeface="Open Sans" panose="020B0606030504020204" pitchFamily="34" charset="0"/>
              </a:rPr>
              <a:t>Rationality, values, and existence </a:t>
            </a:r>
            <a:r>
              <a:rPr lang="nb-NO" sz="1600" b="1" dirty="0" err="1">
                <a:latin typeface="Open Sans" panose="020B0606030504020204" pitchFamily="34" charset="0"/>
                <a:ea typeface="Open Sans" panose="020B0606030504020204" pitchFamily="34" charset="0"/>
                <a:cs typeface="Open Sans" panose="020B0606030504020204" pitchFamily="34" charset="0"/>
              </a:rPr>
              <a:t>are</a:t>
            </a:r>
            <a:r>
              <a:rPr lang="nb-NO" sz="1600" b="1" dirty="0">
                <a:latin typeface="Open Sans" panose="020B0606030504020204" pitchFamily="34" charset="0"/>
                <a:ea typeface="Open Sans" panose="020B0606030504020204" pitchFamily="34" charset="0"/>
                <a:cs typeface="Open Sans" panose="020B0606030504020204" pitchFamily="34" charset="0"/>
              </a:rPr>
              <a:t> </a:t>
            </a:r>
            <a:r>
              <a:rPr lang="nb-NO" sz="1600" b="1" dirty="0" err="1">
                <a:latin typeface="Open Sans" panose="020B0606030504020204" pitchFamily="34" charset="0"/>
                <a:ea typeface="Open Sans" panose="020B0606030504020204" pitchFamily="34" charset="0"/>
                <a:cs typeface="Open Sans" panose="020B0606030504020204" pitchFamily="34" charset="0"/>
              </a:rPr>
              <a:t>perceptual</a:t>
            </a:r>
            <a:r>
              <a:rPr lang="nb-NO" sz="1600" b="1" dirty="0">
                <a:latin typeface="Open Sans" panose="020B0606030504020204" pitchFamily="34" charset="0"/>
                <a:ea typeface="Open Sans" panose="020B0606030504020204" pitchFamily="34" charset="0"/>
                <a:cs typeface="Open Sans" panose="020B0606030504020204" pitchFamily="34" charset="0"/>
              </a:rPr>
              <a:t> </a:t>
            </a:r>
            <a:r>
              <a:rPr lang="nb-NO" sz="1600" b="1" dirty="0" err="1">
                <a:latin typeface="Open Sans" panose="020B0606030504020204" pitchFamily="34" charset="0"/>
                <a:ea typeface="Open Sans" panose="020B0606030504020204" pitchFamily="34" charset="0"/>
                <a:cs typeface="Open Sans" panose="020B0606030504020204" pitchFamily="34" charset="0"/>
              </a:rPr>
              <a:t>phenomena</a:t>
            </a:r>
            <a:r>
              <a:rPr lang="nb-NO" sz="1600" b="1" dirty="0">
                <a:latin typeface="Open Sans" panose="020B0606030504020204" pitchFamily="34" charset="0"/>
                <a:ea typeface="Open Sans" panose="020B0606030504020204" pitchFamily="34" charset="0"/>
                <a:cs typeface="Open Sans" panose="020B0606030504020204" pitchFamily="34" charset="0"/>
              </a:rPr>
              <a:t>. </a:t>
            </a:r>
          </a:p>
          <a:p>
            <a:pPr>
              <a:spcAft>
                <a:spcPts val="800"/>
              </a:spcAft>
            </a:pPr>
            <a:r>
              <a:rPr lang="nb-NO" sz="1600" b="1" dirty="0" err="1">
                <a:latin typeface="Open Sans" panose="020B0606030504020204" pitchFamily="34" charset="0"/>
                <a:ea typeface="Open Sans" panose="020B0606030504020204" pitchFamily="34" charset="0"/>
                <a:cs typeface="Open Sans" panose="020B0606030504020204" pitchFamily="34" charset="0"/>
              </a:rPr>
              <a:t>They</a:t>
            </a:r>
            <a:r>
              <a:rPr lang="nb-NO" sz="1600" b="1" dirty="0">
                <a:latin typeface="Open Sans" panose="020B0606030504020204" pitchFamily="34" charset="0"/>
                <a:ea typeface="Open Sans" panose="020B0606030504020204" pitchFamily="34" charset="0"/>
                <a:cs typeface="Open Sans" panose="020B0606030504020204" pitchFamily="34" charset="0"/>
              </a:rPr>
              <a:t> </a:t>
            </a:r>
            <a:r>
              <a:rPr lang="nb-NO" sz="1600" b="1" dirty="0" err="1">
                <a:latin typeface="Open Sans" panose="020B0606030504020204" pitchFamily="34" charset="0"/>
                <a:ea typeface="Open Sans" panose="020B0606030504020204" pitchFamily="34" charset="0"/>
                <a:cs typeface="Open Sans" panose="020B0606030504020204" pitchFamily="34" charset="0"/>
              </a:rPr>
              <a:t>are</a:t>
            </a:r>
            <a:r>
              <a:rPr lang="nb-NO" sz="1600" b="1" dirty="0">
                <a:latin typeface="Open Sans" panose="020B0606030504020204" pitchFamily="34" charset="0"/>
                <a:ea typeface="Open Sans" panose="020B0606030504020204" pitchFamily="34" charset="0"/>
                <a:cs typeface="Open Sans" panose="020B0606030504020204" pitchFamily="34" charset="0"/>
              </a:rPr>
              <a:t> </a:t>
            </a:r>
            <a:r>
              <a:rPr lang="nb-NO" sz="1600" b="1" dirty="0" err="1">
                <a:latin typeface="Open Sans" panose="020B0606030504020204" pitchFamily="34" charset="0"/>
                <a:ea typeface="Open Sans" panose="020B0606030504020204" pitchFamily="34" charset="0"/>
                <a:cs typeface="Open Sans" panose="020B0606030504020204" pitchFamily="34" charset="0"/>
              </a:rPr>
              <a:t>acted</a:t>
            </a:r>
            <a:r>
              <a:rPr lang="nb-NO" sz="1600" b="1" dirty="0">
                <a:latin typeface="Open Sans" panose="020B0606030504020204" pitchFamily="34" charset="0"/>
                <a:ea typeface="Open Sans" panose="020B0606030504020204" pitchFamily="34" charset="0"/>
                <a:cs typeface="Open Sans" panose="020B0606030504020204" pitchFamily="34" charset="0"/>
              </a:rPr>
              <a:t> </a:t>
            </a:r>
            <a:r>
              <a:rPr lang="nb-NO" sz="1600" b="1" dirty="0" err="1">
                <a:latin typeface="Open Sans" panose="020B0606030504020204" pitchFamily="34" charset="0"/>
                <a:ea typeface="Open Sans" panose="020B0606030504020204" pitchFamily="34" charset="0"/>
                <a:cs typeface="Open Sans" panose="020B0606030504020204" pitchFamily="34" charset="0"/>
              </a:rPr>
              <a:t>out</a:t>
            </a:r>
            <a:r>
              <a:rPr lang="nb-NO" sz="1600" b="1" dirty="0">
                <a:latin typeface="Open Sans" panose="020B0606030504020204" pitchFamily="34" charset="0"/>
                <a:ea typeface="Open Sans" panose="020B0606030504020204" pitchFamily="34" charset="0"/>
                <a:cs typeface="Open Sans" panose="020B0606030504020204" pitchFamily="34" charset="0"/>
              </a:rPr>
              <a:t> by real, </a:t>
            </a:r>
            <a:r>
              <a:rPr lang="nb-NO" sz="1600" b="1" dirty="0" err="1">
                <a:latin typeface="Open Sans" panose="020B0606030504020204" pitchFamily="34" charset="0"/>
                <a:ea typeface="Open Sans" panose="020B0606030504020204" pitchFamily="34" charset="0"/>
                <a:cs typeface="Open Sans" panose="020B0606030504020204" pitchFamily="34" charset="0"/>
              </a:rPr>
              <a:t>living</a:t>
            </a:r>
            <a:r>
              <a:rPr lang="nb-NO" sz="1600" b="1" dirty="0">
                <a:latin typeface="Open Sans" panose="020B0606030504020204" pitchFamily="34" charset="0"/>
                <a:ea typeface="Open Sans" panose="020B0606030504020204" pitchFamily="34" charset="0"/>
                <a:cs typeface="Open Sans" panose="020B0606030504020204" pitchFamily="34" charset="0"/>
              </a:rPr>
              <a:t> </a:t>
            </a:r>
            <a:r>
              <a:rPr lang="nb-NO" sz="1600" b="1" dirty="0" err="1">
                <a:latin typeface="Open Sans" panose="020B0606030504020204" pitchFamily="34" charset="0"/>
                <a:ea typeface="Open Sans" panose="020B0606030504020204" pitchFamily="34" charset="0"/>
                <a:cs typeface="Open Sans" panose="020B0606030504020204" pitchFamily="34" charset="0"/>
              </a:rPr>
              <a:t>bodies</a:t>
            </a:r>
            <a:r>
              <a:rPr lang="nb-NO" sz="1600" b="1" dirty="0">
                <a:latin typeface="Open Sans" panose="020B0606030504020204" pitchFamily="34" charset="0"/>
                <a:ea typeface="Open Sans" panose="020B0606030504020204" pitchFamily="34" charset="0"/>
                <a:cs typeface="Open Sans" panose="020B0606030504020204" pitchFamily="34" charset="0"/>
              </a:rPr>
              <a:t>: You, </a:t>
            </a:r>
            <a:r>
              <a:rPr lang="nb-NO" sz="1600" b="1" dirty="0" err="1">
                <a:latin typeface="Open Sans" panose="020B0606030504020204" pitchFamily="34" charset="0"/>
                <a:ea typeface="Open Sans" panose="020B0606030504020204" pitchFamily="34" charset="0"/>
                <a:cs typeface="Open Sans" panose="020B0606030504020204" pitchFamily="34" charset="0"/>
              </a:rPr>
              <a:t>me</a:t>
            </a:r>
            <a:r>
              <a:rPr lang="nb-NO" sz="1600" b="1" dirty="0">
                <a:latin typeface="Open Sans" panose="020B0606030504020204" pitchFamily="34" charset="0"/>
                <a:ea typeface="Open Sans" panose="020B0606030504020204" pitchFamily="34" charset="0"/>
                <a:cs typeface="Open Sans" panose="020B0606030504020204" pitchFamily="34" charset="0"/>
              </a:rPr>
              <a:t> – </a:t>
            </a:r>
            <a:r>
              <a:rPr lang="nb-NO" sz="1600" b="1" dirty="0" err="1">
                <a:latin typeface="Open Sans" panose="020B0606030504020204" pitchFamily="34" charset="0"/>
                <a:ea typeface="Open Sans" panose="020B0606030504020204" pitchFamily="34" charset="0"/>
                <a:cs typeface="Open Sans" panose="020B0606030504020204" pitchFamily="34" charset="0"/>
              </a:rPr>
              <a:t>us</a:t>
            </a:r>
            <a:r>
              <a:rPr lang="nb-NO" sz="1600" b="1" dirty="0">
                <a:latin typeface="Open Sans" panose="020B0606030504020204" pitchFamily="34" charset="0"/>
                <a:ea typeface="Open Sans" panose="020B0606030504020204" pitchFamily="34" charset="0"/>
                <a:cs typeface="Open Sans" panose="020B0606030504020204" pitchFamily="34" charset="0"/>
              </a:rPr>
              <a:t>, the </a:t>
            </a:r>
            <a:r>
              <a:rPr lang="nb-NO" sz="1600" b="1" dirty="0" err="1">
                <a:latin typeface="Open Sans" panose="020B0606030504020204" pitchFamily="34" charset="0"/>
                <a:ea typeface="Open Sans" panose="020B0606030504020204" pitchFamily="34" charset="0"/>
                <a:cs typeface="Open Sans" panose="020B0606030504020204" pitchFamily="34" charset="0"/>
              </a:rPr>
              <a:t>humans</a:t>
            </a:r>
            <a:r>
              <a:rPr lang="nb-NO" sz="1600" b="1" dirty="0">
                <a:latin typeface="Open Sans" panose="020B0606030504020204" pitchFamily="34" charset="0"/>
                <a:ea typeface="Open Sans" panose="020B0606030504020204" pitchFamily="34" charset="0"/>
                <a:cs typeface="Open Sans" panose="020B0606030504020204" pitchFamily="34" charset="0"/>
              </a:rPr>
              <a:t>.</a:t>
            </a:r>
            <a:endParaRPr lang="nb-NO"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7">
            <a:extLst>
              <a:ext uri="{FF2B5EF4-FFF2-40B4-BE49-F238E27FC236}">
                <a16:creationId xmlns:a16="http://schemas.microsoft.com/office/drawing/2014/main" id="{52ADAB35-1D7F-36A0-AF0A-25B50486ADE8}"/>
              </a:ext>
            </a:extLst>
          </p:cNvPr>
          <p:cNvSpPr/>
          <p:nvPr/>
        </p:nvSpPr>
        <p:spPr>
          <a:xfrm>
            <a:off x="11314791" y="6752353"/>
            <a:ext cx="841331" cy="45719"/>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04CB894C-1137-5AF8-7ACB-5E080EFAAF1D}"/>
              </a:ext>
            </a:extLst>
          </p:cNvPr>
          <p:cNvSpPr txBox="1"/>
          <p:nvPr/>
        </p:nvSpPr>
        <p:spPr>
          <a:xfrm>
            <a:off x="1860076" y="3670895"/>
            <a:ext cx="6431901" cy="707886"/>
          </a:xfrm>
          <a:prstGeom prst="rect">
            <a:avLst/>
          </a:prstGeom>
          <a:noFill/>
        </p:spPr>
        <p:txBody>
          <a:bodyPr wrap="square">
            <a:spAutoFit/>
          </a:bodyPr>
          <a:lstStyle/>
          <a:p>
            <a:r>
              <a:rPr lang="nb-NO" sz="4000" b="1" dirty="0" err="1">
                <a:latin typeface="Open Sans" panose="020B0606030504020204" pitchFamily="34" charset="0"/>
                <a:ea typeface="Open Sans" panose="020B0606030504020204" pitchFamily="34" charset="0"/>
                <a:cs typeface="Open Sans" panose="020B0606030504020204" pitchFamily="34" charset="0"/>
              </a:rPr>
              <a:t>Primacy</a:t>
            </a:r>
            <a:r>
              <a:rPr lang="nb-NO" sz="4000" b="1" dirty="0">
                <a:latin typeface="Open Sans" panose="020B0606030504020204" pitchFamily="34" charset="0"/>
                <a:ea typeface="Open Sans" panose="020B0606030504020204" pitchFamily="34" charset="0"/>
                <a:cs typeface="Open Sans" panose="020B0606030504020204" pitchFamily="34" charset="0"/>
              </a:rPr>
              <a:t> of </a:t>
            </a:r>
            <a:r>
              <a:rPr lang="nb-NO" sz="4000" b="1" dirty="0" err="1">
                <a:latin typeface="Open Sans" panose="020B0606030504020204" pitchFamily="34" charset="0"/>
                <a:ea typeface="Open Sans" panose="020B0606030504020204" pitchFamily="34" charset="0"/>
                <a:cs typeface="Open Sans" panose="020B0606030504020204" pitchFamily="34" charset="0"/>
              </a:rPr>
              <a:t>perception</a:t>
            </a:r>
            <a:r>
              <a:rPr lang="nb-NO" sz="4000" b="1" dirty="0">
                <a:latin typeface="Open Sans" panose="020B0606030504020204" pitchFamily="34" charset="0"/>
                <a:ea typeface="Open Sans" panose="020B0606030504020204" pitchFamily="34" charset="0"/>
                <a:cs typeface="Open Sans" panose="020B0606030504020204" pitchFamily="34" charset="0"/>
              </a:rPr>
              <a:t> </a:t>
            </a:r>
          </a:p>
        </p:txBody>
      </p:sp>
      <p:sp>
        <p:nvSpPr>
          <p:cNvPr id="10" name="TextBox 9">
            <a:extLst>
              <a:ext uri="{FF2B5EF4-FFF2-40B4-BE49-F238E27FC236}">
                <a16:creationId xmlns:a16="http://schemas.microsoft.com/office/drawing/2014/main" id="{8C0EB520-2187-8E4F-DD46-05799920A46A}"/>
              </a:ext>
            </a:extLst>
          </p:cNvPr>
          <p:cNvSpPr txBox="1"/>
          <p:nvPr/>
        </p:nvSpPr>
        <p:spPr>
          <a:xfrm>
            <a:off x="1445872" y="6216134"/>
            <a:ext cx="6223000" cy="261610"/>
          </a:xfrm>
          <a:prstGeom prst="rect">
            <a:avLst/>
          </a:prstGeom>
          <a:noFill/>
        </p:spPr>
        <p:txBody>
          <a:bodyPr wrap="square">
            <a:spAutoFit/>
          </a:bodyPr>
          <a:lstStyle/>
          <a:p>
            <a:pPr algn="r">
              <a:spcAft>
                <a:spcPts val="800"/>
              </a:spcAft>
            </a:pPr>
            <a:r>
              <a:rPr lang="en-US" sz="1100" b="1" dirty="0"/>
              <a:t>Merleau-Ponty, </a:t>
            </a:r>
            <a:r>
              <a:rPr lang="en-US" sz="1100" b="1" i="1" dirty="0"/>
              <a:t>Primacy of Perception</a:t>
            </a:r>
          </a:p>
        </p:txBody>
      </p:sp>
    </p:spTree>
    <p:extLst>
      <p:ext uri="{BB962C8B-B14F-4D97-AF65-F5344CB8AC3E}">
        <p14:creationId xmlns:p14="http://schemas.microsoft.com/office/powerpoint/2010/main" val="2611881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e 2">
            <a:extLst>
              <a:ext uri="{FF2B5EF4-FFF2-40B4-BE49-F238E27FC236}">
                <a16:creationId xmlns:a16="http://schemas.microsoft.com/office/drawing/2014/main" id="{6638F6C1-3F1D-B02A-8C19-8F5BB2ADDB13}"/>
              </a:ext>
            </a:extLst>
          </p:cNvPr>
          <p:cNvPicPr>
            <a:picLocks noChangeAspect="1"/>
          </p:cNvPicPr>
          <p:nvPr/>
        </p:nvPicPr>
        <p:blipFill rotWithShape="1">
          <a:blip r:embed="rId3">
            <a:lum bright="70000" contrast="-70000"/>
            <a:extLst>
              <a:ext uri="{28A0092B-C50C-407E-A947-70E740481C1C}">
                <a14:useLocalDpi xmlns:a14="http://schemas.microsoft.com/office/drawing/2010/main" val="0"/>
              </a:ext>
            </a:extLst>
          </a:blip>
          <a:srcRect t="15360"/>
          <a:stretch/>
        </p:blipFill>
        <p:spPr>
          <a:xfrm>
            <a:off x="0" y="-39188"/>
            <a:ext cx="12192000" cy="6858000"/>
          </a:xfrm>
          <a:prstGeom prst="rect">
            <a:avLst/>
          </a:prstGeom>
        </p:spPr>
      </p:pic>
      <p:pic>
        <p:nvPicPr>
          <p:cNvPr id="2" name="Picture 2" descr="Woman Silhouette Images – Browse 1,787,173 Stock Photos ...">
            <a:extLst>
              <a:ext uri="{FF2B5EF4-FFF2-40B4-BE49-F238E27FC236}">
                <a16:creationId xmlns:a16="http://schemas.microsoft.com/office/drawing/2014/main" id="{85167D52-9527-3337-63C4-78461642F09A}"/>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4444" b="93889" l="27000" r="40000">
                        <a14:foregroundMark x1="33556" y1="7778" x2="33556" y2="7778"/>
                        <a14:foregroundMark x1="31444" y1="92222" x2="31444" y2="92222"/>
                        <a14:foregroundMark x1="35778" y1="93611" x2="35778" y2="93611"/>
                        <a14:foregroundMark x1="34000" y1="4722" x2="34000" y2="4722"/>
                        <a14:foregroundMark x1="34333" y1="5278" x2="34333" y2="5278"/>
                        <a14:foregroundMark x1="34000" y1="5556" x2="34000" y2="5556"/>
                        <a14:foregroundMark x1="34222" y1="5278" x2="34111" y2="7500"/>
                        <a14:foregroundMark x1="31444" y1="93889" x2="31444" y2="93889"/>
                        <a14:foregroundMark x1="35667" y1="90000" x2="35667" y2="90000"/>
                        <a14:foregroundMark x1="36111" y1="88611" x2="36111" y2="88611"/>
                        <a14:foregroundMark x1="35444" y1="91389" x2="35556" y2="93611"/>
                        <a14:backgroundMark x1="30222" y1="42500" x2="30222" y2="42500"/>
                        <a14:backgroundMark x1="30222" y1="41111" x2="30222" y2="41111"/>
                        <a14:backgroundMark x1="37111" y1="41389" x2="37111" y2="41389"/>
                        <a14:backgroundMark x1="33667" y1="56667" x2="33667" y2="56667"/>
                        <a14:backgroundMark x1="33556" y1="55833" x2="33556" y2="55833"/>
                        <a14:backgroundMark x1="29889" y1="53056" x2="29889" y2="53056"/>
                        <a14:backgroundMark x1="29556" y1="52222" x2="29556" y2="52222"/>
                        <a14:backgroundMark x1="37000" y1="39444" x2="37000" y2="39444"/>
                        <a14:backgroundMark x1="30333" y1="39444" x2="30333" y2="39444"/>
                        <a14:backgroundMark x1="29778" y1="47778" x2="29778" y2="47778"/>
                        <a14:backgroundMark x1="38778" y1="51667" x2="38778" y2="51667"/>
                        <a14:backgroundMark x1="34222" y1="4444" x2="34222" y2="4444"/>
                      </a14:backgroundRemoval>
                    </a14:imgEffect>
                  </a14:imgLayer>
                </a14:imgProps>
              </a:ext>
              <a:ext uri="{28A0092B-C50C-407E-A947-70E740481C1C}">
                <a14:useLocalDpi xmlns:a14="http://schemas.microsoft.com/office/drawing/2010/main" val="0"/>
              </a:ext>
            </a:extLst>
          </a:blip>
          <a:srcRect l="25497" r="58190"/>
          <a:stretch/>
        </p:blipFill>
        <p:spPr bwMode="auto">
          <a:xfrm>
            <a:off x="1031668" y="4826674"/>
            <a:ext cx="828408" cy="203132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BE55130-33F1-E802-63E0-90AC5A24A8D9}"/>
              </a:ext>
            </a:extLst>
          </p:cNvPr>
          <p:cNvSpPr/>
          <p:nvPr/>
        </p:nvSpPr>
        <p:spPr>
          <a:xfrm>
            <a:off x="0" y="59927"/>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Bilde 3">
            <a:extLst>
              <a:ext uri="{FF2B5EF4-FFF2-40B4-BE49-F238E27FC236}">
                <a16:creationId xmlns:a16="http://schemas.microsoft.com/office/drawing/2014/main" id="{4E486E49-A13D-4B22-B528-6EA14C325432}"/>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2188" b="88438" l="5757" r="61349">
                        <a14:foregroundMark x1="24507" y1="32188" x2="23355" y2="49375"/>
                        <a14:foregroundMark x1="35526" y1="30938" x2="31579" y2="55625"/>
                        <a14:foregroundMark x1="59375" y1="30000" x2="55099" y2="62187"/>
                        <a14:backgroundMark x1="26151" y1="39688" x2="26974" y2="45000"/>
                        <a14:backgroundMark x1="21053" y1="48750" x2="21217" y2="46875"/>
                        <a14:backgroundMark x1="32401" y1="57500" x2="32401" y2="59062"/>
                        <a14:backgroundMark x1="11842" y1="72188" x2="11842" y2="75000"/>
                        <a14:backgroundMark x1="13158" y1="76875" x2="13816" y2="76563"/>
                        <a14:backgroundMark x1="14638" y1="70000" x2="15296" y2="63438"/>
                        <a14:backgroundMark x1="9046" y1="40625" x2="9211" y2="39375"/>
                        <a14:backgroundMark x1="14145" y1="23438" x2="14145" y2="21250"/>
                        <a14:backgroundMark x1="52796" y1="37813" x2="53125" y2="37500"/>
                        <a14:backgroundMark x1="57895" y1="25313" x2="58717" y2="26250"/>
                        <a14:backgroundMark x1="53947" y1="50000" x2="54112" y2="47500"/>
                        <a14:backgroundMark x1="52961" y1="36563" x2="52961" y2="35938"/>
                        <a14:backgroundMark x1="21546" y1="46250" x2="21546" y2="44688"/>
                      </a14:backgroundRemoval>
                    </a14:imgEffect>
                  </a14:imgLayer>
                </a14:imgProps>
              </a:ext>
              <a:ext uri="{28A0092B-C50C-407E-A947-70E740481C1C}">
                <a14:useLocalDpi xmlns:a14="http://schemas.microsoft.com/office/drawing/2010/main" val="0"/>
              </a:ext>
            </a:extLst>
          </a:blip>
          <a:srcRect l="5263" t="521" r="37344" b="-521"/>
          <a:stretch/>
        </p:blipFill>
        <p:spPr>
          <a:xfrm>
            <a:off x="8792352" y="4319393"/>
            <a:ext cx="3104209" cy="2846654"/>
          </a:xfrm>
          <a:prstGeom prst="rect">
            <a:avLst/>
          </a:prstGeom>
        </p:spPr>
      </p:pic>
      <p:sp>
        <p:nvSpPr>
          <p:cNvPr id="7" name="TextBox 6">
            <a:extLst>
              <a:ext uri="{FF2B5EF4-FFF2-40B4-BE49-F238E27FC236}">
                <a16:creationId xmlns:a16="http://schemas.microsoft.com/office/drawing/2014/main" id="{E2D32888-A8FB-D27C-080A-2D355922E66B}"/>
              </a:ext>
            </a:extLst>
          </p:cNvPr>
          <p:cNvSpPr txBox="1"/>
          <p:nvPr/>
        </p:nvSpPr>
        <p:spPr>
          <a:xfrm>
            <a:off x="2299045" y="4652538"/>
            <a:ext cx="6054338" cy="2513509"/>
          </a:xfrm>
          <a:prstGeom prst="rect">
            <a:avLst/>
          </a:prstGeom>
          <a:noFill/>
        </p:spPr>
        <p:txBody>
          <a:bodyPr wrap="square">
            <a:spAutoFit/>
          </a:bodyPr>
          <a:lstStyle/>
          <a:p>
            <a:pPr marL="0" indent="0">
              <a:spcAft>
                <a:spcPts val="800"/>
              </a:spcAft>
              <a:buNone/>
            </a:pPr>
            <a:r>
              <a:rPr lang="en-US" sz="1600" b="1" i="1" dirty="0"/>
              <a:t>The perceived world is the always presupposed foundation of all rationality, all value and all existence. </a:t>
            </a:r>
          </a:p>
          <a:p>
            <a:pPr marL="0" indent="0">
              <a:spcAft>
                <a:spcPts val="800"/>
              </a:spcAft>
              <a:buNone/>
            </a:pPr>
            <a:r>
              <a:rPr lang="en-US" sz="1600" b="1" i="1" dirty="0"/>
              <a:t>This thesis does not destroy either rationality or the absolute. It only tries to bring them down to earth.</a:t>
            </a:r>
          </a:p>
          <a:p>
            <a:pPr marL="0" indent="0">
              <a:spcAft>
                <a:spcPts val="800"/>
              </a:spcAft>
              <a:buNone/>
            </a:pPr>
            <a:endParaRPr lang="en-US" sz="1600" b="1" i="1" dirty="0"/>
          </a:p>
          <a:p>
            <a:pPr algn="r">
              <a:spcAft>
                <a:spcPts val="800"/>
              </a:spcAft>
            </a:pPr>
            <a:r>
              <a:rPr lang="en-US" sz="1200" b="1" dirty="0"/>
              <a:t>Merleau-Ponty, </a:t>
            </a:r>
            <a:r>
              <a:rPr lang="en-US" sz="1200" b="1" i="1" dirty="0"/>
              <a:t>Primacy of perception, </a:t>
            </a:r>
            <a:r>
              <a:rPr lang="en-US" sz="1200" b="1" dirty="0"/>
              <a:t>p. 13</a:t>
            </a:r>
            <a:endParaRPr lang="en-US" sz="1200" b="1" i="1" dirty="0"/>
          </a:p>
          <a:p>
            <a:pPr marL="0" indent="0">
              <a:spcAft>
                <a:spcPts val="800"/>
              </a:spcAft>
              <a:buNone/>
            </a:pPr>
            <a:endParaRPr lang="en-US" sz="1600" b="1" i="1" dirty="0"/>
          </a:p>
          <a:p>
            <a:pPr marL="0" indent="0">
              <a:spcAft>
                <a:spcPts val="800"/>
              </a:spcAft>
              <a:buNone/>
            </a:pPr>
            <a:endParaRPr lang="en-US" sz="1600" b="1" i="1" dirty="0"/>
          </a:p>
        </p:txBody>
      </p:sp>
      <p:pic>
        <p:nvPicPr>
          <p:cNvPr id="11" name="Graphic 10">
            <a:extLst>
              <a:ext uri="{FF2B5EF4-FFF2-40B4-BE49-F238E27FC236}">
                <a16:creationId xmlns:a16="http://schemas.microsoft.com/office/drawing/2014/main" id="{093A9944-BDB6-0060-C3EA-88BC90741CC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11390" y="4552786"/>
            <a:ext cx="285367" cy="199504"/>
          </a:xfrm>
          <a:prstGeom prst="rect">
            <a:avLst/>
          </a:prstGeom>
        </p:spPr>
      </p:pic>
      <p:sp>
        <p:nvSpPr>
          <p:cNvPr id="12" name="Rectangle 11">
            <a:extLst>
              <a:ext uri="{FF2B5EF4-FFF2-40B4-BE49-F238E27FC236}">
                <a16:creationId xmlns:a16="http://schemas.microsoft.com/office/drawing/2014/main" id="{B6E73C60-9C65-C411-397C-B67E432C0AB9}"/>
              </a:ext>
            </a:extLst>
          </p:cNvPr>
          <p:cNvSpPr/>
          <p:nvPr/>
        </p:nvSpPr>
        <p:spPr>
          <a:xfrm>
            <a:off x="11314791" y="6752353"/>
            <a:ext cx="841331" cy="45719"/>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TextBox 12">
            <a:extLst>
              <a:ext uri="{FF2B5EF4-FFF2-40B4-BE49-F238E27FC236}">
                <a16:creationId xmlns:a16="http://schemas.microsoft.com/office/drawing/2014/main" id="{36DFACBE-11BC-C1D4-246F-0C5F3B441C51}"/>
              </a:ext>
            </a:extLst>
          </p:cNvPr>
          <p:cNvSpPr txBox="1"/>
          <p:nvPr/>
        </p:nvSpPr>
        <p:spPr>
          <a:xfrm>
            <a:off x="1860076" y="3670895"/>
            <a:ext cx="6431901" cy="707886"/>
          </a:xfrm>
          <a:prstGeom prst="rect">
            <a:avLst/>
          </a:prstGeom>
          <a:noFill/>
        </p:spPr>
        <p:txBody>
          <a:bodyPr wrap="square">
            <a:spAutoFit/>
          </a:bodyPr>
          <a:lstStyle/>
          <a:p>
            <a:r>
              <a:rPr lang="nb-NO" sz="4000" b="1" dirty="0" err="1">
                <a:latin typeface="Open Sans" panose="020B0606030504020204" pitchFamily="34" charset="0"/>
                <a:ea typeface="Open Sans" panose="020B0606030504020204" pitchFamily="34" charset="0"/>
                <a:cs typeface="Open Sans" panose="020B0606030504020204" pitchFamily="34" charset="0"/>
              </a:rPr>
              <a:t>Primacy</a:t>
            </a:r>
            <a:r>
              <a:rPr lang="nb-NO" sz="4000" b="1" dirty="0">
                <a:latin typeface="Open Sans" panose="020B0606030504020204" pitchFamily="34" charset="0"/>
                <a:ea typeface="Open Sans" panose="020B0606030504020204" pitchFamily="34" charset="0"/>
                <a:cs typeface="Open Sans" panose="020B0606030504020204" pitchFamily="34" charset="0"/>
              </a:rPr>
              <a:t> of </a:t>
            </a:r>
            <a:r>
              <a:rPr lang="nb-NO" sz="4000" b="1" dirty="0" err="1">
                <a:latin typeface="Open Sans" panose="020B0606030504020204" pitchFamily="34" charset="0"/>
                <a:ea typeface="Open Sans" panose="020B0606030504020204" pitchFamily="34" charset="0"/>
                <a:cs typeface="Open Sans" panose="020B0606030504020204" pitchFamily="34" charset="0"/>
              </a:rPr>
              <a:t>perception</a:t>
            </a:r>
            <a:r>
              <a:rPr lang="nb-NO" sz="4000" b="1" dirty="0">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2787468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e 2">
            <a:extLst>
              <a:ext uri="{FF2B5EF4-FFF2-40B4-BE49-F238E27FC236}">
                <a16:creationId xmlns:a16="http://schemas.microsoft.com/office/drawing/2014/main" id="{6638F6C1-3F1D-B02A-8C19-8F5BB2ADDB13}"/>
              </a:ext>
            </a:extLst>
          </p:cNvPr>
          <p:cNvPicPr>
            <a:picLocks noChangeAspect="1"/>
          </p:cNvPicPr>
          <p:nvPr/>
        </p:nvPicPr>
        <p:blipFill rotWithShape="1">
          <a:blip r:embed="rId3">
            <a:lum bright="70000" contrast="-70000"/>
            <a:extLst>
              <a:ext uri="{28A0092B-C50C-407E-A947-70E740481C1C}">
                <a14:useLocalDpi xmlns:a14="http://schemas.microsoft.com/office/drawing/2010/main" val="0"/>
              </a:ext>
            </a:extLst>
          </a:blip>
          <a:srcRect t="15360"/>
          <a:stretch/>
        </p:blipFill>
        <p:spPr>
          <a:xfrm>
            <a:off x="0" y="0"/>
            <a:ext cx="12192000" cy="6858000"/>
          </a:xfrm>
          <a:prstGeom prst="rect">
            <a:avLst/>
          </a:prstGeom>
        </p:spPr>
      </p:pic>
      <p:pic>
        <p:nvPicPr>
          <p:cNvPr id="2" name="Picture 2" descr="Woman Silhouette Images – Browse 1,787,173 Stock Photos ...">
            <a:extLst>
              <a:ext uri="{FF2B5EF4-FFF2-40B4-BE49-F238E27FC236}">
                <a16:creationId xmlns:a16="http://schemas.microsoft.com/office/drawing/2014/main" id="{85167D52-9527-3337-63C4-78461642F09A}"/>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4444" b="93889" l="27000" r="40000">
                        <a14:foregroundMark x1="33556" y1="7778" x2="33556" y2="7778"/>
                        <a14:foregroundMark x1="31444" y1="92222" x2="31444" y2="92222"/>
                        <a14:foregroundMark x1="35778" y1="93611" x2="35778" y2="93611"/>
                        <a14:foregroundMark x1="34000" y1="4722" x2="34000" y2="4722"/>
                        <a14:foregroundMark x1="34333" y1="5278" x2="34333" y2="5278"/>
                        <a14:foregroundMark x1="34000" y1="5556" x2="34000" y2="5556"/>
                        <a14:foregroundMark x1="34222" y1="5278" x2="34111" y2="7500"/>
                        <a14:foregroundMark x1="31444" y1="93889" x2="31444" y2="93889"/>
                        <a14:foregroundMark x1="35667" y1="90000" x2="35667" y2="90000"/>
                        <a14:foregroundMark x1="36111" y1="88611" x2="36111" y2="88611"/>
                        <a14:foregroundMark x1="35444" y1="91389" x2="35556" y2="93611"/>
                        <a14:backgroundMark x1="30222" y1="42500" x2="30222" y2="42500"/>
                        <a14:backgroundMark x1="30222" y1="41111" x2="30222" y2="41111"/>
                        <a14:backgroundMark x1="37111" y1="41389" x2="37111" y2="41389"/>
                        <a14:backgroundMark x1="33667" y1="56667" x2="33667" y2="56667"/>
                        <a14:backgroundMark x1="33556" y1="55833" x2="33556" y2="55833"/>
                        <a14:backgroundMark x1="29889" y1="53056" x2="29889" y2="53056"/>
                        <a14:backgroundMark x1="29556" y1="52222" x2="29556" y2="52222"/>
                        <a14:backgroundMark x1="37000" y1="39444" x2="37000" y2="39444"/>
                        <a14:backgroundMark x1="30333" y1="39444" x2="30333" y2="39444"/>
                        <a14:backgroundMark x1="29778" y1="47778" x2="29778" y2="47778"/>
                        <a14:backgroundMark x1="38778" y1="51667" x2="38778" y2="51667"/>
                        <a14:backgroundMark x1="34222" y1="4444" x2="34222" y2="4444"/>
                      </a14:backgroundRemoval>
                    </a14:imgEffect>
                  </a14:imgLayer>
                </a14:imgProps>
              </a:ext>
              <a:ext uri="{28A0092B-C50C-407E-A947-70E740481C1C}">
                <a14:useLocalDpi xmlns:a14="http://schemas.microsoft.com/office/drawing/2010/main" val="0"/>
              </a:ext>
            </a:extLst>
          </a:blip>
          <a:srcRect l="25497" r="58190"/>
          <a:stretch/>
        </p:blipFill>
        <p:spPr bwMode="auto">
          <a:xfrm>
            <a:off x="1031668" y="4826674"/>
            <a:ext cx="828408" cy="203132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BE55130-33F1-E802-63E0-90AC5A24A8D9}"/>
              </a:ext>
            </a:extLst>
          </p:cNvPr>
          <p:cNvSpPr/>
          <p:nvPr/>
        </p:nvSpPr>
        <p:spPr>
          <a:xfrm>
            <a:off x="0" y="59927"/>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Bilde 3">
            <a:extLst>
              <a:ext uri="{FF2B5EF4-FFF2-40B4-BE49-F238E27FC236}">
                <a16:creationId xmlns:a16="http://schemas.microsoft.com/office/drawing/2014/main" id="{4E486E49-A13D-4B22-B528-6EA14C325432}"/>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2188" b="88438" l="5757" r="61349">
                        <a14:foregroundMark x1="24507" y1="32188" x2="23355" y2="49375"/>
                        <a14:foregroundMark x1="35526" y1="30938" x2="31579" y2="55625"/>
                        <a14:foregroundMark x1="59375" y1="30000" x2="55099" y2="62187"/>
                        <a14:backgroundMark x1="26151" y1="39688" x2="26974" y2="45000"/>
                        <a14:backgroundMark x1="21053" y1="48750" x2="21217" y2="46875"/>
                        <a14:backgroundMark x1="32401" y1="57500" x2="32401" y2="59062"/>
                        <a14:backgroundMark x1="11842" y1="72188" x2="11842" y2="75000"/>
                        <a14:backgroundMark x1="13158" y1="76875" x2="13816" y2="76563"/>
                        <a14:backgroundMark x1="14638" y1="70000" x2="15296" y2="63438"/>
                        <a14:backgroundMark x1="9046" y1="40625" x2="9211" y2="39375"/>
                        <a14:backgroundMark x1="14145" y1="23438" x2="14145" y2="21250"/>
                        <a14:backgroundMark x1="52796" y1="37813" x2="53125" y2="37500"/>
                        <a14:backgroundMark x1="57895" y1="25313" x2="58717" y2="26250"/>
                        <a14:backgroundMark x1="53947" y1="50000" x2="54112" y2="47500"/>
                        <a14:backgroundMark x1="52961" y1="36563" x2="52961" y2="35938"/>
                        <a14:backgroundMark x1="21546" y1="46250" x2="21546" y2="44688"/>
                      </a14:backgroundRemoval>
                    </a14:imgEffect>
                  </a14:imgLayer>
                </a14:imgProps>
              </a:ext>
              <a:ext uri="{28A0092B-C50C-407E-A947-70E740481C1C}">
                <a14:useLocalDpi xmlns:a14="http://schemas.microsoft.com/office/drawing/2010/main" val="0"/>
              </a:ext>
            </a:extLst>
          </a:blip>
          <a:srcRect l="5263" t="521" r="37344" b="-521"/>
          <a:stretch/>
        </p:blipFill>
        <p:spPr>
          <a:xfrm>
            <a:off x="8792352" y="4319393"/>
            <a:ext cx="3104209" cy="2846654"/>
          </a:xfrm>
          <a:prstGeom prst="rect">
            <a:avLst/>
          </a:prstGeom>
        </p:spPr>
      </p:pic>
      <p:sp>
        <p:nvSpPr>
          <p:cNvPr id="7" name="TextBox 6">
            <a:extLst>
              <a:ext uri="{FF2B5EF4-FFF2-40B4-BE49-F238E27FC236}">
                <a16:creationId xmlns:a16="http://schemas.microsoft.com/office/drawing/2014/main" id="{E2D32888-A8FB-D27C-080A-2D355922E66B}"/>
              </a:ext>
            </a:extLst>
          </p:cNvPr>
          <p:cNvSpPr txBox="1"/>
          <p:nvPr/>
        </p:nvSpPr>
        <p:spPr>
          <a:xfrm>
            <a:off x="2299045" y="4652538"/>
            <a:ext cx="6054338" cy="1877437"/>
          </a:xfrm>
          <a:prstGeom prst="rect">
            <a:avLst/>
          </a:prstGeom>
          <a:noFill/>
        </p:spPr>
        <p:txBody>
          <a:bodyPr wrap="square">
            <a:spAutoFit/>
          </a:bodyPr>
          <a:lstStyle/>
          <a:p>
            <a:pPr marL="0" indent="0">
              <a:buNone/>
            </a:pPr>
            <a:r>
              <a:rPr lang="nb-NO" sz="1600" b="1" i="1" dirty="0" err="1"/>
              <a:t>We</a:t>
            </a:r>
            <a:r>
              <a:rPr lang="nb-NO" sz="1600" b="1" i="1" dirty="0"/>
              <a:t> must </a:t>
            </a:r>
            <a:r>
              <a:rPr lang="nb-NO" sz="1600" b="1" i="1" dirty="0" err="1"/>
              <a:t>rediscover</a:t>
            </a:r>
            <a:r>
              <a:rPr lang="nb-NO" sz="1600" b="1" i="1" dirty="0"/>
              <a:t> the </a:t>
            </a:r>
            <a:r>
              <a:rPr lang="nb-NO" sz="1600" b="1" i="1" dirty="0" err="1"/>
              <a:t>structure</a:t>
            </a:r>
            <a:r>
              <a:rPr lang="nb-NO" sz="1600" b="1" i="1" dirty="0"/>
              <a:t> of the </a:t>
            </a:r>
            <a:r>
              <a:rPr lang="nb-NO" sz="1600" b="1" i="1" dirty="0" err="1"/>
              <a:t>perceived</a:t>
            </a:r>
            <a:r>
              <a:rPr lang="nb-NO" sz="1600" b="1" i="1" dirty="0"/>
              <a:t> </a:t>
            </a:r>
            <a:r>
              <a:rPr lang="nb-NO" sz="1600" b="1" i="1" dirty="0" err="1"/>
              <a:t>world</a:t>
            </a:r>
            <a:r>
              <a:rPr lang="nb-NO" sz="1600" b="1" i="1" dirty="0"/>
              <a:t> through a </a:t>
            </a:r>
            <a:r>
              <a:rPr lang="nb-NO" sz="1600" b="1" i="1" dirty="0" err="1"/>
              <a:t>process</a:t>
            </a:r>
            <a:r>
              <a:rPr lang="nb-NO" sz="1600" b="1" i="1" dirty="0"/>
              <a:t> </a:t>
            </a:r>
            <a:r>
              <a:rPr lang="nb-NO" sz="1600" b="1" i="1" dirty="0" err="1"/>
              <a:t>similar</a:t>
            </a:r>
            <a:r>
              <a:rPr lang="nb-NO" sz="1600" b="1" i="1" dirty="0"/>
              <a:t> to </a:t>
            </a:r>
            <a:r>
              <a:rPr lang="nb-NO" sz="1600" b="1" i="1" dirty="0" err="1"/>
              <a:t>that</a:t>
            </a:r>
            <a:r>
              <a:rPr lang="nb-NO" sz="1600" b="1" i="1" dirty="0"/>
              <a:t> of an </a:t>
            </a:r>
            <a:r>
              <a:rPr lang="nb-NO" sz="1600" b="1" i="1" dirty="0" err="1"/>
              <a:t>archaeologist</a:t>
            </a:r>
            <a:r>
              <a:rPr lang="nb-NO" sz="1600" b="1" i="1" dirty="0"/>
              <a:t>. </a:t>
            </a:r>
          </a:p>
          <a:p>
            <a:pPr marL="0" indent="0">
              <a:buNone/>
            </a:pPr>
            <a:endParaRPr lang="nb-NO" sz="1600" b="1" i="1" dirty="0"/>
          </a:p>
          <a:p>
            <a:pPr marL="0" indent="0">
              <a:buNone/>
            </a:pPr>
            <a:r>
              <a:rPr lang="nb-NO" sz="1600" b="1" i="1" dirty="0"/>
              <a:t>For the </a:t>
            </a:r>
            <a:r>
              <a:rPr lang="nb-NO" sz="1600" b="1" i="1" dirty="0" err="1"/>
              <a:t>structure</a:t>
            </a:r>
            <a:r>
              <a:rPr lang="nb-NO" sz="1600" b="1" i="1" dirty="0"/>
              <a:t> of the </a:t>
            </a:r>
            <a:r>
              <a:rPr lang="nb-NO" sz="1600" b="1" i="1" dirty="0" err="1"/>
              <a:t>perceived</a:t>
            </a:r>
            <a:r>
              <a:rPr lang="nb-NO" sz="1600" b="1" i="1" dirty="0"/>
              <a:t> </a:t>
            </a:r>
            <a:r>
              <a:rPr lang="nb-NO" sz="1600" b="1" i="1" dirty="0" err="1"/>
              <a:t>world</a:t>
            </a:r>
            <a:r>
              <a:rPr lang="nb-NO" sz="1600" b="1" i="1" dirty="0"/>
              <a:t> is </a:t>
            </a:r>
            <a:r>
              <a:rPr lang="nb-NO" sz="1600" b="1" i="1" dirty="0" err="1"/>
              <a:t>buried</a:t>
            </a:r>
            <a:r>
              <a:rPr lang="nb-NO" sz="1600" b="1" i="1" dirty="0"/>
              <a:t> under the </a:t>
            </a:r>
            <a:r>
              <a:rPr lang="nb-NO" sz="1600" b="1" i="1" dirty="0" err="1"/>
              <a:t>sedimentations</a:t>
            </a:r>
            <a:r>
              <a:rPr lang="nb-NO" sz="1600" b="1" i="1" dirty="0"/>
              <a:t> of later </a:t>
            </a:r>
            <a:r>
              <a:rPr lang="nb-NO" sz="1600" b="1" i="1" dirty="0" err="1"/>
              <a:t>knowledge</a:t>
            </a:r>
            <a:r>
              <a:rPr lang="nb-NO" sz="1600" b="1" i="1" dirty="0"/>
              <a:t>.</a:t>
            </a:r>
            <a:endParaRPr lang="nb-NO" sz="2400" b="1" i="1" dirty="0"/>
          </a:p>
          <a:p>
            <a:pPr marL="0" indent="0">
              <a:buNone/>
            </a:pPr>
            <a:endParaRPr lang="nb-NO" sz="2400" dirty="0"/>
          </a:p>
          <a:p>
            <a:pPr marL="0" indent="0" algn="r">
              <a:buNone/>
            </a:pPr>
            <a:r>
              <a:rPr lang="en-US" sz="1200" dirty="0"/>
              <a:t>Merleau-Ponty, </a:t>
            </a:r>
            <a:r>
              <a:rPr lang="en-US" sz="1200" i="1" dirty="0"/>
              <a:t>Primacy of perception, </a:t>
            </a:r>
            <a:r>
              <a:rPr lang="en-US" sz="1200" dirty="0"/>
              <a:t>p. 5</a:t>
            </a:r>
            <a:endParaRPr lang="en-US" sz="1600" b="1" i="1" dirty="0"/>
          </a:p>
        </p:txBody>
      </p:sp>
      <p:pic>
        <p:nvPicPr>
          <p:cNvPr id="11" name="Graphic 10">
            <a:extLst>
              <a:ext uri="{FF2B5EF4-FFF2-40B4-BE49-F238E27FC236}">
                <a16:creationId xmlns:a16="http://schemas.microsoft.com/office/drawing/2014/main" id="{093A9944-BDB6-0060-C3EA-88BC90741CC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03312" y="4530466"/>
            <a:ext cx="285367" cy="199504"/>
          </a:xfrm>
          <a:prstGeom prst="rect">
            <a:avLst/>
          </a:prstGeom>
        </p:spPr>
      </p:pic>
      <p:sp>
        <p:nvSpPr>
          <p:cNvPr id="12" name="Rectangle 11">
            <a:extLst>
              <a:ext uri="{FF2B5EF4-FFF2-40B4-BE49-F238E27FC236}">
                <a16:creationId xmlns:a16="http://schemas.microsoft.com/office/drawing/2014/main" id="{B6E73C60-9C65-C411-397C-B67E432C0AB9}"/>
              </a:ext>
            </a:extLst>
          </p:cNvPr>
          <p:cNvSpPr/>
          <p:nvPr/>
        </p:nvSpPr>
        <p:spPr>
          <a:xfrm>
            <a:off x="11314791" y="6752353"/>
            <a:ext cx="841331" cy="45719"/>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TextBox 12">
            <a:extLst>
              <a:ext uri="{FF2B5EF4-FFF2-40B4-BE49-F238E27FC236}">
                <a16:creationId xmlns:a16="http://schemas.microsoft.com/office/drawing/2014/main" id="{36DFACBE-11BC-C1D4-246F-0C5F3B441C51}"/>
              </a:ext>
            </a:extLst>
          </p:cNvPr>
          <p:cNvSpPr txBox="1"/>
          <p:nvPr/>
        </p:nvSpPr>
        <p:spPr>
          <a:xfrm>
            <a:off x="1860076" y="3670895"/>
            <a:ext cx="6431901" cy="707886"/>
          </a:xfrm>
          <a:prstGeom prst="rect">
            <a:avLst/>
          </a:prstGeom>
          <a:noFill/>
        </p:spPr>
        <p:txBody>
          <a:bodyPr wrap="square">
            <a:spAutoFit/>
          </a:bodyPr>
          <a:lstStyle/>
          <a:p>
            <a:r>
              <a:rPr lang="nb-NO" sz="4000" b="1" dirty="0" err="1">
                <a:latin typeface="Open Sans" panose="020B0606030504020204" pitchFamily="34" charset="0"/>
                <a:ea typeface="Open Sans" panose="020B0606030504020204" pitchFamily="34" charset="0"/>
                <a:cs typeface="Open Sans" panose="020B0606030504020204" pitchFamily="34" charset="0"/>
              </a:rPr>
              <a:t>Primacy</a:t>
            </a:r>
            <a:r>
              <a:rPr lang="nb-NO" sz="4000" b="1" dirty="0">
                <a:latin typeface="Open Sans" panose="020B0606030504020204" pitchFamily="34" charset="0"/>
                <a:ea typeface="Open Sans" panose="020B0606030504020204" pitchFamily="34" charset="0"/>
                <a:cs typeface="Open Sans" panose="020B0606030504020204" pitchFamily="34" charset="0"/>
              </a:rPr>
              <a:t> of </a:t>
            </a:r>
            <a:r>
              <a:rPr lang="nb-NO" sz="4000" b="1" dirty="0" err="1">
                <a:latin typeface="Open Sans" panose="020B0606030504020204" pitchFamily="34" charset="0"/>
                <a:ea typeface="Open Sans" panose="020B0606030504020204" pitchFamily="34" charset="0"/>
                <a:cs typeface="Open Sans" panose="020B0606030504020204" pitchFamily="34" charset="0"/>
              </a:rPr>
              <a:t>perception</a:t>
            </a:r>
            <a:r>
              <a:rPr lang="nb-NO" sz="4000" b="1" dirty="0">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3201518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a:extLst>
              <a:ext uri="{FF2B5EF4-FFF2-40B4-BE49-F238E27FC236}">
                <a16:creationId xmlns:a16="http://schemas.microsoft.com/office/drawing/2014/main" id="{B9C465C8-01F2-B24D-38CD-FC66B0D85EC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767"/>
          <a:stretch/>
        </p:blipFill>
        <p:spPr bwMode="auto">
          <a:xfrm>
            <a:off x="-1" y="184484"/>
            <a:ext cx="12147029" cy="660368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8758479-7056-E3A9-8875-8A3C5AF13480}"/>
              </a:ext>
            </a:extLst>
          </p:cNvPr>
          <p:cNvSpPr/>
          <p:nvPr/>
        </p:nvSpPr>
        <p:spPr>
          <a:xfrm>
            <a:off x="0" y="59927"/>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046735F6-E8F7-3D16-A758-B50665BCB78B}"/>
              </a:ext>
            </a:extLst>
          </p:cNvPr>
          <p:cNvSpPr txBox="1"/>
          <p:nvPr/>
        </p:nvSpPr>
        <p:spPr>
          <a:xfrm>
            <a:off x="9071811" y="3424045"/>
            <a:ext cx="2478505" cy="2923877"/>
          </a:xfrm>
          <a:prstGeom prst="rect">
            <a:avLst/>
          </a:prstGeom>
          <a:noFill/>
        </p:spPr>
        <p:txBody>
          <a:bodyPr wrap="square">
            <a:spAutoFit/>
          </a:bodyPr>
          <a:lstStyle/>
          <a:p>
            <a:pPr algn="l"/>
            <a:r>
              <a:rPr lang="nb-NO" sz="2000" b="1" dirty="0" err="1">
                <a:solidFill>
                  <a:srgbClr val="FFFF00"/>
                </a:solidFill>
                <a:latin typeface="Open Sans" panose="020B0606030504020204" pitchFamily="34" charset="0"/>
                <a:ea typeface="Open Sans" panose="020B0606030504020204" pitchFamily="34" charset="0"/>
                <a:cs typeface="Open Sans" panose="020B0606030504020204" pitchFamily="34" charset="0"/>
              </a:rPr>
              <a:t>Example</a:t>
            </a:r>
            <a:endParaRPr lang="nb-NO" sz="2000" b="1" dirty="0">
              <a:solidFill>
                <a:srgbClr val="FFFF00"/>
              </a:solidFill>
              <a:latin typeface="Open Sans" panose="020B0606030504020204" pitchFamily="34" charset="0"/>
              <a:ea typeface="Open Sans" panose="020B0606030504020204" pitchFamily="34" charset="0"/>
              <a:cs typeface="Open Sans" panose="020B0606030504020204" pitchFamily="34" charset="0"/>
            </a:endParaRPr>
          </a:p>
          <a:p>
            <a:pPr algn="l"/>
            <a:r>
              <a:rPr lang="nb-NO" sz="32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D</a:t>
            </a:r>
            <a:r>
              <a:rPr lang="nb-NO" sz="3200" b="1" i="0" u="none" strike="noStrike" baseline="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o </a:t>
            </a:r>
            <a:r>
              <a:rPr lang="nb-NO" sz="3200" b="1" i="0" u="none" strike="noStrike" baseline="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weapons</a:t>
            </a:r>
            <a:endParaRPr lang="nb-NO" sz="3200" b="1" i="0" u="none" strike="noStrike" baseline="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pPr algn="l"/>
            <a:r>
              <a:rPr lang="nb-NO" sz="3200" b="1" i="0" u="none" strike="noStrike" baseline="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embed</a:t>
            </a:r>
            <a:r>
              <a:rPr lang="nb-NO" sz="3200" b="1" i="0" u="none" strike="noStrike" baseline="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human </a:t>
            </a:r>
            <a:r>
              <a:rPr lang="nb-NO" sz="3200" b="1" i="0" u="none" strike="noStrike" baseline="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values</a:t>
            </a:r>
            <a:r>
              <a:rPr lang="nb-NO" sz="3200" b="1" i="0" u="none" strike="noStrike" baseline="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a:t>
            </a:r>
            <a:endParaRPr lang="nb-NO" sz="32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28494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C4F6F58-5C33-5CD2-9340-036D2A737FE9}"/>
              </a:ext>
            </a:extLst>
          </p:cNvPr>
          <p:cNvPicPr>
            <a:picLocks noChangeAspect="1"/>
          </p:cNvPicPr>
          <p:nvPr/>
        </p:nvPicPr>
        <p:blipFill rotWithShape="1">
          <a:blip r:embed="rId3">
            <a:duotone>
              <a:prstClr val="black"/>
              <a:schemeClr val="accent6">
                <a:tint val="45000"/>
                <a:satMod val="400000"/>
              </a:schemeClr>
            </a:duotone>
            <a:extLst>
              <a:ext uri="{BEBA8EAE-BF5A-486C-A8C5-ECC9F3942E4B}">
                <a14:imgProps xmlns:a14="http://schemas.microsoft.com/office/drawing/2010/main">
                  <a14:imgLayer r:embed="rId4">
                    <a14:imgEffect>
                      <a14:backgroundRemoval t="972" b="99444" l="391" r="90000">
                        <a14:foregroundMark x1="18047" y1="17083" x2="22266" y2="49444"/>
                        <a14:foregroundMark x1="10703" y1="8611" x2="10703" y2="8611"/>
                        <a14:foregroundMark x1="10703" y1="8611" x2="7422" y2="6667"/>
                        <a14:foregroundMark x1="4297" y1="93889" x2="8906" y2="75000"/>
                        <a14:foregroundMark x1="391" y1="55833" x2="625" y2="23333"/>
                        <a14:foregroundMark x1="1953" y1="1250" x2="9688" y2="1111"/>
                        <a14:foregroundMark x1="9688" y1="1111" x2="12891" y2="1806"/>
                        <a14:foregroundMark x1="2734" y1="99861" x2="10703" y2="99306"/>
                        <a14:foregroundMark x1="10703" y1="99306" x2="11094" y2="99444"/>
                      </a14:backgroundRemoval>
                    </a14:imgEffect>
                    <a14:imgEffect>
                      <a14:colorTemperature colorTemp="8800"/>
                    </a14:imgEffect>
                  </a14:imgLayer>
                </a14:imgProps>
              </a:ext>
              <a:ext uri="{28A0092B-C50C-407E-A947-70E740481C1C}">
                <a14:useLocalDpi xmlns:a14="http://schemas.microsoft.com/office/drawing/2010/main" val="0"/>
              </a:ext>
            </a:extLst>
          </a:blip>
          <a:srcRect t="18" r="55758"/>
          <a:stretch/>
        </p:blipFill>
        <p:spPr>
          <a:xfrm>
            <a:off x="0" y="0"/>
            <a:ext cx="5393933" cy="6858000"/>
          </a:xfrm>
          <a:prstGeom prst="rect">
            <a:avLst/>
          </a:prstGeom>
        </p:spPr>
      </p:pic>
      <p:graphicFrame>
        <p:nvGraphicFramePr>
          <p:cNvPr id="7" name="Diagram 6">
            <a:extLst>
              <a:ext uri="{FF2B5EF4-FFF2-40B4-BE49-F238E27FC236}">
                <a16:creationId xmlns:a16="http://schemas.microsoft.com/office/drawing/2014/main" id="{515F351B-5E3B-DCFF-EF95-44DB3362EDD2}"/>
              </a:ext>
            </a:extLst>
          </p:cNvPr>
          <p:cNvGraphicFramePr/>
          <p:nvPr>
            <p:extLst>
              <p:ext uri="{D42A27DB-BD31-4B8C-83A1-F6EECF244321}">
                <p14:modId xmlns:p14="http://schemas.microsoft.com/office/powerpoint/2010/main" val="2249532698"/>
              </p:ext>
            </p:extLst>
          </p:nvPr>
        </p:nvGraphicFramePr>
        <p:xfrm>
          <a:off x="5393933" y="1258748"/>
          <a:ext cx="6288506" cy="434050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TextBox 10">
            <a:extLst>
              <a:ext uri="{FF2B5EF4-FFF2-40B4-BE49-F238E27FC236}">
                <a16:creationId xmlns:a16="http://schemas.microsoft.com/office/drawing/2014/main" id="{27002FE8-77FA-3D87-44F0-2B719911699C}"/>
              </a:ext>
            </a:extLst>
          </p:cNvPr>
          <p:cNvSpPr txBox="1"/>
          <p:nvPr/>
        </p:nvSpPr>
        <p:spPr>
          <a:xfrm>
            <a:off x="673356" y="1868416"/>
            <a:ext cx="3835144" cy="1938992"/>
          </a:xfrm>
          <a:prstGeom prst="rect">
            <a:avLst/>
          </a:prstGeom>
          <a:noFill/>
        </p:spPr>
        <p:txBody>
          <a:bodyPr wrap="square" rtlCol="0">
            <a:spAutoFit/>
          </a:bodyPr>
          <a:lstStyle/>
          <a:p>
            <a:r>
              <a:rPr lang="en-US" sz="2000" b="1" dirty="0">
                <a:solidFill>
                  <a:srgbClr val="C00000"/>
                </a:solidFill>
              </a:rPr>
              <a:t>Western philosophical tradition</a:t>
            </a:r>
            <a:r>
              <a:rPr lang="en-US" sz="4000" b="1" dirty="0"/>
              <a:t> </a:t>
            </a:r>
          </a:p>
          <a:p>
            <a:r>
              <a:rPr lang="en-US" sz="4000" b="1" dirty="0"/>
              <a:t>Dividing human competence</a:t>
            </a:r>
          </a:p>
        </p:txBody>
      </p:sp>
      <p:sp>
        <p:nvSpPr>
          <p:cNvPr id="9" name="TextBox 8">
            <a:extLst>
              <a:ext uri="{FF2B5EF4-FFF2-40B4-BE49-F238E27FC236}">
                <a16:creationId xmlns:a16="http://schemas.microsoft.com/office/drawing/2014/main" id="{A6182A56-B066-1EFC-0536-5599BA27614F}"/>
              </a:ext>
            </a:extLst>
          </p:cNvPr>
          <p:cNvSpPr txBox="1"/>
          <p:nvPr/>
        </p:nvSpPr>
        <p:spPr>
          <a:xfrm rot="18004225">
            <a:off x="5273592" y="1571497"/>
            <a:ext cx="1883167" cy="1384995"/>
          </a:xfrm>
          <a:prstGeom prst="rect">
            <a:avLst/>
          </a:prstGeom>
          <a:noFill/>
        </p:spPr>
        <p:txBody>
          <a:bodyPr wrap="square">
            <a:spAutoFit/>
          </a:bodyPr>
          <a:lstStyle/>
          <a:p>
            <a:pPr marL="285750" lvl="0" indent="-108000" algn="l">
              <a:buFontTx/>
              <a:buChar char="-"/>
            </a:pPr>
            <a:r>
              <a:rPr lang="nb-NO" sz="1200" dirty="0" err="1">
                <a:latin typeface="Open Sans" panose="020B0606030504020204" pitchFamily="34" charset="0"/>
                <a:ea typeface="Open Sans" panose="020B0606030504020204" pitchFamily="34" charset="0"/>
                <a:cs typeface="Open Sans" panose="020B0606030504020204" pitchFamily="34" charset="0"/>
              </a:rPr>
              <a:t>Knowing</a:t>
            </a:r>
            <a:r>
              <a:rPr lang="nb-NO" sz="1200" dirty="0">
                <a:latin typeface="Open Sans" panose="020B0606030504020204" pitchFamily="34" charset="0"/>
                <a:ea typeface="Open Sans" panose="020B0606030504020204" pitchFamily="34" charset="0"/>
                <a:cs typeface="Open Sans" panose="020B0606030504020204" pitchFamily="34" charset="0"/>
              </a:rPr>
              <a:t> </a:t>
            </a:r>
            <a:r>
              <a:rPr lang="nb-NO" sz="1200" dirty="0" err="1">
                <a:latin typeface="Open Sans" panose="020B0606030504020204" pitchFamily="34" charset="0"/>
                <a:ea typeface="Open Sans" panose="020B0606030504020204" pitchFamily="34" charset="0"/>
                <a:cs typeface="Open Sans" panose="020B0606030504020204" pitchFamily="34" charset="0"/>
              </a:rPr>
              <a:t>how</a:t>
            </a:r>
            <a:r>
              <a:rPr lang="nb-NO" sz="1200" dirty="0">
                <a:latin typeface="Open Sans" panose="020B0606030504020204" pitchFamily="34" charset="0"/>
                <a:ea typeface="Open Sans" panose="020B0606030504020204" pitchFamily="34" charset="0"/>
                <a:cs typeface="Open Sans" panose="020B0606030504020204" pitchFamily="34" charset="0"/>
              </a:rPr>
              <a:t> to do </a:t>
            </a:r>
            <a:r>
              <a:rPr lang="nb-NO" sz="1200" dirty="0" err="1">
                <a:latin typeface="Open Sans" panose="020B0606030504020204" pitchFamily="34" charset="0"/>
                <a:ea typeface="Open Sans" panose="020B0606030504020204" pitchFamily="34" charset="0"/>
                <a:cs typeface="Open Sans" panose="020B0606030504020204" pitchFamily="34" charset="0"/>
              </a:rPr>
              <a:t>things</a:t>
            </a:r>
            <a:endParaRPr lang="nb-NO" sz="1200" dirty="0">
              <a:latin typeface="Open Sans" panose="020B0606030504020204" pitchFamily="34" charset="0"/>
              <a:ea typeface="Open Sans" panose="020B0606030504020204" pitchFamily="34" charset="0"/>
              <a:cs typeface="Open Sans" panose="020B0606030504020204" pitchFamily="34" charset="0"/>
            </a:endParaRPr>
          </a:p>
          <a:p>
            <a:pPr marL="285750" lvl="0" indent="-108000" algn="l">
              <a:buFontTx/>
              <a:buChar char="-"/>
            </a:pPr>
            <a:r>
              <a:rPr lang="nb-NO" sz="1200" dirty="0">
                <a:latin typeface="Open Sans" panose="020B0606030504020204" pitchFamily="34" charset="0"/>
                <a:ea typeface="Open Sans" panose="020B0606030504020204" pitchFamily="34" charset="0"/>
                <a:cs typeface="Open Sans" panose="020B0606030504020204" pitchFamily="34" charset="0"/>
              </a:rPr>
              <a:t>Arts and </a:t>
            </a:r>
            <a:r>
              <a:rPr lang="nb-NO" sz="1200" dirty="0" err="1">
                <a:latin typeface="Open Sans" panose="020B0606030504020204" pitchFamily="34" charset="0"/>
                <a:ea typeface="Open Sans" panose="020B0606030504020204" pitchFamily="34" charset="0"/>
                <a:cs typeface="Open Sans" panose="020B0606030504020204" pitchFamily="34" charset="0"/>
              </a:rPr>
              <a:t>crafts</a:t>
            </a:r>
            <a:endParaRPr lang="nb-NO" sz="1200" dirty="0">
              <a:latin typeface="Open Sans" panose="020B0606030504020204" pitchFamily="34" charset="0"/>
              <a:ea typeface="Open Sans" panose="020B0606030504020204" pitchFamily="34" charset="0"/>
              <a:cs typeface="Open Sans" panose="020B0606030504020204" pitchFamily="34" charset="0"/>
            </a:endParaRPr>
          </a:p>
          <a:p>
            <a:pPr marL="285750" lvl="0" indent="-108000" algn="l">
              <a:buFontTx/>
              <a:buChar char="-"/>
            </a:pPr>
            <a:r>
              <a:rPr lang="nb-NO" sz="1200" dirty="0">
                <a:latin typeface="Open Sans" panose="020B0606030504020204" pitchFamily="34" charset="0"/>
                <a:ea typeface="Open Sans" panose="020B0606030504020204" pitchFamily="34" charset="0"/>
                <a:cs typeface="Open Sans" panose="020B0606030504020204" pitchFamily="34" charset="0"/>
              </a:rPr>
              <a:t>Sports</a:t>
            </a:r>
          </a:p>
          <a:p>
            <a:pPr marL="285750" lvl="0" indent="-108000" algn="l">
              <a:buFontTx/>
              <a:buChar char="-"/>
            </a:pPr>
            <a:r>
              <a:rPr lang="en-US" sz="1200" dirty="0">
                <a:latin typeface="Open Sans" panose="020B0606030504020204" pitchFamily="34" charset="0"/>
                <a:ea typeface="Open Sans" panose="020B0606030504020204" pitchFamily="34" charset="0"/>
                <a:cs typeface="Open Sans" panose="020B0606030504020204" pitchFamily="34" charset="0"/>
              </a:rPr>
              <a:t>Nursing</a:t>
            </a:r>
            <a:r>
              <a:rPr lang="nb-NO" sz="1200" dirty="0">
                <a:latin typeface="Open Sans" panose="020B0606030504020204" pitchFamily="34" charset="0"/>
                <a:ea typeface="Open Sans" panose="020B0606030504020204" pitchFamily="34" charset="0"/>
                <a:cs typeface="Open Sans" panose="020B0606030504020204" pitchFamily="34" charset="0"/>
              </a:rPr>
              <a:t>, </a:t>
            </a:r>
            <a:r>
              <a:rPr lang="en-US" sz="1200" dirty="0">
                <a:latin typeface="Open Sans" panose="020B0606030504020204" pitchFamily="34" charset="0"/>
                <a:ea typeface="Open Sans" panose="020B0606030504020204" pitchFamily="34" charset="0"/>
                <a:cs typeface="Open Sans" panose="020B0606030504020204" pitchFamily="34" charset="0"/>
              </a:rPr>
              <a:t>physiotherapy</a:t>
            </a:r>
          </a:p>
          <a:p>
            <a:pPr marL="342900" lvl="0" indent="-342900" algn="l">
              <a:buFont typeface="Arial" panose="020B0604020202020204" pitchFamily="34" charset="0"/>
              <a:buChar char="•"/>
            </a:pPr>
            <a:endParaRPr lang="nb-NO"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11">
            <a:extLst>
              <a:ext uri="{FF2B5EF4-FFF2-40B4-BE49-F238E27FC236}">
                <a16:creationId xmlns:a16="http://schemas.microsoft.com/office/drawing/2014/main" id="{7984F6E9-DC08-06DA-1476-6864692C845A}"/>
              </a:ext>
            </a:extLst>
          </p:cNvPr>
          <p:cNvSpPr txBox="1"/>
          <p:nvPr/>
        </p:nvSpPr>
        <p:spPr>
          <a:xfrm>
            <a:off x="7140869" y="5739739"/>
            <a:ext cx="2539448" cy="646331"/>
          </a:xfrm>
          <a:prstGeom prst="rect">
            <a:avLst/>
          </a:prstGeom>
          <a:noFill/>
        </p:spPr>
        <p:txBody>
          <a:bodyPr wrap="square">
            <a:spAutoFit/>
          </a:bodyPr>
          <a:lstStyle/>
          <a:p>
            <a:pPr marL="285750" lvl="0" indent="-108000" algn="l">
              <a:buFontTx/>
              <a:buChar char="-"/>
            </a:pPr>
            <a:r>
              <a:rPr lang="nb-NO" sz="1200" dirty="0" err="1">
                <a:latin typeface="Open Sans" panose="020B0606030504020204" pitchFamily="34" charset="0"/>
                <a:ea typeface="Open Sans" panose="020B0606030504020204" pitchFamily="34" charset="0"/>
                <a:cs typeface="Open Sans" panose="020B0606030504020204" pitchFamily="34" charset="0"/>
              </a:rPr>
              <a:t>Knowing</a:t>
            </a:r>
            <a:r>
              <a:rPr lang="nb-NO" sz="1200" dirty="0">
                <a:latin typeface="Open Sans" panose="020B0606030504020204" pitchFamily="34" charset="0"/>
                <a:ea typeface="Open Sans" panose="020B0606030504020204" pitchFamily="34" charset="0"/>
                <a:cs typeface="Open Sans" panose="020B0606030504020204" pitchFamily="34" charset="0"/>
              </a:rPr>
              <a:t> </a:t>
            </a:r>
            <a:r>
              <a:rPr lang="nb-NO" sz="1200" dirty="0" err="1">
                <a:latin typeface="Open Sans" panose="020B0606030504020204" pitchFamily="34" charset="0"/>
                <a:ea typeface="Open Sans" panose="020B0606030504020204" pitchFamily="34" charset="0"/>
                <a:cs typeface="Open Sans" panose="020B0606030504020204" pitchFamily="34" charset="0"/>
              </a:rPr>
              <a:t>good</a:t>
            </a:r>
            <a:r>
              <a:rPr lang="nb-NO" sz="1200" dirty="0">
                <a:latin typeface="Open Sans" panose="020B0606030504020204" pitchFamily="34" charset="0"/>
                <a:ea typeface="Open Sans" panose="020B0606030504020204" pitchFamily="34" charset="0"/>
                <a:cs typeface="Open Sans" panose="020B0606030504020204" pitchFamily="34" charset="0"/>
              </a:rPr>
              <a:t> </a:t>
            </a:r>
            <a:r>
              <a:rPr lang="nb-NO" sz="1200" dirty="0" err="1">
                <a:latin typeface="Open Sans" panose="020B0606030504020204" pitchFamily="34" charset="0"/>
                <a:ea typeface="Open Sans" panose="020B0606030504020204" pitchFamily="34" charset="0"/>
                <a:cs typeface="Open Sans" panose="020B0606030504020204" pitchFamily="34" charset="0"/>
              </a:rPr>
              <a:t>conduct</a:t>
            </a:r>
            <a:endParaRPr lang="nb-NO" sz="1200" dirty="0">
              <a:latin typeface="Open Sans" panose="020B0606030504020204" pitchFamily="34" charset="0"/>
              <a:ea typeface="Open Sans" panose="020B0606030504020204" pitchFamily="34" charset="0"/>
              <a:cs typeface="Open Sans" panose="020B0606030504020204" pitchFamily="34" charset="0"/>
            </a:endParaRPr>
          </a:p>
          <a:p>
            <a:pPr marL="285750" lvl="0" indent="-108000" algn="l">
              <a:buFontTx/>
              <a:buChar char="-"/>
            </a:pPr>
            <a:r>
              <a:rPr lang="nb-NO" sz="1200" dirty="0">
                <a:latin typeface="Open Sans" panose="020B0606030504020204" pitchFamily="34" charset="0"/>
                <a:ea typeface="Open Sans" panose="020B0606030504020204" pitchFamily="34" charset="0"/>
                <a:cs typeface="Open Sans" panose="020B0606030504020204" pitchFamily="34" charset="0"/>
              </a:rPr>
              <a:t>Values and </a:t>
            </a:r>
            <a:r>
              <a:rPr lang="nb-NO" sz="1200" dirty="0" err="1">
                <a:latin typeface="Open Sans" panose="020B0606030504020204" pitchFamily="34" charset="0"/>
                <a:ea typeface="Open Sans" panose="020B0606030504020204" pitchFamily="34" charset="0"/>
                <a:cs typeface="Open Sans" panose="020B0606030504020204" pitchFamily="34" charset="0"/>
              </a:rPr>
              <a:t>principles</a:t>
            </a:r>
            <a:r>
              <a:rPr lang="nb-NO" sz="1200" dirty="0">
                <a:latin typeface="Open Sans" panose="020B0606030504020204" pitchFamily="34" charset="0"/>
                <a:ea typeface="Open Sans" panose="020B0606030504020204" pitchFamily="34" charset="0"/>
                <a:cs typeface="Open Sans" panose="020B0606030504020204" pitchFamily="34" charset="0"/>
              </a:rPr>
              <a:t> </a:t>
            </a:r>
            <a:r>
              <a:rPr lang="nb-NO" sz="1200" dirty="0" err="1">
                <a:latin typeface="Open Sans" panose="020B0606030504020204" pitchFamily="34" charset="0"/>
                <a:ea typeface="Open Sans" panose="020B0606030504020204" pitchFamily="34" charset="0"/>
                <a:cs typeface="Open Sans" panose="020B0606030504020204" pitchFamily="34" charset="0"/>
              </a:rPr>
              <a:t>we</a:t>
            </a:r>
            <a:r>
              <a:rPr lang="nb-NO" sz="1200" dirty="0">
                <a:latin typeface="Open Sans" panose="020B0606030504020204" pitchFamily="34" charset="0"/>
                <a:ea typeface="Open Sans" panose="020B0606030504020204" pitchFamily="34" charset="0"/>
                <a:cs typeface="Open Sans" panose="020B0606030504020204" pitchFamily="34" charset="0"/>
              </a:rPr>
              <a:t> live by</a:t>
            </a:r>
          </a:p>
        </p:txBody>
      </p:sp>
      <p:sp>
        <p:nvSpPr>
          <p:cNvPr id="14" name="TextBox 13">
            <a:extLst>
              <a:ext uri="{FF2B5EF4-FFF2-40B4-BE49-F238E27FC236}">
                <a16:creationId xmlns:a16="http://schemas.microsoft.com/office/drawing/2014/main" id="{F9F5BAEC-D1CB-3BF7-C266-2E0E8548631F}"/>
              </a:ext>
            </a:extLst>
          </p:cNvPr>
          <p:cNvSpPr txBox="1"/>
          <p:nvPr/>
        </p:nvSpPr>
        <p:spPr>
          <a:xfrm>
            <a:off x="9613900" y="6515567"/>
            <a:ext cx="2679700" cy="276999"/>
          </a:xfrm>
          <a:prstGeom prst="rect">
            <a:avLst/>
          </a:prstGeom>
          <a:noFill/>
        </p:spPr>
        <p:txBody>
          <a:bodyPr wrap="square">
            <a:spAutoFit/>
          </a:bodyPr>
          <a:lstStyle/>
          <a:p>
            <a:r>
              <a:rPr lang="nb-NO" sz="1200" dirty="0" err="1">
                <a:latin typeface="Open Sans" panose="020B0606030504020204" pitchFamily="34" charset="0"/>
                <a:ea typeface="Open Sans" panose="020B0606030504020204" pitchFamily="34" charset="0"/>
                <a:cs typeface="Open Sans" panose="020B0606030504020204" pitchFamily="34" charset="0"/>
              </a:rPr>
              <a:t>Plato</a:t>
            </a:r>
            <a:r>
              <a:rPr lang="nb-NO" sz="1200" dirty="0">
                <a:latin typeface="Open Sans" panose="020B0606030504020204" pitchFamily="34" charset="0"/>
                <a:ea typeface="Open Sans" panose="020B0606030504020204" pitchFamily="34" charset="0"/>
                <a:cs typeface="Open Sans" panose="020B0606030504020204" pitchFamily="34" charset="0"/>
              </a:rPr>
              <a:t>, </a:t>
            </a:r>
            <a:r>
              <a:rPr lang="nb-NO" sz="1200" i="1" dirty="0">
                <a:latin typeface="Open Sans" panose="020B0606030504020204" pitchFamily="34" charset="0"/>
                <a:ea typeface="Open Sans" panose="020B0606030504020204" pitchFamily="34" charset="0"/>
                <a:cs typeface="Open Sans" panose="020B0606030504020204" pitchFamily="34" charset="0"/>
              </a:rPr>
              <a:t>The Republic</a:t>
            </a:r>
            <a:r>
              <a:rPr lang="nb-NO" sz="1200" dirty="0">
                <a:latin typeface="Open Sans" panose="020B0606030504020204" pitchFamily="34" charset="0"/>
                <a:ea typeface="Open Sans" panose="020B0606030504020204" pitchFamily="34" charset="0"/>
                <a:cs typeface="Open Sans" panose="020B0606030504020204" pitchFamily="34" charset="0"/>
              </a:rPr>
              <a:t> – and </a:t>
            </a:r>
            <a:r>
              <a:rPr lang="en-US" sz="1200" dirty="0">
                <a:latin typeface="Open Sans" panose="020B0606030504020204" pitchFamily="34" charset="0"/>
                <a:ea typeface="Open Sans" panose="020B0606030504020204" pitchFamily="34" charset="0"/>
                <a:cs typeface="Open Sans" panose="020B0606030504020204" pitchFamily="34" charset="0"/>
              </a:rPr>
              <a:t>onwards</a:t>
            </a:r>
            <a:endParaRPr lang="en-US" dirty="0"/>
          </a:p>
        </p:txBody>
      </p:sp>
      <p:sp>
        <p:nvSpPr>
          <p:cNvPr id="16" name="Arrow: Up 15">
            <a:extLst>
              <a:ext uri="{FF2B5EF4-FFF2-40B4-BE49-F238E27FC236}">
                <a16:creationId xmlns:a16="http://schemas.microsoft.com/office/drawing/2014/main" id="{D4E1C5DE-4460-6FEB-EA61-BE5617D10730}"/>
              </a:ext>
            </a:extLst>
          </p:cNvPr>
          <p:cNvSpPr/>
          <p:nvPr/>
        </p:nvSpPr>
        <p:spPr>
          <a:xfrm rot="-3600000">
            <a:off x="6614755" y="2332381"/>
            <a:ext cx="162000" cy="29065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Arrow: Up 16">
            <a:extLst>
              <a:ext uri="{FF2B5EF4-FFF2-40B4-BE49-F238E27FC236}">
                <a16:creationId xmlns:a16="http://schemas.microsoft.com/office/drawing/2014/main" id="{711C328D-F7A5-7C2A-342C-D939372C4375}"/>
              </a:ext>
            </a:extLst>
          </p:cNvPr>
          <p:cNvSpPr/>
          <p:nvPr/>
        </p:nvSpPr>
        <p:spPr>
          <a:xfrm rot="10800000">
            <a:off x="8353720" y="5393316"/>
            <a:ext cx="180000" cy="29065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hought Bubble: Cloud 4">
            <a:extLst>
              <a:ext uri="{FF2B5EF4-FFF2-40B4-BE49-F238E27FC236}">
                <a16:creationId xmlns:a16="http://schemas.microsoft.com/office/drawing/2014/main" id="{D399EC8D-F5AD-CE85-E316-E5D518759AC7}"/>
              </a:ext>
            </a:extLst>
          </p:cNvPr>
          <p:cNvSpPr/>
          <p:nvPr/>
        </p:nvSpPr>
        <p:spPr>
          <a:xfrm>
            <a:off x="10415819" y="1043983"/>
            <a:ext cx="179916" cy="210620"/>
          </a:xfrm>
          <a:prstGeom prst="cloudCallout">
            <a:avLst>
              <a:gd name="adj1" fmla="val 162406"/>
              <a:gd name="adj2" fmla="val -163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TextBox 17">
            <a:extLst>
              <a:ext uri="{FF2B5EF4-FFF2-40B4-BE49-F238E27FC236}">
                <a16:creationId xmlns:a16="http://schemas.microsoft.com/office/drawing/2014/main" id="{618B5498-8567-1532-3B7A-C9D4981E8FCE}"/>
              </a:ext>
            </a:extLst>
          </p:cNvPr>
          <p:cNvSpPr txBox="1"/>
          <p:nvPr/>
        </p:nvSpPr>
        <p:spPr>
          <a:xfrm rot="19800000">
            <a:off x="10088391" y="1353205"/>
            <a:ext cx="1908000" cy="1384995"/>
          </a:xfrm>
          <a:prstGeom prst="rect">
            <a:avLst/>
          </a:prstGeom>
          <a:solidFill>
            <a:srgbClr val="E2F0D9"/>
          </a:solidFill>
        </p:spPr>
        <p:txBody>
          <a:bodyPr wrap="square">
            <a:spAutoFit/>
          </a:bodyPr>
          <a:lstStyle/>
          <a:p>
            <a:pPr marL="285750" lvl="0" indent="-72000" algn="l">
              <a:buFontTx/>
              <a:buChar char="-"/>
            </a:pPr>
            <a:r>
              <a:rPr lang="nb-NO" sz="1200" dirty="0">
                <a:latin typeface="Open Sans" panose="020B0606030504020204" pitchFamily="34" charset="0"/>
                <a:ea typeface="Open Sans" panose="020B0606030504020204" pitchFamily="34" charset="0"/>
                <a:cs typeface="Open Sans" panose="020B0606030504020204" pitchFamily="34" charset="0"/>
              </a:rPr>
              <a:t>Knowledge  </a:t>
            </a:r>
            <a:r>
              <a:rPr lang="nb-NO" sz="1200" dirty="0" err="1">
                <a:latin typeface="Open Sans" panose="020B0606030504020204" pitchFamily="34" charset="0"/>
                <a:ea typeface="Open Sans" panose="020B0606030504020204" pitchFamily="34" charset="0"/>
                <a:cs typeface="Open Sans" panose="020B0606030504020204" pitchFamily="34" charset="0"/>
              </a:rPr>
              <a:t>about</a:t>
            </a:r>
            <a:r>
              <a:rPr lang="nb-NO" sz="1200" dirty="0">
                <a:latin typeface="Open Sans" panose="020B0606030504020204" pitchFamily="34" charset="0"/>
                <a:ea typeface="Open Sans" panose="020B0606030504020204" pitchFamily="34" charset="0"/>
                <a:cs typeface="Open Sans" panose="020B0606030504020204" pitchFamily="34" charset="0"/>
              </a:rPr>
              <a:t> the </a:t>
            </a:r>
            <a:r>
              <a:rPr lang="nb-NO" sz="1200" dirty="0" err="1">
                <a:latin typeface="Open Sans" panose="020B0606030504020204" pitchFamily="34" charset="0"/>
                <a:ea typeface="Open Sans" panose="020B0606030504020204" pitchFamily="34" charset="0"/>
                <a:cs typeface="Open Sans" panose="020B0606030504020204" pitchFamily="34" charset="0"/>
              </a:rPr>
              <a:t>world</a:t>
            </a:r>
            <a:endParaRPr lang="nb-NO" sz="1200" dirty="0">
              <a:latin typeface="Open Sans" panose="020B0606030504020204" pitchFamily="34" charset="0"/>
              <a:ea typeface="Open Sans" panose="020B0606030504020204" pitchFamily="34" charset="0"/>
              <a:cs typeface="Open Sans" panose="020B0606030504020204" pitchFamily="34" charset="0"/>
            </a:endParaRPr>
          </a:p>
          <a:p>
            <a:pPr marL="285750" lvl="0" indent="-72000" algn="l">
              <a:buFontTx/>
              <a:buChar char="-"/>
            </a:pPr>
            <a:r>
              <a:rPr lang="nb-NO" sz="1200" dirty="0" err="1">
                <a:latin typeface="Open Sans" panose="020B0606030504020204" pitchFamily="34" charset="0"/>
                <a:ea typeface="Open Sans" panose="020B0606030504020204" pitchFamily="34" charset="0"/>
                <a:cs typeface="Open Sans" panose="020B0606030504020204" pitchFamily="34" charset="0"/>
              </a:rPr>
              <a:t>Propositional</a:t>
            </a:r>
            <a:r>
              <a:rPr lang="nb-NO" sz="1200" dirty="0">
                <a:latin typeface="Open Sans" panose="020B0606030504020204" pitchFamily="34" charset="0"/>
                <a:ea typeface="Open Sans" panose="020B0606030504020204" pitchFamily="34" charset="0"/>
                <a:cs typeface="Open Sans" panose="020B0606030504020204" pitchFamily="34" charset="0"/>
              </a:rPr>
              <a:t> </a:t>
            </a:r>
            <a:r>
              <a:rPr lang="nb-NO" sz="1200" dirty="0" err="1">
                <a:latin typeface="Open Sans" panose="020B0606030504020204" pitchFamily="34" charset="0"/>
                <a:ea typeface="Open Sans" panose="020B0606030504020204" pitchFamily="34" charset="0"/>
                <a:cs typeface="Open Sans" panose="020B0606030504020204" pitchFamily="34" charset="0"/>
              </a:rPr>
              <a:t>knowledge</a:t>
            </a:r>
            <a:endParaRPr lang="nb-NO" sz="1200" dirty="0">
              <a:latin typeface="Open Sans" panose="020B0606030504020204" pitchFamily="34" charset="0"/>
              <a:ea typeface="Open Sans" panose="020B0606030504020204" pitchFamily="34" charset="0"/>
              <a:cs typeface="Open Sans" panose="020B0606030504020204" pitchFamily="34" charset="0"/>
            </a:endParaRPr>
          </a:p>
          <a:p>
            <a:pPr marL="285750" indent="-72000">
              <a:buFontTx/>
              <a:buChar char="-"/>
            </a:pPr>
            <a:r>
              <a:rPr lang="nb-NO" sz="1200" dirty="0" err="1">
                <a:latin typeface="Open Sans" panose="020B0606030504020204" pitchFamily="34" charset="0"/>
                <a:ea typeface="Open Sans" panose="020B0606030504020204" pitchFamily="34" charset="0"/>
                <a:cs typeface="Open Sans" panose="020B0606030504020204" pitchFamily="34" charset="0"/>
              </a:rPr>
              <a:t>Accurate</a:t>
            </a:r>
            <a:r>
              <a:rPr lang="nb-NO" sz="1200" dirty="0">
                <a:latin typeface="Open Sans" panose="020B0606030504020204" pitchFamily="34" charset="0"/>
                <a:ea typeface="Open Sans" panose="020B0606030504020204" pitchFamily="34" charset="0"/>
                <a:cs typeface="Open Sans" panose="020B0606030504020204" pitchFamily="34" charset="0"/>
              </a:rPr>
              <a:t> </a:t>
            </a:r>
            <a:r>
              <a:rPr lang="nb-NO" sz="1200" dirty="0" err="1">
                <a:latin typeface="Open Sans" panose="020B0606030504020204" pitchFamily="34" charset="0"/>
                <a:ea typeface="Open Sans" panose="020B0606030504020204" pitchFamily="34" charset="0"/>
                <a:cs typeface="Open Sans" panose="020B0606030504020204" pitchFamily="34" charset="0"/>
              </a:rPr>
              <a:t>descriptions</a:t>
            </a:r>
            <a:endParaRPr lang="nb-NO" sz="1200" dirty="0">
              <a:latin typeface="Open Sans" panose="020B0606030504020204" pitchFamily="34" charset="0"/>
              <a:ea typeface="Open Sans" panose="020B0606030504020204" pitchFamily="34" charset="0"/>
              <a:cs typeface="Open Sans" panose="020B0606030504020204" pitchFamily="34" charset="0"/>
            </a:endParaRPr>
          </a:p>
          <a:p>
            <a:pPr marL="285750" lvl="0" indent="-72000" algn="l">
              <a:buFontTx/>
              <a:buChar char="-"/>
            </a:pPr>
            <a:r>
              <a:rPr lang="nb-NO" sz="1200" dirty="0" err="1">
                <a:latin typeface="Open Sans" panose="020B0606030504020204" pitchFamily="34" charset="0"/>
                <a:ea typeface="Open Sans" panose="020B0606030504020204" pitchFamily="34" charset="0"/>
                <a:cs typeface="Open Sans" panose="020B0606030504020204" pitchFamily="34" charset="0"/>
              </a:rPr>
              <a:t>Knowing</a:t>
            </a:r>
            <a:r>
              <a:rPr lang="nb-NO" sz="1200" dirty="0">
                <a:latin typeface="Open Sans" panose="020B0606030504020204" pitchFamily="34" charset="0"/>
                <a:ea typeface="Open Sans" panose="020B0606030504020204" pitchFamily="34" charset="0"/>
                <a:cs typeface="Open Sans" panose="020B0606030504020204" pitchFamily="34" charset="0"/>
              </a:rPr>
              <a:t> </a:t>
            </a:r>
            <a:r>
              <a:rPr lang="nb-NO" sz="1200" dirty="0" err="1">
                <a:latin typeface="Open Sans" panose="020B0606030504020204" pitchFamily="34" charset="0"/>
                <a:ea typeface="Open Sans" panose="020B0606030504020204" pitchFamily="34" charset="0"/>
                <a:cs typeface="Open Sans" panose="020B0606030504020204" pitchFamily="34" charset="0"/>
              </a:rPr>
              <a:t>What</a:t>
            </a:r>
            <a:endParaRPr lang="nb-NO"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hought Bubble: Cloud 3">
            <a:extLst>
              <a:ext uri="{FF2B5EF4-FFF2-40B4-BE49-F238E27FC236}">
                <a16:creationId xmlns:a16="http://schemas.microsoft.com/office/drawing/2014/main" id="{1D7972BD-FD43-F0CD-4FA6-627A4A761D54}"/>
              </a:ext>
            </a:extLst>
          </p:cNvPr>
          <p:cNvSpPr/>
          <p:nvPr/>
        </p:nvSpPr>
        <p:spPr>
          <a:xfrm>
            <a:off x="10293738" y="1013544"/>
            <a:ext cx="332316" cy="311358"/>
          </a:xfrm>
          <a:prstGeom prst="cloudCallout">
            <a:avLst>
              <a:gd name="adj1" fmla="val -24654"/>
              <a:gd name="adj2" fmla="val 12232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Arrow: Up 14">
            <a:extLst>
              <a:ext uri="{FF2B5EF4-FFF2-40B4-BE49-F238E27FC236}">
                <a16:creationId xmlns:a16="http://schemas.microsoft.com/office/drawing/2014/main" id="{3E6D1410-CD42-4841-D81A-92B515EB6A0A}"/>
              </a:ext>
            </a:extLst>
          </p:cNvPr>
          <p:cNvSpPr/>
          <p:nvPr/>
        </p:nvSpPr>
        <p:spPr>
          <a:xfrm rot="3600000">
            <a:off x="10087285" y="2261953"/>
            <a:ext cx="163092" cy="29065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050" name="Picture 2" descr="Tudor Crown (heraldry) - Wikipedia">
            <a:extLst>
              <a:ext uri="{FF2B5EF4-FFF2-40B4-BE49-F238E27FC236}">
                <a16:creationId xmlns:a16="http://schemas.microsoft.com/office/drawing/2014/main" id="{A902C389-EAC3-4C99-6C45-24625351477B}"/>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artisticMarker/>
                    </a14:imgEffect>
                  </a14:imgLayer>
                </a14:imgProps>
              </a:ext>
              <a:ext uri="{28A0092B-C50C-407E-A947-70E740481C1C}">
                <a14:useLocalDpi xmlns:a14="http://schemas.microsoft.com/office/drawing/2010/main" val="0"/>
              </a:ext>
            </a:extLst>
          </a:blip>
          <a:srcRect/>
          <a:stretch>
            <a:fillRect/>
          </a:stretch>
        </p:blipFill>
        <p:spPr bwMode="auto">
          <a:xfrm rot="19800000">
            <a:off x="10357784" y="1049848"/>
            <a:ext cx="173698" cy="16675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Activity People Silhouettes Art Vector Design — Stock Vector">
            <a:extLst>
              <a:ext uri="{FF2B5EF4-FFF2-40B4-BE49-F238E27FC236}">
                <a16:creationId xmlns:a16="http://schemas.microsoft.com/office/drawing/2014/main" id="{C10983D6-F0EB-6F78-745E-1198BF6FAF3D}"/>
              </a:ext>
            </a:extLst>
          </p:cNvPr>
          <p:cNvPicPr>
            <a:picLocks noChangeAspect="1" noChangeArrowheads="1"/>
          </p:cNvPicPr>
          <p:nvPr/>
        </p:nvPicPr>
        <p:blipFill rotWithShape="1">
          <a:blip r:embed="rId12">
            <a:duotone>
              <a:schemeClr val="accent1">
                <a:shade val="45000"/>
                <a:satMod val="135000"/>
              </a:schemeClr>
              <a:prstClr val="white"/>
            </a:duotone>
            <a:extLst>
              <a:ext uri="{BEBA8EAE-BF5A-486C-A8C5-ECC9F3942E4B}">
                <a14:imgProps xmlns:a14="http://schemas.microsoft.com/office/drawing/2010/main">
                  <a14:imgLayer r:embed="rId13">
                    <a14:imgEffect>
                      <a14:backgroundRemoval t="6675" b="21923" l="32500" r="44125">
                        <a14:foregroundMark x1="32500" y1="6736" x2="32500" y2="6736"/>
                        <a14:foregroundMark x1="36125" y1="21372" x2="36125" y2="21372"/>
                        <a14:foregroundMark x1="36125" y1="21862" x2="36125" y2="21862"/>
                        <a14:foregroundMark x1="36125" y1="21923" x2="36125" y2="21923"/>
                      </a14:backgroundRemoval>
                    </a14:imgEffect>
                  </a14:imgLayer>
                </a14:imgProps>
              </a:ext>
              <a:ext uri="{28A0092B-C50C-407E-A947-70E740481C1C}">
                <a14:useLocalDpi xmlns:a14="http://schemas.microsoft.com/office/drawing/2010/main" val="0"/>
              </a:ext>
            </a:extLst>
          </a:blip>
          <a:srcRect l="31676" t="5731" r="54484" b="77193"/>
          <a:stretch/>
        </p:blipFill>
        <p:spPr bwMode="auto">
          <a:xfrm rot="-3600000">
            <a:off x="5805046" y="1297904"/>
            <a:ext cx="366254" cy="46117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Artist Silhouette Transparent - PNG All">
            <a:extLst>
              <a:ext uri="{FF2B5EF4-FFF2-40B4-BE49-F238E27FC236}">
                <a16:creationId xmlns:a16="http://schemas.microsoft.com/office/drawing/2014/main" id="{A630C925-E337-6F5C-83D9-DAB05207C409}"/>
              </a:ext>
            </a:extLst>
          </p:cNvPr>
          <p:cNvPicPr>
            <a:picLocks noChangeAspect="1" noChangeArrowheads="1"/>
          </p:cNvPicPr>
          <p:nvPr/>
        </p:nvPicPr>
        <p:blipFill>
          <a:blip r:embed="rId1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3600000">
            <a:off x="5766542" y="2751124"/>
            <a:ext cx="294795" cy="36924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Woman Thinking Silhouette , Png Download - Black Woman Thinking Silhouette,  Transparent Png , Transparent Png Image - PNGitem">
            <a:extLst>
              <a:ext uri="{FF2B5EF4-FFF2-40B4-BE49-F238E27FC236}">
                <a16:creationId xmlns:a16="http://schemas.microsoft.com/office/drawing/2014/main" id="{639654D9-A2BA-70AB-6D30-E1BD58BAF64A}"/>
              </a:ext>
            </a:extLst>
          </p:cNvPr>
          <p:cNvPicPr>
            <a:picLocks noChangeAspect="1" noChangeArrowheads="1"/>
          </p:cNvPicPr>
          <p:nvPr/>
        </p:nvPicPr>
        <p:blipFill>
          <a:blip r:embed="rId15">
            <a:duotone>
              <a:schemeClr val="accent1">
                <a:shade val="45000"/>
                <a:satMod val="135000"/>
              </a:schemeClr>
              <a:prstClr val="white"/>
            </a:duotone>
            <a:extLst>
              <a:ext uri="{BEBA8EAE-BF5A-486C-A8C5-ECC9F3942E4B}">
                <a14:imgProps xmlns:a14="http://schemas.microsoft.com/office/drawing/2010/main">
                  <a14:imgLayer r:embed="rId16">
                    <a14:imgEffect>
                      <a14:backgroundRemoval t="5092" b="89983" l="10000" r="90000">
                        <a14:foregroundMark x1="53721" y1="5092" x2="53721" y2="5092"/>
                      </a14:backgroundRemoval>
                    </a14:imgEffect>
                  </a14:imgLayer>
                </a14:imgProps>
              </a:ext>
              <a:ext uri="{28A0092B-C50C-407E-A947-70E740481C1C}">
                <a14:useLocalDpi xmlns:a14="http://schemas.microsoft.com/office/drawing/2010/main" val="0"/>
              </a:ext>
            </a:extLst>
          </a:blip>
          <a:srcRect/>
          <a:stretch>
            <a:fillRect/>
          </a:stretch>
        </p:blipFill>
        <p:spPr bwMode="auto">
          <a:xfrm rot="19800000">
            <a:off x="10286367" y="1575357"/>
            <a:ext cx="258905" cy="36068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Silhouette Man Thinking Royalty Free SVG, Cliparts, Vectors, And Stock  Illustration. Image 89852574.">
            <a:extLst>
              <a:ext uri="{FF2B5EF4-FFF2-40B4-BE49-F238E27FC236}">
                <a16:creationId xmlns:a16="http://schemas.microsoft.com/office/drawing/2014/main" id="{98FFE5B0-3DDF-755A-407F-77F3751DE4C9}"/>
              </a:ext>
            </a:extLst>
          </p:cNvPr>
          <p:cNvPicPr>
            <a:picLocks noChangeAspect="1" noChangeArrowheads="1"/>
          </p:cNvPicPr>
          <p:nvPr/>
        </p:nvPicPr>
        <p:blipFill rotWithShape="1">
          <a:blip r:embed="rId17">
            <a:duotone>
              <a:schemeClr val="accent1">
                <a:shade val="45000"/>
                <a:satMod val="135000"/>
              </a:schemeClr>
              <a:prstClr val="white"/>
            </a:duotone>
            <a:extLst>
              <a:ext uri="{BEBA8EAE-BF5A-486C-A8C5-ECC9F3942E4B}">
                <a14:imgProps xmlns:a14="http://schemas.microsoft.com/office/drawing/2010/main">
                  <a14:imgLayer r:embed="rId18">
                    <a14:imgEffect>
                      <a14:backgroundRemoval t="8795" b="89974" l="10000" r="90000">
                        <a14:foregroundMark x1="50923" y1="8795" x2="54000" y2="8795"/>
                        <a14:foregroundMark x1="49615" y1="9147" x2="52385" y2="8971"/>
                        <a14:backgroundMark x1="49077" y1="9147" x2="49655" y2="9074"/>
                      </a14:backgroundRemoval>
                    </a14:imgEffect>
                  </a14:imgLayer>
                </a14:imgProps>
              </a:ext>
              <a:ext uri="{28A0092B-C50C-407E-A947-70E740481C1C}">
                <a14:useLocalDpi xmlns:a14="http://schemas.microsoft.com/office/drawing/2010/main" val="0"/>
              </a:ext>
            </a:extLst>
          </a:blip>
          <a:srcRect l="37040" t="5469" r="36307" b="7096"/>
          <a:stretch/>
        </p:blipFill>
        <p:spPr bwMode="auto">
          <a:xfrm rot="20195225">
            <a:off x="10876998" y="1049307"/>
            <a:ext cx="261340" cy="749886"/>
          </a:xfrm>
          <a:prstGeom prst="rect">
            <a:avLst/>
          </a:prstGeom>
          <a:noFill/>
          <a:extLst>
            <a:ext uri="{909E8E84-426E-40DD-AFC4-6F175D3DCCD1}">
              <a14:hiddenFill xmlns:a14="http://schemas.microsoft.com/office/drawing/2010/main">
                <a:solidFill>
                  <a:srgbClr val="FFFFFF"/>
                </a:solidFill>
              </a14:hiddenFill>
            </a:ext>
          </a:extLst>
        </p:spPr>
      </p:pic>
      <p:pic>
        <p:nvPicPr>
          <p:cNvPr id="8" name="Bilde 3">
            <a:extLst>
              <a:ext uri="{FF2B5EF4-FFF2-40B4-BE49-F238E27FC236}">
                <a16:creationId xmlns:a16="http://schemas.microsoft.com/office/drawing/2014/main" id="{9026171D-116C-8669-4A74-7D191A472AF2}"/>
              </a:ext>
            </a:extLst>
          </p:cNvPr>
          <p:cNvPicPr>
            <a:picLocks noChangeAspect="1"/>
          </p:cNvPicPr>
          <p:nvPr/>
        </p:nvPicPr>
        <p:blipFill rotWithShape="1">
          <a:blip r:embed="rId19">
            <a:duotone>
              <a:schemeClr val="accent1">
                <a:shade val="45000"/>
                <a:satMod val="135000"/>
              </a:schemeClr>
              <a:prstClr val="white"/>
            </a:duotone>
            <a:extLst>
              <a:ext uri="{BEBA8EAE-BF5A-486C-A8C5-ECC9F3942E4B}">
                <a14:imgProps xmlns:a14="http://schemas.microsoft.com/office/drawing/2010/main">
                  <a14:imgLayer r:embed="rId20">
                    <a14:imgEffect>
                      <a14:backgroundRemoval t="12188" b="88438" l="5757" r="61349">
                        <a14:foregroundMark x1="24507" y1="32188" x2="23355" y2="49375"/>
                        <a14:foregroundMark x1="35526" y1="30938" x2="31579" y2="55625"/>
                        <a14:foregroundMark x1="59375" y1="30000" x2="55099" y2="62187"/>
                        <a14:backgroundMark x1="26151" y1="39688" x2="26974" y2="45000"/>
                        <a14:backgroundMark x1="21053" y1="48750" x2="21217" y2="46875"/>
                        <a14:backgroundMark x1="32401" y1="57500" x2="32401" y2="59062"/>
                        <a14:backgroundMark x1="11842" y1="72188" x2="11842" y2="75000"/>
                        <a14:backgroundMark x1="13158" y1="76875" x2="13816" y2="76563"/>
                        <a14:backgroundMark x1="14638" y1="70000" x2="15296" y2="63438"/>
                        <a14:backgroundMark x1="9046" y1="40625" x2="9211" y2="39375"/>
                        <a14:backgroundMark x1="14145" y1="23438" x2="14145" y2="21250"/>
                        <a14:backgroundMark x1="52796" y1="37813" x2="53125" y2="37500"/>
                        <a14:backgroundMark x1="57895" y1="25313" x2="58717" y2="26250"/>
                        <a14:backgroundMark x1="53947" y1="50000" x2="54112" y2="47500"/>
                        <a14:backgroundMark x1="52961" y1="36563" x2="52961" y2="35938"/>
                        <a14:backgroundMark x1="21546" y1="46250" x2="21546" y2="44688"/>
                      </a14:backgroundRemoval>
                    </a14:imgEffect>
                  </a14:imgLayer>
                </a14:imgProps>
              </a:ext>
              <a:ext uri="{28A0092B-C50C-407E-A947-70E740481C1C}">
                <a14:useLocalDpi xmlns:a14="http://schemas.microsoft.com/office/drawing/2010/main" val="0"/>
              </a:ext>
            </a:extLst>
          </a:blip>
          <a:srcRect l="5263" t="521" r="37344" b="-521"/>
          <a:stretch/>
        </p:blipFill>
        <p:spPr>
          <a:xfrm>
            <a:off x="9131829" y="5475572"/>
            <a:ext cx="870373" cy="798158"/>
          </a:xfrm>
          <a:prstGeom prst="rect">
            <a:avLst/>
          </a:prstGeom>
        </p:spPr>
      </p:pic>
      <p:pic>
        <p:nvPicPr>
          <p:cNvPr id="28" name="Picture 2" descr="Image result for heart picture">
            <a:extLst>
              <a:ext uri="{FF2B5EF4-FFF2-40B4-BE49-F238E27FC236}">
                <a16:creationId xmlns:a16="http://schemas.microsoft.com/office/drawing/2014/main" id="{AB15150F-3BF3-D777-B62F-ED63B3588504}"/>
              </a:ext>
            </a:extLst>
          </p:cNvPr>
          <p:cNvPicPr>
            <a:picLocks noChangeAspect="1" noChangeArrowheads="1"/>
          </p:cNvPicPr>
          <p:nvPr/>
        </p:nvPicPr>
        <p:blipFill>
          <a:blip r:embed="rId21">
            <a:extLst>
              <a:ext uri="{BEBA8EAE-BF5A-486C-A8C5-ECC9F3942E4B}">
                <a14:imgProps xmlns:a14="http://schemas.microsoft.com/office/drawing/2010/main">
                  <a14:imgLayer r:embed="rId2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221136" y="5726621"/>
            <a:ext cx="92489" cy="9248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Image result for heart picture">
            <a:extLst>
              <a:ext uri="{FF2B5EF4-FFF2-40B4-BE49-F238E27FC236}">
                <a16:creationId xmlns:a16="http://schemas.microsoft.com/office/drawing/2014/main" id="{4F3FF397-6F2C-485F-DFE6-1458CBDD91E0}"/>
              </a:ext>
            </a:extLst>
          </p:cNvPr>
          <p:cNvPicPr>
            <a:picLocks noChangeAspect="1" noChangeArrowheads="1"/>
          </p:cNvPicPr>
          <p:nvPr/>
        </p:nvPicPr>
        <p:blipFill>
          <a:blip r:embed="rId21">
            <a:extLst>
              <a:ext uri="{BEBA8EAE-BF5A-486C-A8C5-ECC9F3942E4B}">
                <a14:imgProps xmlns:a14="http://schemas.microsoft.com/office/drawing/2010/main">
                  <a14:imgLayer r:embed="rId2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385030" y="5731532"/>
            <a:ext cx="65218" cy="6521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descr="Image result for heart picture">
            <a:extLst>
              <a:ext uri="{FF2B5EF4-FFF2-40B4-BE49-F238E27FC236}">
                <a16:creationId xmlns:a16="http://schemas.microsoft.com/office/drawing/2014/main" id="{13AEA3EF-8344-7AC4-0714-FCB6A920AF82}"/>
              </a:ext>
            </a:extLst>
          </p:cNvPr>
          <p:cNvPicPr>
            <a:picLocks noChangeAspect="1" noChangeArrowheads="1"/>
          </p:cNvPicPr>
          <p:nvPr/>
        </p:nvPicPr>
        <p:blipFill>
          <a:blip r:embed="rId21">
            <a:extLst>
              <a:ext uri="{BEBA8EAE-BF5A-486C-A8C5-ECC9F3942E4B}">
                <a14:imgProps xmlns:a14="http://schemas.microsoft.com/office/drawing/2010/main">
                  <a14:imgLayer r:embed="rId2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541859" y="5728895"/>
            <a:ext cx="72041" cy="7204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Image result for heart picture">
            <a:extLst>
              <a:ext uri="{FF2B5EF4-FFF2-40B4-BE49-F238E27FC236}">
                <a16:creationId xmlns:a16="http://schemas.microsoft.com/office/drawing/2014/main" id="{135E6814-3F09-66EE-8961-B68AF6C7BEE3}"/>
              </a:ext>
            </a:extLst>
          </p:cNvPr>
          <p:cNvPicPr>
            <a:picLocks noChangeAspect="1" noChangeArrowheads="1"/>
          </p:cNvPicPr>
          <p:nvPr/>
        </p:nvPicPr>
        <p:blipFill>
          <a:blip r:embed="rId21">
            <a:extLst>
              <a:ext uri="{BEBA8EAE-BF5A-486C-A8C5-ECC9F3942E4B}">
                <a14:imgProps xmlns:a14="http://schemas.microsoft.com/office/drawing/2010/main">
                  <a14:imgLayer r:embed="rId2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896822" y="5738355"/>
            <a:ext cx="65218" cy="65218"/>
          </a:xfrm>
          <a:prstGeom prst="rect">
            <a:avLst/>
          </a:prstGeom>
          <a:noFill/>
          <a:extLst>
            <a:ext uri="{909E8E84-426E-40DD-AFC4-6F175D3DCCD1}">
              <a14:hiddenFill xmlns:a14="http://schemas.microsoft.com/office/drawing/2010/main">
                <a:solidFill>
                  <a:srgbClr val="FFFFFF"/>
                </a:solidFill>
              </a14:hiddenFill>
            </a:ext>
          </a:extLst>
        </p:spPr>
      </p:pic>
      <p:pic>
        <p:nvPicPr>
          <p:cNvPr id="2048" name="Picture 2" descr="Image result for heart picture">
            <a:extLst>
              <a:ext uri="{FF2B5EF4-FFF2-40B4-BE49-F238E27FC236}">
                <a16:creationId xmlns:a16="http://schemas.microsoft.com/office/drawing/2014/main" id="{55C41AFC-89F2-8F3F-F8FD-CD53D952AA4A}"/>
              </a:ext>
            </a:extLst>
          </p:cNvPr>
          <p:cNvPicPr>
            <a:picLocks noChangeAspect="1" noChangeArrowheads="1"/>
          </p:cNvPicPr>
          <p:nvPr/>
        </p:nvPicPr>
        <p:blipFill>
          <a:blip r:embed="rId21">
            <a:extLst>
              <a:ext uri="{BEBA8EAE-BF5A-486C-A8C5-ECC9F3942E4B}">
                <a14:imgProps xmlns:a14="http://schemas.microsoft.com/office/drawing/2010/main">
                  <a14:imgLayer r:embed="rId2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794462" y="5745178"/>
            <a:ext cx="65218" cy="65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8802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C4F6F58-5C33-5CD2-9340-036D2A737FE9}"/>
              </a:ext>
            </a:extLst>
          </p:cNvPr>
          <p:cNvPicPr>
            <a:picLocks noChangeAspect="1"/>
          </p:cNvPicPr>
          <p:nvPr/>
        </p:nvPicPr>
        <p:blipFill rotWithShape="1">
          <a:blip r:embed="rId3">
            <a:duotone>
              <a:prstClr val="black"/>
              <a:schemeClr val="accent6">
                <a:tint val="45000"/>
                <a:satMod val="400000"/>
              </a:schemeClr>
            </a:duotone>
            <a:extLst>
              <a:ext uri="{BEBA8EAE-BF5A-486C-A8C5-ECC9F3942E4B}">
                <a14:imgProps xmlns:a14="http://schemas.microsoft.com/office/drawing/2010/main">
                  <a14:imgLayer r:embed="rId4">
                    <a14:imgEffect>
                      <a14:backgroundRemoval t="972" b="99444" l="391" r="90000">
                        <a14:foregroundMark x1="18047" y1="17083" x2="22266" y2="49444"/>
                        <a14:foregroundMark x1="10703" y1="8611" x2="10703" y2="8611"/>
                        <a14:foregroundMark x1="10703" y1="8611" x2="7422" y2="6667"/>
                        <a14:foregroundMark x1="4297" y1="93889" x2="8906" y2="75000"/>
                        <a14:foregroundMark x1="391" y1="55833" x2="625" y2="23333"/>
                        <a14:foregroundMark x1="1953" y1="1250" x2="9688" y2="1111"/>
                        <a14:foregroundMark x1="9688" y1="1111" x2="12891" y2="1806"/>
                        <a14:foregroundMark x1="2734" y1="99861" x2="10703" y2="99306"/>
                        <a14:foregroundMark x1="10703" y1="99306" x2="11094" y2="99444"/>
                      </a14:backgroundRemoval>
                    </a14:imgEffect>
                    <a14:imgEffect>
                      <a14:colorTemperature colorTemp="8800"/>
                    </a14:imgEffect>
                  </a14:imgLayer>
                </a14:imgProps>
              </a:ext>
              <a:ext uri="{28A0092B-C50C-407E-A947-70E740481C1C}">
                <a14:useLocalDpi xmlns:a14="http://schemas.microsoft.com/office/drawing/2010/main" val="0"/>
              </a:ext>
            </a:extLst>
          </a:blip>
          <a:srcRect t="18" r="55758"/>
          <a:stretch/>
        </p:blipFill>
        <p:spPr>
          <a:xfrm>
            <a:off x="-114300" y="0"/>
            <a:ext cx="5139933" cy="6858000"/>
          </a:xfrm>
          <a:prstGeom prst="rect">
            <a:avLst/>
          </a:prstGeom>
        </p:spPr>
      </p:pic>
      <p:sp>
        <p:nvSpPr>
          <p:cNvPr id="11" name="TextBox 10">
            <a:extLst>
              <a:ext uri="{FF2B5EF4-FFF2-40B4-BE49-F238E27FC236}">
                <a16:creationId xmlns:a16="http://schemas.microsoft.com/office/drawing/2014/main" id="{27002FE8-77FA-3D87-44F0-2B719911699C}"/>
              </a:ext>
            </a:extLst>
          </p:cNvPr>
          <p:cNvSpPr txBox="1"/>
          <p:nvPr/>
        </p:nvSpPr>
        <p:spPr>
          <a:xfrm>
            <a:off x="749556" y="1868416"/>
            <a:ext cx="3377944" cy="1938992"/>
          </a:xfrm>
          <a:prstGeom prst="rect">
            <a:avLst/>
          </a:prstGeom>
          <a:noFill/>
        </p:spPr>
        <p:txBody>
          <a:bodyPr wrap="square" rtlCol="0">
            <a:spAutoFit/>
          </a:bodyPr>
          <a:lstStyle/>
          <a:p>
            <a:r>
              <a:rPr lang="en-US" sz="2000" dirty="0">
                <a:solidFill>
                  <a:srgbClr val="C00000"/>
                </a:solidFill>
                <a:latin typeface="Open Sans" panose="020B0606030504020204" pitchFamily="34" charset="0"/>
                <a:ea typeface="Open Sans" panose="020B0606030504020204" pitchFamily="34" charset="0"/>
                <a:cs typeface="Open Sans" panose="020B0606030504020204" pitchFamily="34" charset="0"/>
              </a:rPr>
              <a:t>Western tradition</a:t>
            </a:r>
            <a:r>
              <a:rPr lang="en-US" sz="4000" dirty="0">
                <a:latin typeface="Open Sans" panose="020B0606030504020204" pitchFamily="34" charset="0"/>
                <a:ea typeface="Open Sans" panose="020B0606030504020204" pitchFamily="34" charset="0"/>
                <a:cs typeface="Open Sans" panose="020B0606030504020204" pitchFamily="34" charset="0"/>
              </a:rPr>
              <a:t> </a:t>
            </a:r>
          </a:p>
          <a:p>
            <a:r>
              <a:rPr lang="en-US" sz="4000" b="1" dirty="0">
                <a:latin typeface="Open Sans" panose="020B0606030504020204" pitchFamily="34" charset="0"/>
                <a:ea typeface="Open Sans" panose="020B0606030504020204" pitchFamily="34" charset="0"/>
                <a:cs typeface="Open Sans" panose="020B0606030504020204" pitchFamily="34" charset="0"/>
              </a:rPr>
              <a:t>Dividing </a:t>
            </a:r>
          </a:p>
          <a:p>
            <a:r>
              <a:rPr lang="en-US" sz="4000" b="1" dirty="0">
                <a:latin typeface="Open Sans" panose="020B0606030504020204" pitchFamily="34" charset="0"/>
                <a:ea typeface="Open Sans" panose="020B0606030504020204" pitchFamily="34" charset="0"/>
                <a:cs typeface="Open Sans" panose="020B0606030504020204" pitchFamily="34" charset="0"/>
              </a:rPr>
              <a:t>the human</a:t>
            </a:r>
          </a:p>
        </p:txBody>
      </p:sp>
      <p:cxnSp>
        <p:nvCxnSpPr>
          <p:cNvPr id="3" name="Straight Connector 2">
            <a:extLst>
              <a:ext uri="{FF2B5EF4-FFF2-40B4-BE49-F238E27FC236}">
                <a16:creationId xmlns:a16="http://schemas.microsoft.com/office/drawing/2014/main" id="{8625FCC4-5099-564C-D071-8D6EC6795A83}"/>
              </a:ext>
            </a:extLst>
          </p:cNvPr>
          <p:cNvCxnSpPr>
            <a:cxnSpLocks/>
          </p:cNvCxnSpPr>
          <p:nvPr/>
        </p:nvCxnSpPr>
        <p:spPr>
          <a:xfrm>
            <a:off x="9176400" y="4057022"/>
            <a:ext cx="1908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E1125240-8135-787A-540F-021B97280E60}"/>
              </a:ext>
            </a:extLst>
          </p:cNvPr>
          <p:cNvCxnSpPr/>
          <p:nvPr/>
        </p:nvCxnSpPr>
        <p:spPr>
          <a:xfrm>
            <a:off x="8241092" y="1152661"/>
            <a:ext cx="0" cy="37800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FC1D3AEE-B5B2-99EA-3C69-1BFD5AD3DD1B}"/>
              </a:ext>
            </a:extLst>
          </p:cNvPr>
          <p:cNvCxnSpPr>
            <a:cxnSpLocks/>
          </p:cNvCxnSpPr>
          <p:nvPr/>
        </p:nvCxnSpPr>
        <p:spPr>
          <a:xfrm>
            <a:off x="5455300" y="4043002"/>
            <a:ext cx="1908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Bilde 9">
            <a:extLst>
              <a:ext uri="{FF2B5EF4-FFF2-40B4-BE49-F238E27FC236}">
                <a16:creationId xmlns:a16="http://schemas.microsoft.com/office/drawing/2014/main" id="{C4324465-BFCD-83A7-A893-D9C32330A0F0}"/>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977" b="100000" l="40330" r="60440"/>
                    </a14:imgEffect>
                  </a14:imgLayer>
                </a14:imgProps>
              </a:ext>
              <a:ext uri="{28A0092B-C50C-407E-A947-70E740481C1C}">
                <a14:useLocalDpi xmlns:a14="http://schemas.microsoft.com/office/drawing/2010/main" val="0"/>
              </a:ext>
            </a:extLst>
          </a:blip>
          <a:srcRect l="40757" r="39442"/>
          <a:stretch/>
        </p:blipFill>
        <p:spPr>
          <a:xfrm flipH="1">
            <a:off x="9110132" y="3094591"/>
            <a:ext cx="351243" cy="984507"/>
          </a:xfrm>
          <a:prstGeom prst="rect">
            <a:avLst/>
          </a:prstGeom>
        </p:spPr>
      </p:pic>
      <p:graphicFrame>
        <p:nvGraphicFramePr>
          <p:cNvPr id="8" name="Diagram 7">
            <a:extLst>
              <a:ext uri="{FF2B5EF4-FFF2-40B4-BE49-F238E27FC236}">
                <a16:creationId xmlns:a16="http://schemas.microsoft.com/office/drawing/2014/main" id="{89E6A92D-FD56-B8F0-1A77-8795C24D5C4A}"/>
              </a:ext>
            </a:extLst>
          </p:cNvPr>
          <p:cNvGraphicFramePr/>
          <p:nvPr>
            <p:extLst>
              <p:ext uri="{D42A27DB-BD31-4B8C-83A1-F6EECF244321}">
                <p14:modId xmlns:p14="http://schemas.microsoft.com/office/powerpoint/2010/main" val="2293980529"/>
              </p:ext>
            </p:extLst>
          </p:nvPr>
        </p:nvGraphicFramePr>
        <p:xfrm>
          <a:off x="4976471" y="1685634"/>
          <a:ext cx="3009899" cy="23309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5" name="Bilde 9">
            <a:extLst>
              <a:ext uri="{FF2B5EF4-FFF2-40B4-BE49-F238E27FC236}">
                <a16:creationId xmlns:a16="http://schemas.microsoft.com/office/drawing/2014/main" id="{027009FF-364D-5689-FE60-914AB7E2309A}"/>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977" b="100000" l="40330" r="60440"/>
                    </a14:imgEffect>
                  </a14:imgLayer>
                </a14:imgProps>
              </a:ext>
              <a:ext uri="{28A0092B-C50C-407E-A947-70E740481C1C}">
                <a14:useLocalDpi xmlns:a14="http://schemas.microsoft.com/office/drawing/2010/main" val="0"/>
              </a:ext>
            </a:extLst>
          </a:blip>
          <a:srcRect l="40757" r="39442"/>
          <a:stretch/>
        </p:blipFill>
        <p:spPr>
          <a:xfrm flipH="1">
            <a:off x="5660678" y="3084154"/>
            <a:ext cx="351243" cy="984507"/>
          </a:xfrm>
          <a:prstGeom prst="rect">
            <a:avLst/>
          </a:prstGeom>
        </p:spPr>
      </p:pic>
      <p:sp>
        <p:nvSpPr>
          <p:cNvPr id="9" name="TextBox 8">
            <a:extLst>
              <a:ext uri="{FF2B5EF4-FFF2-40B4-BE49-F238E27FC236}">
                <a16:creationId xmlns:a16="http://schemas.microsoft.com/office/drawing/2014/main" id="{E9E2EB91-F687-BF7E-188E-4815C05B0491}"/>
              </a:ext>
            </a:extLst>
          </p:cNvPr>
          <p:cNvSpPr txBox="1"/>
          <p:nvPr/>
        </p:nvSpPr>
        <p:spPr>
          <a:xfrm>
            <a:off x="8803927" y="1290902"/>
            <a:ext cx="3388073" cy="369332"/>
          </a:xfrm>
          <a:prstGeom prst="rect">
            <a:avLst/>
          </a:prstGeom>
          <a:noFill/>
        </p:spPr>
        <p:txBody>
          <a:bodyPr wrap="square" rtlCol="0">
            <a:spAutoFit/>
          </a:bodyPr>
          <a:lstStyle/>
          <a:p>
            <a:r>
              <a:rPr lang="nb-NO" sz="1800" dirty="0">
                <a:latin typeface="Segoe UI" panose="020B0502040204020203" pitchFamily="34" charset="0"/>
              </a:rPr>
              <a:t>René </a:t>
            </a:r>
            <a:r>
              <a:rPr lang="nb-NO" dirty="0">
                <a:latin typeface="Open Sans" panose="020B0606030504020204" pitchFamily="34" charset="0"/>
                <a:ea typeface="Open Sans" panose="020B0606030504020204" pitchFamily="34" charset="0"/>
                <a:cs typeface="Open Sans" panose="020B0606030504020204" pitchFamily="34" charset="0"/>
              </a:rPr>
              <a:t>Descartes (1596-1650)</a:t>
            </a:r>
          </a:p>
        </p:txBody>
      </p:sp>
      <p:sp>
        <p:nvSpPr>
          <p:cNvPr id="12" name="TextBox 11">
            <a:extLst>
              <a:ext uri="{FF2B5EF4-FFF2-40B4-BE49-F238E27FC236}">
                <a16:creationId xmlns:a16="http://schemas.microsoft.com/office/drawing/2014/main" id="{967E32EF-826F-68D3-6C63-FDB1ED02AFD4}"/>
              </a:ext>
            </a:extLst>
          </p:cNvPr>
          <p:cNvSpPr txBox="1"/>
          <p:nvPr/>
        </p:nvSpPr>
        <p:spPr>
          <a:xfrm>
            <a:off x="5156200" y="1290902"/>
            <a:ext cx="1384300" cy="369332"/>
          </a:xfrm>
          <a:prstGeom prst="rect">
            <a:avLst/>
          </a:prstGeom>
          <a:noFill/>
        </p:spPr>
        <p:txBody>
          <a:bodyPr wrap="square" rtlCol="0">
            <a:spAutoFit/>
          </a:bodyPr>
          <a:lstStyle/>
          <a:p>
            <a:r>
              <a:rPr lang="nb-NO" dirty="0" err="1">
                <a:latin typeface="Open Sans" panose="020B0606030504020204" pitchFamily="34" charset="0"/>
                <a:ea typeface="Open Sans" panose="020B0606030504020204" pitchFamily="34" charset="0"/>
                <a:cs typeface="Open Sans" panose="020B0606030504020204" pitchFamily="34" charset="0"/>
              </a:rPr>
              <a:t>Plato</a:t>
            </a:r>
            <a:endParaRPr lang="nb-NO" dirty="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13" name="Diagram 12">
            <a:extLst>
              <a:ext uri="{FF2B5EF4-FFF2-40B4-BE49-F238E27FC236}">
                <a16:creationId xmlns:a16="http://schemas.microsoft.com/office/drawing/2014/main" id="{9099A3D2-7774-4DB4-78CB-7F6F15A75E28}"/>
              </a:ext>
            </a:extLst>
          </p:cNvPr>
          <p:cNvGraphicFramePr/>
          <p:nvPr>
            <p:extLst>
              <p:ext uri="{D42A27DB-BD31-4B8C-83A1-F6EECF244321}">
                <p14:modId xmlns:p14="http://schemas.microsoft.com/office/powerpoint/2010/main" val="1339125780"/>
              </p:ext>
            </p:extLst>
          </p:nvPr>
        </p:nvGraphicFramePr>
        <p:xfrm>
          <a:off x="9064680" y="1492932"/>
          <a:ext cx="3009899" cy="2330925"/>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4" name="TextBox 13">
            <a:extLst>
              <a:ext uri="{FF2B5EF4-FFF2-40B4-BE49-F238E27FC236}">
                <a16:creationId xmlns:a16="http://schemas.microsoft.com/office/drawing/2014/main" id="{61267B53-1EC5-7556-0F4B-0531A5908C5D}"/>
              </a:ext>
            </a:extLst>
          </p:cNvPr>
          <p:cNvSpPr txBox="1"/>
          <p:nvPr/>
        </p:nvSpPr>
        <p:spPr>
          <a:xfrm>
            <a:off x="5350199" y="4169207"/>
            <a:ext cx="2830744" cy="2616101"/>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Soul (eternal) partaking in body and environment</a:t>
            </a:r>
          </a:p>
          <a:p>
            <a:pPr marL="285750" indent="-285750">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Rational organization </a:t>
            </a:r>
          </a:p>
          <a:p>
            <a:pPr marL="285750" indent="-285750">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Dualist tendencies</a:t>
            </a:r>
          </a:p>
          <a:p>
            <a:endParaRPr lang="en-US" sz="1400" dirty="0">
              <a:latin typeface="Open Sans" panose="020B0606030504020204" pitchFamily="34" charset="0"/>
              <a:ea typeface="Open Sans" panose="020B0606030504020204" pitchFamily="34" charset="0"/>
              <a:cs typeface="Open Sans" panose="020B0606030504020204" pitchFamily="34" charset="0"/>
            </a:endParaRPr>
          </a:p>
          <a:p>
            <a:endParaRPr lang="en-US" sz="1400" dirty="0">
              <a:latin typeface="Open Sans" panose="020B0606030504020204" pitchFamily="34" charset="0"/>
              <a:ea typeface="Open Sans" panose="020B0606030504020204" pitchFamily="34" charset="0"/>
              <a:cs typeface="Open Sans" panose="020B0606030504020204" pitchFamily="34" charset="0"/>
            </a:endParaRPr>
          </a:p>
          <a:p>
            <a:endParaRPr lang="en-US" sz="1400" dirty="0">
              <a:latin typeface="Open Sans" panose="020B0606030504020204" pitchFamily="34" charset="0"/>
              <a:ea typeface="Open Sans" panose="020B0606030504020204" pitchFamily="34" charset="0"/>
              <a:cs typeface="Open Sans" panose="020B0606030504020204" pitchFamily="34" charset="0"/>
            </a:endParaRPr>
          </a:p>
          <a:p>
            <a:endParaRPr lang="en-US" sz="1400" dirty="0">
              <a:latin typeface="Open Sans" panose="020B0606030504020204" pitchFamily="34" charset="0"/>
              <a:ea typeface="Open Sans" panose="020B0606030504020204" pitchFamily="34" charset="0"/>
              <a:cs typeface="Open Sans" panose="020B0606030504020204" pitchFamily="34" charset="0"/>
            </a:endParaRPr>
          </a:p>
          <a:p>
            <a:endParaRPr lang="en-US" sz="1400" dirty="0">
              <a:latin typeface="Open Sans" panose="020B0606030504020204" pitchFamily="34" charset="0"/>
              <a:ea typeface="Open Sans" panose="020B0606030504020204" pitchFamily="34" charset="0"/>
              <a:cs typeface="Open Sans" panose="020B0606030504020204" pitchFamily="34" charset="0"/>
            </a:endParaRPr>
          </a:p>
          <a:p>
            <a:endParaRPr lang="en-US" sz="1400" dirty="0">
              <a:latin typeface="Open Sans" panose="020B0606030504020204" pitchFamily="34" charset="0"/>
              <a:ea typeface="Open Sans" panose="020B0606030504020204" pitchFamily="34" charset="0"/>
              <a:cs typeface="Open Sans" panose="020B0606030504020204" pitchFamily="34" charset="0"/>
            </a:endParaRPr>
          </a:p>
          <a:p>
            <a:endParaRPr lang="en-US" sz="1400" dirty="0">
              <a:latin typeface="Open Sans" panose="020B0606030504020204" pitchFamily="34" charset="0"/>
              <a:ea typeface="Open Sans" panose="020B0606030504020204" pitchFamily="34" charset="0"/>
              <a:cs typeface="Open Sans" panose="020B0606030504020204" pitchFamily="34" charset="0"/>
            </a:endParaRPr>
          </a:p>
          <a:p>
            <a:r>
              <a:rPr lang="nb-NO" sz="1000" dirty="0" err="1">
                <a:latin typeface="Open Sans" panose="020B0606030504020204" pitchFamily="34" charset="0"/>
                <a:ea typeface="Open Sans" panose="020B0606030504020204" pitchFamily="34" charset="0"/>
                <a:cs typeface="Open Sans" panose="020B0606030504020204" pitchFamily="34" charset="0"/>
              </a:rPr>
              <a:t>Plato</a:t>
            </a:r>
            <a:r>
              <a:rPr lang="nb-NO" sz="1000" dirty="0">
                <a:latin typeface="Open Sans" panose="020B0606030504020204" pitchFamily="34" charset="0"/>
                <a:ea typeface="Open Sans" panose="020B0606030504020204" pitchFamily="34" charset="0"/>
                <a:cs typeface="Open Sans" panose="020B0606030504020204" pitchFamily="34" charset="0"/>
              </a:rPr>
              <a:t>, </a:t>
            </a:r>
            <a:r>
              <a:rPr lang="nb-NO" sz="1000" i="1" dirty="0">
                <a:latin typeface="Open Sans" panose="020B0606030504020204" pitchFamily="34" charset="0"/>
                <a:ea typeface="Open Sans" panose="020B0606030504020204" pitchFamily="34" charset="0"/>
                <a:cs typeface="Open Sans" panose="020B0606030504020204" pitchFamily="34" charset="0"/>
              </a:rPr>
              <a:t>The Republic; </a:t>
            </a:r>
            <a:r>
              <a:rPr lang="nb-NO" sz="1000" i="1" dirty="0" err="1">
                <a:latin typeface="Open Sans" panose="020B0606030504020204" pitchFamily="34" charset="0"/>
                <a:ea typeface="Open Sans" panose="020B0606030504020204" pitchFamily="34" charset="0"/>
                <a:cs typeface="Open Sans" panose="020B0606030504020204" pitchFamily="34" charset="0"/>
              </a:rPr>
              <a:t>Phaidon</a:t>
            </a:r>
            <a:endParaRPr lang="en-US" sz="1000" i="1" dirty="0">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a:extLst>
              <a:ext uri="{FF2B5EF4-FFF2-40B4-BE49-F238E27FC236}">
                <a16:creationId xmlns:a16="http://schemas.microsoft.com/office/drawing/2014/main" id="{05161434-084B-C016-8FEE-93AE3020A8E9}"/>
              </a:ext>
            </a:extLst>
          </p:cNvPr>
          <p:cNvSpPr txBox="1"/>
          <p:nvPr/>
        </p:nvSpPr>
        <p:spPr>
          <a:xfrm>
            <a:off x="8981300" y="4156259"/>
            <a:ext cx="2830744" cy="2616101"/>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Body and soul separate</a:t>
            </a:r>
          </a:p>
          <a:p>
            <a:pPr marL="285750" indent="-285750">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Soul is rational self-reflection</a:t>
            </a:r>
          </a:p>
          <a:p>
            <a:pPr marL="285750" indent="-285750">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Soul can and should follow method</a:t>
            </a:r>
          </a:p>
          <a:p>
            <a:pPr marL="285750" indent="-285750">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Body is mechanism</a:t>
            </a:r>
          </a:p>
          <a:p>
            <a:pPr marL="285750" indent="-285750">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Sharp dualism</a:t>
            </a:r>
          </a:p>
          <a:p>
            <a:pPr marL="285750" indent="-285750">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Mind and environment separate</a:t>
            </a:r>
          </a:p>
          <a:p>
            <a:endParaRPr lang="en-US" sz="1400" dirty="0">
              <a:latin typeface="Open Sans" panose="020B0606030504020204" pitchFamily="34" charset="0"/>
              <a:ea typeface="Open Sans" panose="020B0606030504020204" pitchFamily="34" charset="0"/>
              <a:cs typeface="Open Sans" panose="020B0606030504020204" pitchFamily="34" charset="0"/>
            </a:endParaRPr>
          </a:p>
          <a:p>
            <a:endParaRPr lang="en-US" sz="1400" dirty="0">
              <a:latin typeface="Open Sans" panose="020B0606030504020204" pitchFamily="34" charset="0"/>
              <a:ea typeface="Open Sans" panose="020B0606030504020204" pitchFamily="34" charset="0"/>
              <a:cs typeface="Open Sans" panose="020B0606030504020204" pitchFamily="34" charset="0"/>
            </a:endParaRPr>
          </a:p>
          <a:p>
            <a:r>
              <a:rPr lang="nb-NO" sz="1000" dirty="0">
                <a:latin typeface="Open Sans" panose="020B0606030504020204" pitchFamily="34" charset="0"/>
                <a:ea typeface="Open Sans" panose="020B0606030504020204" pitchFamily="34" charset="0"/>
                <a:cs typeface="Open Sans" panose="020B0606030504020204" pitchFamily="34" charset="0"/>
              </a:rPr>
              <a:t>Descartes, </a:t>
            </a:r>
            <a:r>
              <a:rPr lang="nb-NO" sz="1000" i="1" dirty="0" err="1">
                <a:latin typeface="Open Sans" panose="020B0606030504020204" pitchFamily="34" charset="0"/>
                <a:ea typeface="Open Sans" panose="020B0606030504020204" pitchFamily="34" charset="0"/>
                <a:cs typeface="Open Sans" panose="020B0606030504020204" pitchFamily="34" charset="0"/>
              </a:rPr>
              <a:t>Meditations</a:t>
            </a:r>
            <a:r>
              <a:rPr lang="nb-NO" sz="1000" i="1" dirty="0">
                <a:latin typeface="Open Sans" panose="020B0606030504020204" pitchFamily="34" charset="0"/>
                <a:ea typeface="Open Sans" panose="020B0606030504020204" pitchFamily="34" charset="0"/>
                <a:cs typeface="Open Sans" panose="020B0606030504020204" pitchFamily="34" charset="0"/>
              </a:rPr>
              <a:t> </a:t>
            </a:r>
            <a:r>
              <a:rPr lang="nb-NO" sz="1000" i="1" dirty="0" err="1">
                <a:latin typeface="Open Sans" panose="020B0606030504020204" pitchFamily="34" charset="0"/>
                <a:ea typeface="Open Sans" panose="020B0606030504020204" pitchFamily="34" charset="0"/>
                <a:cs typeface="Open Sans" panose="020B0606030504020204" pitchFamily="34" charset="0"/>
              </a:rPr>
              <a:t>on</a:t>
            </a:r>
            <a:r>
              <a:rPr lang="nb-NO" sz="1000" i="1" dirty="0">
                <a:latin typeface="Open Sans" panose="020B0606030504020204" pitchFamily="34" charset="0"/>
                <a:ea typeface="Open Sans" panose="020B0606030504020204" pitchFamily="34" charset="0"/>
                <a:cs typeface="Open Sans" panose="020B0606030504020204" pitchFamily="34" charset="0"/>
              </a:rPr>
              <a:t> First </a:t>
            </a:r>
            <a:r>
              <a:rPr lang="nb-NO" sz="1000" i="1" dirty="0" err="1">
                <a:latin typeface="Open Sans" panose="020B0606030504020204" pitchFamily="34" charset="0"/>
                <a:ea typeface="Open Sans" panose="020B0606030504020204" pitchFamily="34" charset="0"/>
                <a:cs typeface="Open Sans" panose="020B0606030504020204" pitchFamily="34" charset="0"/>
              </a:rPr>
              <a:t>Philosophy</a:t>
            </a:r>
            <a:endParaRPr lang="en-US" sz="800" i="1" dirty="0">
              <a:latin typeface="Open Sans" panose="020B0606030504020204" pitchFamily="34" charset="0"/>
              <a:ea typeface="Open Sans" panose="020B0606030504020204" pitchFamily="34" charset="0"/>
              <a:cs typeface="Open Sans" panose="020B0606030504020204" pitchFamily="34" charset="0"/>
            </a:endParaRPr>
          </a:p>
        </p:txBody>
      </p:sp>
      <p:cxnSp>
        <p:nvCxnSpPr>
          <p:cNvPr id="18" name="Straight Connector 17">
            <a:extLst>
              <a:ext uri="{FF2B5EF4-FFF2-40B4-BE49-F238E27FC236}">
                <a16:creationId xmlns:a16="http://schemas.microsoft.com/office/drawing/2014/main" id="{6CC8271D-4F61-2B5F-7857-7B4258E33903}"/>
              </a:ext>
            </a:extLst>
          </p:cNvPr>
          <p:cNvCxnSpPr>
            <a:cxnSpLocks/>
          </p:cNvCxnSpPr>
          <p:nvPr/>
        </p:nvCxnSpPr>
        <p:spPr>
          <a:xfrm flipV="1">
            <a:off x="9321800" y="2969854"/>
            <a:ext cx="161962" cy="97532"/>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2" descr="Woman Silhouette Images – Browse 1,787,173 Stock Photos ...">
            <a:extLst>
              <a:ext uri="{FF2B5EF4-FFF2-40B4-BE49-F238E27FC236}">
                <a16:creationId xmlns:a16="http://schemas.microsoft.com/office/drawing/2014/main" id="{A4097EA4-9786-26AA-DD8F-958E5926DEB8}"/>
              </a:ext>
            </a:extLst>
          </p:cNvPr>
          <p:cNvPicPr>
            <a:picLocks noChangeAspect="1" noChangeArrowheads="1"/>
          </p:cNvPicPr>
          <p:nvPr/>
        </p:nvPicPr>
        <p:blipFill rotWithShape="1">
          <a:blip r:embed="rId17">
            <a:extLst>
              <a:ext uri="{BEBA8EAE-BF5A-486C-A8C5-ECC9F3942E4B}">
                <a14:imgProps xmlns:a14="http://schemas.microsoft.com/office/drawing/2010/main">
                  <a14:imgLayer r:embed="rId18">
                    <a14:imgEffect>
                      <a14:backgroundRemoval t="5556" b="93611" l="2000" r="10556">
                        <a14:foregroundMark x1="5667" y1="8611" x2="6222" y2="10000"/>
                        <a14:foregroundMark x1="6222" y1="5556" x2="6222" y2="5556"/>
                        <a14:foregroundMark x1="6667" y1="93611" x2="6667" y2="92500"/>
                        <a14:foregroundMark x1="5444" y1="93333" x2="5444" y2="93333"/>
                        <a14:foregroundMark x1="5444" y1="89722" x2="5444" y2="89722"/>
                        <a14:foregroundMark x1="8667" y1="91389" x2="8667" y2="91389"/>
                        <a14:backgroundMark x1="5000" y1="19722" x2="5000" y2="19722"/>
                        <a14:backgroundMark x1="9000" y1="91944" x2="9000" y2="91944"/>
                        <a14:backgroundMark x1="8889" y1="91667" x2="8889" y2="91667"/>
                      </a14:backgroundRemoval>
                    </a14:imgEffect>
                  </a14:imgLayer>
                </a14:imgProps>
              </a:ext>
              <a:ext uri="{28A0092B-C50C-407E-A947-70E740481C1C}">
                <a14:useLocalDpi xmlns:a14="http://schemas.microsoft.com/office/drawing/2010/main" val="0"/>
              </a:ext>
            </a:extLst>
          </a:blip>
          <a:srcRect l="1276" t="1218" r="88307" b="-1218"/>
          <a:stretch/>
        </p:blipFill>
        <p:spPr bwMode="auto">
          <a:xfrm>
            <a:off x="7102031" y="3081337"/>
            <a:ext cx="305546" cy="1035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781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C4F6F58-5C33-5CD2-9340-036D2A737FE9}"/>
              </a:ext>
            </a:extLst>
          </p:cNvPr>
          <p:cNvPicPr>
            <a:picLocks noChangeAspect="1"/>
          </p:cNvPicPr>
          <p:nvPr/>
        </p:nvPicPr>
        <p:blipFill rotWithShape="1">
          <a:blip r:embed="rId3">
            <a:duotone>
              <a:prstClr val="black"/>
              <a:schemeClr val="accent6">
                <a:tint val="45000"/>
                <a:satMod val="400000"/>
              </a:schemeClr>
            </a:duotone>
            <a:extLst>
              <a:ext uri="{BEBA8EAE-BF5A-486C-A8C5-ECC9F3942E4B}">
                <a14:imgProps xmlns:a14="http://schemas.microsoft.com/office/drawing/2010/main">
                  <a14:imgLayer r:embed="rId4">
                    <a14:imgEffect>
                      <a14:backgroundRemoval t="972" b="99444" l="391" r="90000">
                        <a14:foregroundMark x1="18047" y1="17083" x2="22266" y2="49444"/>
                        <a14:foregroundMark x1="10703" y1="8611" x2="10703" y2="8611"/>
                        <a14:foregroundMark x1="10703" y1="8611" x2="7422" y2="6667"/>
                        <a14:foregroundMark x1="4297" y1="93889" x2="8906" y2="75000"/>
                        <a14:foregroundMark x1="391" y1="55833" x2="625" y2="23333"/>
                        <a14:foregroundMark x1="1953" y1="1250" x2="9688" y2="1111"/>
                        <a14:foregroundMark x1="9688" y1="1111" x2="12891" y2="1806"/>
                        <a14:foregroundMark x1="2734" y1="99861" x2="10703" y2="99306"/>
                        <a14:foregroundMark x1="10703" y1="99306" x2="11094" y2="99444"/>
                      </a14:backgroundRemoval>
                    </a14:imgEffect>
                    <a14:imgEffect>
                      <a14:colorTemperature colorTemp="8800"/>
                    </a14:imgEffect>
                  </a14:imgLayer>
                </a14:imgProps>
              </a:ext>
              <a:ext uri="{28A0092B-C50C-407E-A947-70E740481C1C}">
                <a14:useLocalDpi xmlns:a14="http://schemas.microsoft.com/office/drawing/2010/main" val="0"/>
              </a:ext>
            </a:extLst>
          </a:blip>
          <a:srcRect t="18" r="55758"/>
          <a:stretch/>
        </p:blipFill>
        <p:spPr>
          <a:xfrm>
            <a:off x="-114300" y="0"/>
            <a:ext cx="5139933" cy="6858000"/>
          </a:xfrm>
          <a:prstGeom prst="rect">
            <a:avLst/>
          </a:prstGeom>
        </p:spPr>
      </p:pic>
      <p:sp>
        <p:nvSpPr>
          <p:cNvPr id="11" name="TextBox 10">
            <a:extLst>
              <a:ext uri="{FF2B5EF4-FFF2-40B4-BE49-F238E27FC236}">
                <a16:creationId xmlns:a16="http://schemas.microsoft.com/office/drawing/2014/main" id="{27002FE8-77FA-3D87-44F0-2B719911699C}"/>
              </a:ext>
            </a:extLst>
          </p:cNvPr>
          <p:cNvSpPr txBox="1"/>
          <p:nvPr/>
        </p:nvSpPr>
        <p:spPr>
          <a:xfrm>
            <a:off x="489098" y="1868416"/>
            <a:ext cx="3638402" cy="1938992"/>
          </a:xfrm>
          <a:prstGeom prst="rect">
            <a:avLst/>
          </a:prstGeom>
          <a:noFill/>
        </p:spPr>
        <p:txBody>
          <a:bodyPr wrap="square" rtlCol="0">
            <a:spAutoFit/>
          </a:bodyPr>
          <a:lstStyle/>
          <a:p>
            <a:r>
              <a:rPr lang="en-US" sz="4000" b="1" dirty="0">
                <a:latin typeface="Open Sans" panose="020B0606030504020204" pitchFamily="34" charset="0"/>
                <a:ea typeface="Open Sans" panose="020B0606030504020204" pitchFamily="34" charset="0"/>
                <a:cs typeface="Open Sans" panose="020B0606030504020204" pitchFamily="34" charset="0"/>
              </a:rPr>
              <a:t>Separating knower and known</a:t>
            </a:r>
          </a:p>
        </p:txBody>
      </p:sp>
      <p:cxnSp>
        <p:nvCxnSpPr>
          <p:cNvPr id="2" name="Straight Connector 1">
            <a:extLst>
              <a:ext uri="{FF2B5EF4-FFF2-40B4-BE49-F238E27FC236}">
                <a16:creationId xmlns:a16="http://schemas.microsoft.com/office/drawing/2014/main" id="{FC1D3AEE-B5B2-99EA-3C69-1BFD5AD3DD1B}"/>
              </a:ext>
            </a:extLst>
          </p:cNvPr>
          <p:cNvCxnSpPr>
            <a:cxnSpLocks/>
          </p:cNvCxnSpPr>
          <p:nvPr/>
        </p:nvCxnSpPr>
        <p:spPr>
          <a:xfrm>
            <a:off x="5455300" y="4920868"/>
            <a:ext cx="5040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Bilde 9">
            <a:extLst>
              <a:ext uri="{FF2B5EF4-FFF2-40B4-BE49-F238E27FC236}">
                <a16:creationId xmlns:a16="http://schemas.microsoft.com/office/drawing/2014/main" id="{027009FF-364D-5689-FE60-914AB7E2309A}"/>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977" b="100000" l="40330" r="60440"/>
                    </a14:imgEffect>
                  </a14:imgLayer>
                </a14:imgProps>
              </a:ext>
              <a:ext uri="{28A0092B-C50C-407E-A947-70E740481C1C}">
                <a14:useLocalDpi xmlns:a14="http://schemas.microsoft.com/office/drawing/2010/main" val="0"/>
              </a:ext>
            </a:extLst>
          </a:blip>
          <a:srcRect l="40757" r="39442"/>
          <a:stretch/>
        </p:blipFill>
        <p:spPr>
          <a:xfrm flipH="1">
            <a:off x="6096000" y="3957514"/>
            <a:ext cx="351243" cy="984507"/>
          </a:xfrm>
          <a:prstGeom prst="rect">
            <a:avLst/>
          </a:prstGeom>
        </p:spPr>
      </p:pic>
      <p:sp>
        <p:nvSpPr>
          <p:cNvPr id="14" name="TextBox 13">
            <a:extLst>
              <a:ext uri="{FF2B5EF4-FFF2-40B4-BE49-F238E27FC236}">
                <a16:creationId xmlns:a16="http://schemas.microsoft.com/office/drawing/2014/main" id="{61267B53-1EC5-7556-0F4B-0531A5908C5D}"/>
              </a:ext>
            </a:extLst>
          </p:cNvPr>
          <p:cNvSpPr txBox="1"/>
          <p:nvPr/>
        </p:nvSpPr>
        <p:spPr>
          <a:xfrm>
            <a:off x="5455300" y="5078605"/>
            <a:ext cx="3648943" cy="1384995"/>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Technology for information distribution</a:t>
            </a:r>
          </a:p>
          <a:p>
            <a:pPr marL="285750" indent="-285750">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Person-independent</a:t>
            </a:r>
          </a:p>
          <a:p>
            <a:pPr marL="285750" indent="-285750">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Transgresses time and place </a:t>
            </a:r>
          </a:p>
          <a:p>
            <a:pPr marL="285750" indent="-285750">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Accumulating common knowledge</a:t>
            </a:r>
          </a:p>
          <a:p>
            <a:pPr marL="285750" indent="-285750">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Favors intellectual understanding?</a:t>
            </a:r>
          </a:p>
        </p:txBody>
      </p:sp>
      <p:pic>
        <p:nvPicPr>
          <p:cNvPr id="1028" name="Picture 4" descr="What Is Lorem Ipsum Text and What Does It Mean?">
            <a:extLst>
              <a:ext uri="{FF2B5EF4-FFF2-40B4-BE49-F238E27FC236}">
                <a16:creationId xmlns:a16="http://schemas.microsoft.com/office/drawing/2014/main" id="{E07B72F9-3D8A-0911-90C4-D0627867F0AA}"/>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11207" t="-3967" r="11794" b="-2"/>
          <a:stretch/>
        </p:blipFill>
        <p:spPr bwMode="auto">
          <a:xfrm>
            <a:off x="7438634" y="3348893"/>
            <a:ext cx="1073331" cy="117032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Woman Silhouette Images – Browse 1,787,173 Stock Photos ...">
            <a:extLst>
              <a:ext uri="{FF2B5EF4-FFF2-40B4-BE49-F238E27FC236}">
                <a16:creationId xmlns:a16="http://schemas.microsoft.com/office/drawing/2014/main" id="{84C2F8F9-2D9B-2F66-012B-5B11A83685E9}"/>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5556" b="93611" l="2000" r="10556">
                        <a14:foregroundMark x1="5667" y1="8611" x2="6222" y2="10000"/>
                        <a14:foregroundMark x1="6222" y1="5556" x2="6222" y2="5556"/>
                        <a14:foregroundMark x1="6667" y1="93611" x2="6667" y2="92500"/>
                        <a14:foregroundMark x1="5444" y1="93333" x2="5444" y2="93333"/>
                        <a14:foregroundMark x1="5444" y1="89722" x2="5444" y2="89722"/>
                        <a14:foregroundMark x1="8667" y1="91389" x2="8667" y2="91389"/>
                        <a14:backgroundMark x1="5000" y1="19722" x2="5000" y2="19722"/>
                        <a14:backgroundMark x1="9000" y1="91944" x2="9000" y2="91944"/>
                        <a14:backgroundMark x1="8889" y1="91667" x2="8889" y2="91667"/>
                      </a14:backgroundRemoval>
                    </a14:imgEffect>
                  </a14:imgLayer>
                </a14:imgProps>
              </a:ext>
              <a:ext uri="{28A0092B-C50C-407E-A947-70E740481C1C}">
                <a14:useLocalDpi xmlns:a14="http://schemas.microsoft.com/office/drawing/2010/main" val="0"/>
              </a:ext>
            </a:extLst>
          </a:blip>
          <a:srcRect l="1276" t="1218" r="88307" b="-1218"/>
          <a:stretch/>
        </p:blipFill>
        <p:spPr bwMode="auto">
          <a:xfrm>
            <a:off x="9567500" y="3966468"/>
            <a:ext cx="305546" cy="1035768"/>
          </a:xfrm>
          <a:prstGeom prst="rect">
            <a:avLst/>
          </a:prstGeom>
          <a:noFill/>
          <a:extLst>
            <a:ext uri="{909E8E84-426E-40DD-AFC4-6F175D3DCCD1}">
              <a14:hiddenFill xmlns:a14="http://schemas.microsoft.com/office/drawing/2010/main">
                <a:solidFill>
                  <a:srgbClr val="FFFFFF"/>
                </a:solidFill>
              </a14:hiddenFill>
            </a:ext>
          </a:extLst>
        </p:spPr>
      </p:pic>
      <p:pic>
        <p:nvPicPr>
          <p:cNvPr id="9" name="Bilde 9">
            <a:extLst>
              <a:ext uri="{FF2B5EF4-FFF2-40B4-BE49-F238E27FC236}">
                <a16:creationId xmlns:a16="http://schemas.microsoft.com/office/drawing/2014/main" id="{1A95FCB1-A163-71BB-5F2D-E3F7C12C376B}"/>
              </a:ext>
            </a:extLst>
          </p:cNvPr>
          <p:cNvPicPr>
            <a:picLocks noChangeAspect="1"/>
          </p:cNvPicPr>
          <p:nvPr/>
        </p:nvPicPr>
        <p:blipFill rotWithShape="1">
          <a:blip r:embed="rId5" cstate="print">
            <a:duotone>
              <a:prstClr val="black"/>
              <a:schemeClr val="accent1">
                <a:lumMod val="50000"/>
                <a:tint val="45000"/>
                <a:satMod val="400000"/>
              </a:schemeClr>
            </a:duotone>
            <a:extLst>
              <a:ext uri="{BEBA8EAE-BF5A-486C-A8C5-ECC9F3942E4B}">
                <a14:imgProps xmlns:a14="http://schemas.microsoft.com/office/drawing/2010/main">
                  <a14:imgLayer r:embed="rId6">
                    <a14:imgEffect>
                      <a14:backgroundRemoval t="977" b="100000" l="40330" r="60440"/>
                    </a14:imgEffect>
                  </a14:imgLayer>
                </a14:imgProps>
              </a:ext>
              <a:ext uri="{28A0092B-C50C-407E-A947-70E740481C1C}">
                <a14:useLocalDpi xmlns:a14="http://schemas.microsoft.com/office/drawing/2010/main" val="0"/>
              </a:ext>
            </a:extLst>
          </a:blip>
          <a:srcRect l="40757" r="39442"/>
          <a:stretch/>
        </p:blipFill>
        <p:spPr>
          <a:xfrm flipH="1">
            <a:off x="7438634" y="3966161"/>
            <a:ext cx="351243" cy="984507"/>
          </a:xfrm>
          <a:prstGeom prst="rect">
            <a:avLst/>
          </a:prstGeom>
        </p:spPr>
      </p:pic>
      <p:sp>
        <p:nvSpPr>
          <p:cNvPr id="6" name="Oval 5">
            <a:extLst>
              <a:ext uri="{FF2B5EF4-FFF2-40B4-BE49-F238E27FC236}">
                <a16:creationId xmlns:a16="http://schemas.microsoft.com/office/drawing/2014/main" id="{F6C4E4D0-A874-08E7-380D-40A55FC66EB3}"/>
              </a:ext>
            </a:extLst>
          </p:cNvPr>
          <p:cNvSpPr/>
          <p:nvPr/>
        </p:nvSpPr>
        <p:spPr>
          <a:xfrm>
            <a:off x="5985570" y="3631677"/>
            <a:ext cx="3979457" cy="70788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Picture 4" descr="What Is Lorem Ipsum Text and What Does It Mean?">
            <a:extLst>
              <a:ext uri="{FF2B5EF4-FFF2-40B4-BE49-F238E27FC236}">
                <a16:creationId xmlns:a16="http://schemas.microsoft.com/office/drawing/2014/main" id="{53465B7C-48EB-DCD0-3F24-D8647E32E516}"/>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9209" t="18602" r="12965" b="47820"/>
          <a:stretch/>
        </p:blipFill>
        <p:spPr bwMode="auto">
          <a:xfrm>
            <a:off x="7438634" y="3588189"/>
            <a:ext cx="1084849" cy="37797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AC5ED7F-F8E6-693F-9BF9-6C4BF784A16D}"/>
              </a:ext>
            </a:extLst>
          </p:cNvPr>
          <p:cNvSpPr txBox="1"/>
          <p:nvPr/>
        </p:nvSpPr>
        <p:spPr>
          <a:xfrm>
            <a:off x="6657470" y="6581001"/>
            <a:ext cx="7865616" cy="276999"/>
          </a:xfrm>
          <a:prstGeom prst="rect">
            <a:avLst/>
          </a:prstGeom>
          <a:noFill/>
        </p:spPr>
        <p:txBody>
          <a:bodyPr wrap="square">
            <a:spAutoFit/>
          </a:bodyPr>
          <a:lstStyle/>
          <a:p>
            <a:r>
              <a:rPr lang="nb-NO" sz="1050" dirty="0" err="1"/>
              <a:t>Ong</a:t>
            </a:r>
            <a:r>
              <a:rPr lang="nb-NO" sz="1050" dirty="0"/>
              <a:t>, </a:t>
            </a:r>
            <a:r>
              <a:rPr lang="nb-NO" sz="1050" i="1" dirty="0"/>
              <a:t>Interfaces of the Word; </a:t>
            </a:r>
            <a:r>
              <a:rPr lang="nb-NO" sz="1050" dirty="0"/>
              <a:t>Havelock, </a:t>
            </a:r>
            <a:r>
              <a:rPr lang="nb-NO" sz="1050" i="1" dirty="0" err="1"/>
              <a:t>Preface</a:t>
            </a:r>
            <a:r>
              <a:rPr lang="nb-NO" sz="1050" i="1" dirty="0"/>
              <a:t> to </a:t>
            </a:r>
            <a:r>
              <a:rPr lang="nb-NO" sz="1050" i="1" dirty="0" err="1"/>
              <a:t>Plato</a:t>
            </a:r>
            <a:r>
              <a:rPr lang="nb-NO" sz="1050" i="1" dirty="0"/>
              <a:t>; </a:t>
            </a:r>
            <a:r>
              <a:rPr lang="nb-NO" sz="1050" dirty="0"/>
              <a:t>Gadamer, </a:t>
            </a:r>
            <a:r>
              <a:rPr lang="nb-NO" sz="1050" i="1" dirty="0"/>
              <a:t>The </a:t>
            </a:r>
            <a:r>
              <a:rPr lang="nb-NO" sz="1050" i="1" dirty="0" err="1"/>
              <a:t>Beginning</a:t>
            </a:r>
            <a:r>
              <a:rPr lang="nb-NO" sz="1050" i="1" dirty="0"/>
              <a:t> of </a:t>
            </a:r>
            <a:r>
              <a:rPr lang="nb-NO" sz="1050" i="1" dirty="0" err="1"/>
              <a:t>Philosophy</a:t>
            </a:r>
            <a:r>
              <a:rPr lang="nb-NO" sz="1200" dirty="0"/>
              <a:t> </a:t>
            </a:r>
          </a:p>
        </p:txBody>
      </p:sp>
      <p:sp>
        <p:nvSpPr>
          <p:cNvPr id="12" name="TextBox 11">
            <a:extLst>
              <a:ext uri="{FF2B5EF4-FFF2-40B4-BE49-F238E27FC236}">
                <a16:creationId xmlns:a16="http://schemas.microsoft.com/office/drawing/2014/main" id="{3BF6A1A4-8267-D9DB-9482-1C94DAE80254}"/>
              </a:ext>
            </a:extLst>
          </p:cNvPr>
          <p:cNvSpPr txBox="1"/>
          <p:nvPr/>
        </p:nvSpPr>
        <p:spPr>
          <a:xfrm>
            <a:off x="5778252" y="2355602"/>
            <a:ext cx="5139933" cy="1384995"/>
          </a:xfrm>
          <a:prstGeom prst="rect">
            <a:avLst/>
          </a:prstGeom>
          <a:noFill/>
        </p:spPr>
        <p:txBody>
          <a:bodyPr wrap="square">
            <a:spAutoFit/>
          </a:bodyPr>
          <a:lstStyle/>
          <a:p>
            <a:r>
              <a:rPr lang="en-US" sz="32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The </a:t>
            </a:r>
          </a:p>
          <a:p>
            <a:r>
              <a:rPr lang="en-US" sz="32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written word</a:t>
            </a:r>
            <a:endPar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a:p>
            <a:r>
              <a:rPr lang="en-US" sz="2000" b="1" dirty="0">
                <a:latin typeface="Open Sans" panose="020B0606030504020204" pitchFamily="34" charset="0"/>
                <a:ea typeface="Open Sans" panose="020B0606030504020204" pitchFamily="34" charset="0"/>
                <a:cs typeface="Open Sans" panose="020B0606030504020204" pitchFamily="34" charset="0"/>
              </a:rPr>
              <a:t> </a:t>
            </a:r>
          </a:p>
        </p:txBody>
      </p:sp>
      <p:pic>
        <p:nvPicPr>
          <p:cNvPr id="13" name="Picture 2" descr="Tudor Crown (heraldry) - Wikipedia">
            <a:extLst>
              <a:ext uri="{FF2B5EF4-FFF2-40B4-BE49-F238E27FC236}">
                <a16:creationId xmlns:a16="http://schemas.microsoft.com/office/drawing/2014/main" id="{4367406D-8D2F-9A3C-3A2E-5CFF978DB97B}"/>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artisticMarker/>
                    </a14:imgEffect>
                  </a14:imgLayer>
                </a14:imgProps>
              </a:ext>
              <a:ext uri="{28A0092B-C50C-407E-A947-70E740481C1C}">
                <a14:useLocalDpi xmlns:a14="http://schemas.microsoft.com/office/drawing/2010/main" val="0"/>
              </a:ext>
            </a:extLst>
          </a:blip>
          <a:srcRect/>
          <a:stretch>
            <a:fillRect/>
          </a:stretch>
        </p:blipFill>
        <p:spPr bwMode="auto">
          <a:xfrm rot="20884496">
            <a:off x="7007655" y="2270834"/>
            <a:ext cx="718695" cy="689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8629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13E121F-86CE-14E8-DFC2-84F267B8D291}"/>
              </a:ext>
            </a:extLst>
          </p:cNvPr>
          <p:cNvSpPr>
            <a:spLocks noGrp="1"/>
          </p:cNvSpPr>
          <p:nvPr>
            <p:ph idx="1"/>
          </p:nvPr>
        </p:nvSpPr>
        <p:spPr>
          <a:xfrm>
            <a:off x="3182278" y="2237502"/>
            <a:ext cx="6212452" cy="2373085"/>
          </a:xfrm>
        </p:spPr>
        <p:txBody>
          <a:bodyPr>
            <a:normAutofit/>
          </a:bodyPr>
          <a:lstStyle/>
          <a:p>
            <a:pPr marL="514350" indent="-514350">
              <a:buAutoNum type="arabicPeriod"/>
            </a:pPr>
            <a:r>
              <a:rPr lang="en-US" sz="3000" b="1" dirty="0">
                <a:solidFill>
                  <a:schemeClr val="bg1">
                    <a:lumMod val="95000"/>
                  </a:schemeClr>
                </a:solidFill>
                <a:latin typeface="Bradley Hand ITC" panose="03070402050302030203" pitchFamily="66" charset="0"/>
                <a:ea typeface="Open Sans" panose="020B0606030504020204" pitchFamily="34" charset="0"/>
                <a:cs typeface="Open Sans" panose="020B0606030504020204" pitchFamily="34" charset="0"/>
              </a:rPr>
              <a:t>Why do you think humans downplay the body’s role in knowledge production?</a:t>
            </a:r>
          </a:p>
          <a:p>
            <a:pPr marL="514350" indent="-514350">
              <a:buAutoNum type="arabicPeriod"/>
            </a:pPr>
            <a:r>
              <a:rPr lang="en-US" sz="3000" b="1" dirty="0">
                <a:solidFill>
                  <a:schemeClr val="bg1">
                    <a:lumMod val="95000"/>
                  </a:schemeClr>
                </a:solidFill>
                <a:latin typeface="Bradley Hand ITC" panose="03070402050302030203" pitchFamily="66" charset="0"/>
                <a:ea typeface="Open Sans" panose="020B0606030504020204" pitchFamily="34" charset="0"/>
                <a:cs typeface="Open Sans" panose="020B0606030504020204" pitchFamily="34" charset="0"/>
              </a:rPr>
              <a:t>How is it in your research field?</a:t>
            </a:r>
            <a:endParaRPr lang="nb-NO" sz="3000" b="1" dirty="0">
              <a:solidFill>
                <a:schemeClr val="bg1">
                  <a:lumMod val="95000"/>
                </a:schemeClr>
              </a:solidFill>
              <a:latin typeface="Bradley Hand ITC" panose="03070402050302030203" pitchFamily="66" charset="0"/>
              <a:ea typeface="Open Sans" panose="020B0606030504020204" pitchFamily="34" charset="0"/>
              <a:cs typeface="Open Sans" panose="020B0606030504020204" pitchFamily="34" charset="0"/>
            </a:endParaRPr>
          </a:p>
        </p:txBody>
      </p:sp>
      <p:sp>
        <p:nvSpPr>
          <p:cNvPr id="2" name="Rectangle 1">
            <a:extLst>
              <a:ext uri="{FF2B5EF4-FFF2-40B4-BE49-F238E27FC236}">
                <a16:creationId xmlns:a16="http://schemas.microsoft.com/office/drawing/2014/main" id="{0E2CA2CB-232C-6E75-EC33-C5C8F9D12E1E}"/>
              </a:ext>
            </a:extLst>
          </p:cNvPr>
          <p:cNvSpPr/>
          <p:nvPr/>
        </p:nvSpPr>
        <p:spPr>
          <a:xfrm>
            <a:off x="0" y="59927"/>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32908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E735C17-20EB-404F-09ED-0BB8E6213871}"/>
              </a:ext>
            </a:extLst>
          </p:cNvPr>
          <p:cNvSpPr txBox="1"/>
          <p:nvPr/>
        </p:nvSpPr>
        <p:spPr>
          <a:xfrm>
            <a:off x="803719" y="2592987"/>
            <a:ext cx="3370717" cy="2086725"/>
          </a:xfrm>
          <a:prstGeom prst="rect">
            <a:avLst/>
          </a:prstGeom>
          <a:noFill/>
        </p:spPr>
        <p:txBody>
          <a:bodyPr wrap="square">
            <a:spAutoFit/>
          </a:bodyPr>
          <a:lstStyle/>
          <a:p>
            <a:pPr defTabSz="740664">
              <a:spcAft>
                <a:spcPts val="600"/>
              </a:spcAft>
            </a:pPr>
            <a:r>
              <a:rPr lang="en-US" sz="324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Different perspectives on/from </a:t>
            </a:r>
            <a:r>
              <a:rPr lang="en-US" sz="324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same body</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5A0B6344-EC64-B480-B842-C2EC09856539}"/>
              </a:ext>
            </a:extLst>
          </p:cNvPr>
          <p:cNvSpPr txBox="1"/>
          <p:nvPr/>
        </p:nvSpPr>
        <p:spPr>
          <a:xfrm>
            <a:off x="7701243" y="1516002"/>
            <a:ext cx="2679405" cy="3748398"/>
          </a:xfrm>
          <a:prstGeom prst="rect">
            <a:avLst/>
          </a:prstGeom>
          <a:noFill/>
        </p:spPr>
        <p:txBody>
          <a:bodyPr wrap="square" rtlCol="0">
            <a:spAutoFit/>
          </a:bodyPr>
          <a:lstStyle/>
          <a:p>
            <a:pPr defTabSz="740664"/>
            <a:r>
              <a:rPr lang="nb-NO" sz="3600" b="1" i="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Körper</a:t>
            </a:r>
          </a:p>
          <a:p>
            <a:pPr defTabSz="740664">
              <a:spcAft>
                <a:spcPts val="600"/>
              </a:spcAft>
            </a:pPr>
            <a:endParaRPr lang="nb-NO" sz="3600" b="1" i="1"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defTabSz="740664">
              <a:spcAft>
                <a:spcPts val="600"/>
              </a:spcAft>
            </a:pPr>
            <a:endParaRPr lang="nb-NO" sz="3600" b="1" i="1"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defTabSz="740664">
              <a:spcAft>
                <a:spcPts val="600"/>
              </a:spcAft>
            </a:pPr>
            <a:r>
              <a:rPr lang="nb-NO" sz="3600" b="1" i="1" kern="12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Leib</a:t>
            </a:r>
            <a:endParaRPr lang="nb-NO" sz="3600" b="1" i="1"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defTabSz="740664">
              <a:spcAft>
                <a:spcPts val="600"/>
              </a:spcAft>
            </a:pPr>
            <a:endParaRPr lang="nb-NO" sz="3600" b="1" i="1"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defTabSz="740664">
              <a:spcAft>
                <a:spcPts val="600"/>
              </a:spcAft>
            </a:pPr>
            <a:endParaRPr lang="nb-NO" sz="1458" kern="1200" dirty="0">
              <a:solidFill>
                <a:schemeClr val="tx1"/>
              </a:solidFill>
              <a:latin typeface="+mn-lt"/>
              <a:ea typeface="+mn-ea"/>
              <a:cs typeface="+mn-cs"/>
            </a:endParaRPr>
          </a:p>
          <a:p>
            <a:pPr>
              <a:spcAft>
                <a:spcPts val="600"/>
              </a:spcAft>
            </a:pPr>
            <a:endParaRPr lang="nb-NO" dirty="0"/>
          </a:p>
        </p:txBody>
      </p:sp>
      <p:sp>
        <p:nvSpPr>
          <p:cNvPr id="16" name="Rectangle 15">
            <a:extLst>
              <a:ext uri="{FF2B5EF4-FFF2-40B4-BE49-F238E27FC236}">
                <a16:creationId xmlns:a16="http://schemas.microsoft.com/office/drawing/2014/main" id="{0A4EBE18-72CA-B707-A73F-53930CEA7FCC}"/>
              </a:ext>
            </a:extLst>
          </p:cNvPr>
          <p:cNvSpPr/>
          <p:nvPr/>
        </p:nvSpPr>
        <p:spPr>
          <a:xfrm>
            <a:off x="19570" y="37898"/>
            <a:ext cx="12147029" cy="6737903"/>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Oval 1">
            <a:extLst>
              <a:ext uri="{FF2B5EF4-FFF2-40B4-BE49-F238E27FC236}">
                <a16:creationId xmlns:a16="http://schemas.microsoft.com/office/drawing/2014/main" id="{0309D9D5-895B-CFA1-C384-7D26728173C3}"/>
              </a:ext>
            </a:extLst>
          </p:cNvPr>
          <p:cNvSpPr/>
          <p:nvPr/>
        </p:nvSpPr>
        <p:spPr>
          <a:xfrm>
            <a:off x="492641" y="4729322"/>
            <a:ext cx="11206717" cy="142042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050" name="Picture 2" descr="Woman Silhouette Images – Browse 1,787,173 Stock Photos ...">
            <a:extLst>
              <a:ext uri="{FF2B5EF4-FFF2-40B4-BE49-F238E27FC236}">
                <a16:creationId xmlns:a16="http://schemas.microsoft.com/office/drawing/2014/main" id="{E1BC5E5E-BAD3-8A25-ABD4-9E8FA269FE9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700" t="3431" r="60119" b="3637"/>
          <a:stretch/>
        </p:blipFill>
        <p:spPr bwMode="auto">
          <a:xfrm>
            <a:off x="5158374" y="1415868"/>
            <a:ext cx="1502896" cy="458661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9D67B77-FACC-831E-C09A-0AF8338D8A27}"/>
              </a:ext>
            </a:extLst>
          </p:cNvPr>
          <p:cNvSpPr txBox="1"/>
          <p:nvPr/>
        </p:nvSpPr>
        <p:spPr>
          <a:xfrm>
            <a:off x="7744538" y="3953242"/>
            <a:ext cx="2464496" cy="2031325"/>
          </a:xfrm>
          <a:prstGeom prst="rect">
            <a:avLst/>
          </a:prstGeom>
          <a:solidFill>
            <a:schemeClr val="bg1"/>
          </a:solidFill>
        </p:spPr>
        <p:txBody>
          <a:bodyPr wrap="square">
            <a:spAutoFit/>
          </a:bodyPr>
          <a:lstStyle/>
          <a:p>
            <a:pPr marL="285750" indent="-285750" defTabSz="740664">
              <a:buFont typeface="Arial" panose="020B0604020202020204" pitchFamily="34" charset="0"/>
              <a:buChar char="•"/>
            </a:pPr>
            <a:r>
              <a:rPr lang="en-US" sz="1800" dirty="0">
                <a:latin typeface="Open Sans" panose="020B0606030504020204" pitchFamily="34" charset="0"/>
                <a:ea typeface="Open Sans" panose="020B0606030504020204" pitchFamily="34" charset="0"/>
                <a:cs typeface="Open Sans" panose="020B0606030504020204" pitchFamily="34" charset="0"/>
              </a:rPr>
              <a:t>Lived body</a:t>
            </a:r>
          </a:p>
          <a:p>
            <a:pPr marL="285750" indent="-285750" defTabSz="740664">
              <a:buFont typeface="Arial" panose="020B0604020202020204" pitchFamily="34" charset="0"/>
              <a:buChar char="•"/>
            </a:pPr>
            <a:r>
              <a:rPr lang="en-US"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First-person per</a:t>
            </a:r>
            <a:r>
              <a:rPr lang="en-US" dirty="0">
                <a:latin typeface="Open Sans" panose="020B0606030504020204" pitchFamily="34" charset="0"/>
                <a:ea typeface="Open Sans" panose="020B0606030504020204" pitchFamily="34" charset="0"/>
                <a:cs typeface="Open Sans" panose="020B0606030504020204" pitchFamily="34" charset="0"/>
              </a:rPr>
              <a:t>spective</a:t>
            </a:r>
          </a:p>
          <a:p>
            <a:pPr marL="285750" indent="-285750" defTabSz="740664">
              <a:buFont typeface="Arial" panose="020B0604020202020204" pitchFamily="34" charset="0"/>
              <a:buChar char="•"/>
            </a:pPr>
            <a:r>
              <a:rPr lang="en-US"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Experiencing body</a:t>
            </a:r>
          </a:p>
          <a:p>
            <a:pPr marL="285750" indent="-285750" defTabSz="740664">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Holistic experience</a:t>
            </a:r>
            <a:endParaRPr lang="en-US"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285750" indent="-285750" defTabSz="740664">
              <a:buFont typeface="Arial" panose="020B0604020202020204" pitchFamily="34" charset="0"/>
              <a:buChar char="•"/>
            </a:pPr>
            <a:r>
              <a:rPr lang="en-US" b="1" dirty="0">
                <a:solidFill>
                  <a:srgbClr val="C00000"/>
                </a:solidFill>
                <a:latin typeface="Open Sans" panose="020B0606030504020204" pitchFamily="34" charset="0"/>
                <a:ea typeface="Open Sans" panose="020B0606030504020204" pitchFamily="34" charset="0"/>
                <a:cs typeface="Open Sans" panose="020B0606030504020204" pitchFamily="34" charset="0"/>
              </a:rPr>
              <a:t>Lived perspective</a:t>
            </a:r>
            <a:endParaRPr lang="en-US" b="1" kern="1200"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a:extLst>
              <a:ext uri="{FF2B5EF4-FFF2-40B4-BE49-F238E27FC236}">
                <a16:creationId xmlns:a16="http://schemas.microsoft.com/office/drawing/2014/main" id="{BD5B9240-3E9B-F185-9938-A3D6C8CD3B8F}"/>
              </a:ext>
            </a:extLst>
          </p:cNvPr>
          <p:cNvSpPr txBox="1"/>
          <p:nvPr/>
        </p:nvSpPr>
        <p:spPr>
          <a:xfrm>
            <a:off x="7695773" y="2106351"/>
            <a:ext cx="2398734" cy="1231106"/>
          </a:xfrm>
          <a:prstGeom prst="rect">
            <a:avLst/>
          </a:prstGeom>
          <a:solidFill>
            <a:schemeClr val="bg1"/>
          </a:solidFill>
        </p:spPr>
        <p:txBody>
          <a:bodyPr wrap="square">
            <a:spAutoFit/>
          </a:bodyPr>
          <a:lstStyle/>
          <a:p>
            <a:pPr marL="285750" indent="-285750" defTabSz="740664">
              <a:buFont typeface="Arial" panose="020B0604020202020204" pitchFamily="34" charset="0"/>
              <a:buChar char="•"/>
            </a:pPr>
            <a:r>
              <a:rPr lang="en-US" sz="1800" dirty="0">
                <a:latin typeface="Open Sans" panose="020B0606030504020204" pitchFamily="34" charset="0"/>
                <a:ea typeface="Open Sans" panose="020B0606030504020204" pitchFamily="34" charset="0"/>
                <a:cs typeface="Open Sans" panose="020B0606030504020204" pitchFamily="34" charset="0"/>
              </a:rPr>
              <a:t>Physical body</a:t>
            </a:r>
          </a:p>
          <a:p>
            <a:pPr marL="285750" indent="-285750" defTabSz="740664">
              <a:buFont typeface="Arial" panose="020B0604020202020204" pitchFamily="34" charset="0"/>
              <a:buChar char="•"/>
            </a:pPr>
            <a:r>
              <a:rPr lang="en-US"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Third-person per</a:t>
            </a:r>
            <a:r>
              <a:rPr lang="en-US" dirty="0">
                <a:latin typeface="Open Sans" panose="020B0606030504020204" pitchFamily="34" charset="0"/>
                <a:ea typeface="Open Sans" panose="020B0606030504020204" pitchFamily="34" charset="0"/>
                <a:cs typeface="Open Sans" panose="020B0606030504020204" pitchFamily="34" charset="0"/>
              </a:rPr>
              <a:t>spective</a:t>
            </a:r>
          </a:p>
          <a:p>
            <a:pPr marL="285750" indent="-285750" defTabSz="740664">
              <a:buFont typeface="Arial" panose="020B0604020202020204" pitchFamily="34" charset="0"/>
              <a:buChar char="•"/>
            </a:pPr>
            <a:r>
              <a:rPr lang="en-US"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Experienced body</a:t>
            </a:r>
          </a:p>
        </p:txBody>
      </p:sp>
      <p:sp>
        <p:nvSpPr>
          <p:cNvPr id="3" name="TextBox 2">
            <a:extLst>
              <a:ext uri="{FF2B5EF4-FFF2-40B4-BE49-F238E27FC236}">
                <a16:creationId xmlns:a16="http://schemas.microsoft.com/office/drawing/2014/main" id="{D761C3F6-CF95-AEFF-C8E3-EB964F9D3B04}"/>
              </a:ext>
            </a:extLst>
          </p:cNvPr>
          <p:cNvSpPr txBox="1"/>
          <p:nvPr/>
        </p:nvSpPr>
        <p:spPr>
          <a:xfrm>
            <a:off x="6648999" y="6251604"/>
            <a:ext cx="6126480" cy="338554"/>
          </a:xfrm>
          <a:prstGeom prst="rect">
            <a:avLst/>
          </a:prstGeom>
          <a:noFill/>
        </p:spPr>
        <p:txBody>
          <a:bodyPr wrap="square" rtlCol="0">
            <a:spAutoFit/>
          </a:bodyPr>
          <a:lstStyle/>
          <a:p>
            <a:r>
              <a:rPr lang="nb-NO" sz="1600" dirty="0"/>
              <a:t>Husserl, </a:t>
            </a:r>
            <a:r>
              <a:rPr lang="nb-NO" sz="1600" i="1" dirty="0"/>
              <a:t>Ideen 2; </a:t>
            </a:r>
            <a:r>
              <a:rPr lang="nb-NO" sz="1600" dirty="0" err="1"/>
              <a:t>Zahavi</a:t>
            </a:r>
            <a:r>
              <a:rPr lang="nb-NO" sz="1600" dirty="0"/>
              <a:t>, </a:t>
            </a:r>
            <a:r>
              <a:rPr lang="nb-NO" sz="1600" i="1" dirty="0" err="1"/>
              <a:t>Husserl’s</a:t>
            </a:r>
            <a:r>
              <a:rPr lang="nb-NO" sz="1600" i="1" dirty="0"/>
              <a:t> </a:t>
            </a:r>
            <a:r>
              <a:rPr lang="nb-NO" sz="1600" i="1" dirty="0" err="1"/>
              <a:t>Phenomenology</a:t>
            </a:r>
            <a:r>
              <a:rPr lang="nb-NO" sz="1600" i="1" dirty="0"/>
              <a:t> of the body</a:t>
            </a:r>
            <a:endParaRPr lang="nb-NO" dirty="0"/>
          </a:p>
        </p:txBody>
      </p:sp>
    </p:spTree>
    <p:extLst>
      <p:ext uri="{BB962C8B-B14F-4D97-AF65-F5344CB8AC3E}">
        <p14:creationId xmlns:p14="http://schemas.microsoft.com/office/powerpoint/2010/main" val="291327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C4F6F58-5C33-5CD2-9340-036D2A737FE9}"/>
              </a:ext>
            </a:extLst>
          </p:cNvPr>
          <p:cNvPicPr>
            <a:picLocks noChangeAspect="1"/>
          </p:cNvPicPr>
          <p:nvPr/>
        </p:nvPicPr>
        <p:blipFill rotWithShape="1">
          <a:blip r:embed="rId3">
            <a:duotone>
              <a:prstClr val="black"/>
              <a:schemeClr val="accent6">
                <a:tint val="45000"/>
                <a:satMod val="400000"/>
              </a:schemeClr>
            </a:duotone>
            <a:extLst>
              <a:ext uri="{BEBA8EAE-BF5A-486C-A8C5-ECC9F3942E4B}">
                <a14:imgProps xmlns:a14="http://schemas.microsoft.com/office/drawing/2010/main">
                  <a14:imgLayer r:embed="rId4">
                    <a14:imgEffect>
                      <a14:backgroundRemoval t="972" b="99444" l="391" r="90000">
                        <a14:foregroundMark x1="18047" y1="17083" x2="22266" y2="49444"/>
                        <a14:foregroundMark x1="10703" y1="8611" x2="10703" y2="8611"/>
                        <a14:foregroundMark x1="10703" y1="8611" x2="7422" y2="6667"/>
                        <a14:foregroundMark x1="4297" y1="93889" x2="8906" y2="75000"/>
                        <a14:foregroundMark x1="391" y1="55833" x2="625" y2="23333"/>
                        <a14:foregroundMark x1="1953" y1="1250" x2="9688" y2="1111"/>
                        <a14:foregroundMark x1="9688" y1="1111" x2="12891" y2="1806"/>
                        <a14:foregroundMark x1="2734" y1="99861" x2="10703" y2="99306"/>
                        <a14:foregroundMark x1="10703" y1="99306" x2="11094" y2="99444"/>
                      </a14:backgroundRemoval>
                    </a14:imgEffect>
                    <a14:imgEffect>
                      <a14:colorTemperature colorTemp="8800"/>
                    </a14:imgEffect>
                  </a14:imgLayer>
                </a14:imgProps>
              </a:ext>
              <a:ext uri="{28A0092B-C50C-407E-A947-70E740481C1C}">
                <a14:useLocalDpi xmlns:a14="http://schemas.microsoft.com/office/drawing/2010/main" val="0"/>
              </a:ext>
            </a:extLst>
          </a:blip>
          <a:srcRect t="18" r="55758"/>
          <a:stretch/>
        </p:blipFill>
        <p:spPr>
          <a:xfrm>
            <a:off x="-114300" y="0"/>
            <a:ext cx="5139933" cy="6858000"/>
          </a:xfrm>
          <a:prstGeom prst="rect">
            <a:avLst/>
          </a:prstGeom>
        </p:spPr>
      </p:pic>
      <p:sp>
        <p:nvSpPr>
          <p:cNvPr id="11" name="TextBox 10">
            <a:extLst>
              <a:ext uri="{FF2B5EF4-FFF2-40B4-BE49-F238E27FC236}">
                <a16:creationId xmlns:a16="http://schemas.microsoft.com/office/drawing/2014/main" id="{27002FE8-77FA-3D87-44F0-2B719911699C}"/>
              </a:ext>
            </a:extLst>
          </p:cNvPr>
          <p:cNvSpPr txBox="1"/>
          <p:nvPr/>
        </p:nvSpPr>
        <p:spPr>
          <a:xfrm>
            <a:off x="471260" y="2105561"/>
            <a:ext cx="3795940" cy="3170099"/>
          </a:xfrm>
          <a:prstGeom prst="rect">
            <a:avLst/>
          </a:prstGeom>
          <a:noFill/>
        </p:spPr>
        <p:txBody>
          <a:bodyPr wrap="square" rtlCol="0">
            <a:spAutoFit/>
          </a:bodyPr>
          <a:lstStyle/>
          <a:p>
            <a:r>
              <a:rPr lang="en-US" sz="4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Lived</a:t>
            </a:r>
          </a:p>
          <a:p>
            <a:r>
              <a:rPr lang="en-US" sz="4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experience</a:t>
            </a:r>
          </a:p>
          <a:p>
            <a:r>
              <a:rPr lang="en-US" sz="4000" b="1" dirty="0">
                <a:latin typeface="Open Sans" panose="020B0606030504020204" pitchFamily="34" charset="0"/>
                <a:ea typeface="Open Sans" panose="020B0606030504020204" pitchFamily="34" charset="0"/>
                <a:cs typeface="Open Sans" panose="020B0606030504020204" pitchFamily="34" charset="0"/>
              </a:rPr>
              <a:t>Self-concealment</a:t>
            </a:r>
          </a:p>
          <a:p>
            <a:r>
              <a:rPr lang="en-US" sz="4000"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7" name="TextBox 6">
            <a:extLst>
              <a:ext uri="{FF2B5EF4-FFF2-40B4-BE49-F238E27FC236}">
                <a16:creationId xmlns:a16="http://schemas.microsoft.com/office/drawing/2014/main" id="{29DC6C1E-34DA-9E88-ECB0-653C62E73B72}"/>
              </a:ext>
            </a:extLst>
          </p:cNvPr>
          <p:cNvSpPr txBox="1"/>
          <p:nvPr/>
        </p:nvSpPr>
        <p:spPr>
          <a:xfrm>
            <a:off x="5611193" y="1498039"/>
            <a:ext cx="6155634" cy="4708981"/>
          </a:xfrm>
          <a:prstGeom prst="rect">
            <a:avLst/>
          </a:prstGeom>
          <a:noFill/>
        </p:spPr>
        <p:txBody>
          <a:bodyPr wrap="square">
            <a:spAutoFit/>
          </a:bodyPr>
          <a:lstStyle/>
          <a:p>
            <a:pPr marL="0" indent="0">
              <a:buNone/>
            </a:pPr>
            <a:endParaRPr lang="en-US" sz="2800" dirty="0"/>
          </a:p>
          <a:p>
            <a:pPr marL="0" indent="0">
              <a:buNone/>
            </a:pPr>
            <a:r>
              <a:rPr lang="en-US" sz="2800" b="1" dirty="0"/>
              <a:t>When everything works, it’s just there – in the background</a:t>
            </a:r>
          </a:p>
          <a:p>
            <a:pPr marL="0" indent="0">
              <a:buNone/>
            </a:pPr>
            <a:endParaRPr lang="en-US" dirty="0"/>
          </a:p>
          <a:p>
            <a:pPr marL="285750" indent="-285750">
              <a:buFont typeface="Arial" panose="020B0604020202020204" pitchFamily="34" charset="0"/>
              <a:buChar char="•"/>
            </a:pPr>
            <a:r>
              <a:rPr lang="en-US" sz="1800" b="1" dirty="0"/>
              <a:t>Body</a:t>
            </a:r>
            <a:endParaRPr lang="en-US" sz="1800" dirty="0"/>
          </a:p>
          <a:p>
            <a:pPr marL="285750" indent="-285750">
              <a:buFont typeface="Arial" panose="020B0604020202020204" pitchFamily="34" charset="0"/>
              <a:buChar char="•"/>
            </a:pPr>
            <a:r>
              <a:rPr lang="en-US" dirty="0"/>
              <a:t>Language</a:t>
            </a:r>
          </a:p>
          <a:p>
            <a:pPr marL="285750" indent="-285750">
              <a:buFont typeface="Arial" panose="020B0604020202020204" pitchFamily="34" charset="0"/>
              <a:buChar char="•"/>
            </a:pPr>
            <a:r>
              <a:rPr lang="en-US" dirty="0"/>
              <a:t>Health</a:t>
            </a:r>
          </a:p>
          <a:p>
            <a:pPr marL="285750" indent="-285750">
              <a:buFont typeface="Arial" panose="020B0604020202020204" pitchFamily="34" charset="0"/>
              <a:buChar char="•"/>
            </a:pPr>
            <a:r>
              <a:rPr lang="en-US" dirty="0"/>
              <a:t>Tools</a:t>
            </a:r>
          </a:p>
          <a:p>
            <a:pPr marL="285750" indent="-285750">
              <a:buFont typeface="Arial" panose="020B0604020202020204" pitchFamily="34" charset="0"/>
              <a:buChar char="•"/>
            </a:pPr>
            <a:r>
              <a:rPr lang="en-US" sz="1800" dirty="0"/>
              <a:t>Routines</a:t>
            </a:r>
          </a:p>
          <a:p>
            <a:pPr marL="285750" indent="-285750">
              <a:buFont typeface="Arial" panose="020B0604020202020204" pitchFamily="34" charset="0"/>
              <a:buChar char="•"/>
            </a:pPr>
            <a:r>
              <a:rPr lang="en-US" sz="1800" dirty="0"/>
              <a:t>Agreement</a:t>
            </a:r>
          </a:p>
          <a:p>
            <a:pPr marL="285750" indent="-285750">
              <a:buFont typeface="Arial" panose="020B0604020202020204" pitchFamily="34" charset="0"/>
              <a:buChar char="•"/>
            </a:pPr>
            <a:r>
              <a:rPr lang="en-US" sz="1800" dirty="0"/>
              <a:t>Moral</a:t>
            </a:r>
          </a:p>
          <a:p>
            <a:pPr marL="285750" indent="-285750">
              <a:buFont typeface="Arial" panose="020B0604020202020204" pitchFamily="34" charset="0"/>
              <a:buChar char="•"/>
            </a:pPr>
            <a:r>
              <a:rPr lang="en-US" dirty="0"/>
              <a:t>Tradition</a:t>
            </a:r>
          </a:p>
          <a:p>
            <a:pPr marL="285750" indent="-285750">
              <a:buFont typeface="Arial" panose="020B0604020202020204" pitchFamily="34" charset="0"/>
              <a:buChar char="•"/>
            </a:pPr>
            <a:r>
              <a:rPr lang="en-US" sz="1800" b="1" dirty="0"/>
              <a:t>Lifeworld</a:t>
            </a:r>
          </a:p>
          <a:p>
            <a:endParaRPr lang="en-US" sz="1800" dirty="0"/>
          </a:p>
          <a:p>
            <a:pPr algn="r"/>
            <a:r>
              <a:rPr lang="en-US" sz="1000" dirty="0"/>
              <a:t>Merleau-Ponty, </a:t>
            </a:r>
            <a:r>
              <a:rPr lang="en-US" sz="1000" i="1" dirty="0"/>
              <a:t>Phenomenology of perception; </a:t>
            </a:r>
            <a:r>
              <a:rPr lang="en-US" sz="1000" dirty="0"/>
              <a:t>Heidegger, </a:t>
            </a:r>
            <a:r>
              <a:rPr lang="en-US" sz="1000" i="1" dirty="0"/>
              <a:t>Being and Time: </a:t>
            </a:r>
            <a:r>
              <a:rPr lang="en-US" sz="1000" dirty="0"/>
              <a:t>Gadamer, </a:t>
            </a:r>
            <a:r>
              <a:rPr lang="en-US" sz="1000" i="1" dirty="0"/>
              <a:t>Truth and Method</a:t>
            </a:r>
            <a:r>
              <a:rPr lang="en-US" dirty="0"/>
              <a:t> </a:t>
            </a:r>
            <a:endParaRPr lang="en-US" sz="1800" dirty="0"/>
          </a:p>
        </p:txBody>
      </p:sp>
    </p:spTree>
    <p:extLst>
      <p:ext uri="{BB962C8B-B14F-4D97-AF65-F5344CB8AC3E}">
        <p14:creationId xmlns:p14="http://schemas.microsoft.com/office/powerpoint/2010/main" val="239409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22A03FB-6E5F-1BDB-ED15-F234574ECD8B}"/>
              </a:ext>
            </a:extLst>
          </p:cNvPr>
          <p:cNvSpPr txBox="1"/>
          <p:nvPr/>
        </p:nvSpPr>
        <p:spPr>
          <a:xfrm>
            <a:off x="5672543" y="3580756"/>
            <a:ext cx="5941701" cy="461665"/>
          </a:xfrm>
          <a:prstGeom prst="rect">
            <a:avLst/>
          </a:prstGeom>
          <a:solidFill>
            <a:srgbClr val="FFFF00"/>
          </a:solidFill>
        </p:spPr>
        <p:txBody>
          <a:bodyPr wrap="square" rtlCol="0">
            <a:spAutoFit/>
          </a:bodyPr>
          <a:lstStyle/>
          <a:p>
            <a:pPr algn="r"/>
            <a:r>
              <a:rPr lang="nb-NO" sz="2400" dirty="0">
                <a:latin typeface="Open Sans" panose="020B0606030504020204" pitchFamily="34" charset="0"/>
                <a:ea typeface="Open Sans" panose="020B0606030504020204" pitchFamily="34" charset="0"/>
                <a:cs typeface="Open Sans" panose="020B0606030504020204" pitchFamily="34" charset="0"/>
              </a:rPr>
              <a:t>                          </a:t>
            </a:r>
            <a:r>
              <a:rPr lang="nb-NO" sz="2400" b="1" dirty="0">
                <a:latin typeface="Open Sans" panose="020B0606030504020204" pitchFamily="34" charset="0"/>
                <a:ea typeface="Open Sans" panose="020B0606030504020204" pitchFamily="34" charset="0"/>
                <a:cs typeface="Open Sans" panose="020B0606030504020204" pitchFamily="34" charset="0"/>
              </a:rPr>
              <a:t>     </a:t>
            </a:r>
            <a:r>
              <a:rPr lang="nb-NO" sz="2000" b="1" dirty="0">
                <a:latin typeface="Open Sans" panose="020B0606030504020204" pitchFamily="34" charset="0"/>
                <a:ea typeface="Open Sans" panose="020B0606030504020204" pitchFamily="34" charset="0"/>
                <a:cs typeface="Open Sans" panose="020B0606030504020204" pitchFamily="34" charset="0"/>
              </a:rPr>
              <a:t>FOREGROUND</a:t>
            </a:r>
          </a:p>
        </p:txBody>
      </p:sp>
      <p:pic>
        <p:nvPicPr>
          <p:cNvPr id="10" name="Picture 9">
            <a:extLst>
              <a:ext uri="{FF2B5EF4-FFF2-40B4-BE49-F238E27FC236}">
                <a16:creationId xmlns:a16="http://schemas.microsoft.com/office/drawing/2014/main" id="{8C4F6F58-5C33-5CD2-9340-036D2A737FE9}"/>
              </a:ext>
            </a:extLst>
          </p:cNvPr>
          <p:cNvPicPr>
            <a:picLocks noChangeAspect="1"/>
          </p:cNvPicPr>
          <p:nvPr/>
        </p:nvPicPr>
        <p:blipFill rotWithShape="1">
          <a:blip r:embed="rId3">
            <a:duotone>
              <a:prstClr val="black"/>
              <a:schemeClr val="accent6">
                <a:tint val="45000"/>
                <a:satMod val="400000"/>
              </a:schemeClr>
            </a:duotone>
            <a:extLst>
              <a:ext uri="{BEBA8EAE-BF5A-486C-A8C5-ECC9F3942E4B}">
                <a14:imgProps xmlns:a14="http://schemas.microsoft.com/office/drawing/2010/main">
                  <a14:imgLayer r:embed="rId4">
                    <a14:imgEffect>
                      <a14:backgroundRemoval t="972" b="99444" l="391" r="90000">
                        <a14:foregroundMark x1="18047" y1="17083" x2="22266" y2="49444"/>
                        <a14:foregroundMark x1="10703" y1="8611" x2="10703" y2="8611"/>
                        <a14:foregroundMark x1="10703" y1="8611" x2="7422" y2="6667"/>
                        <a14:foregroundMark x1="4297" y1="93889" x2="8906" y2="75000"/>
                        <a14:foregroundMark x1="391" y1="55833" x2="625" y2="23333"/>
                        <a14:foregroundMark x1="1953" y1="1250" x2="9688" y2="1111"/>
                        <a14:foregroundMark x1="9688" y1="1111" x2="12891" y2="1806"/>
                        <a14:foregroundMark x1="2734" y1="99861" x2="10703" y2="99306"/>
                        <a14:foregroundMark x1="10703" y1="99306" x2="11094" y2="99444"/>
                      </a14:backgroundRemoval>
                    </a14:imgEffect>
                    <a14:imgEffect>
                      <a14:colorTemperature colorTemp="8800"/>
                    </a14:imgEffect>
                  </a14:imgLayer>
                </a14:imgProps>
              </a:ext>
              <a:ext uri="{28A0092B-C50C-407E-A947-70E740481C1C}">
                <a14:useLocalDpi xmlns:a14="http://schemas.microsoft.com/office/drawing/2010/main" val="0"/>
              </a:ext>
            </a:extLst>
          </a:blip>
          <a:srcRect t="18" r="55758"/>
          <a:stretch/>
        </p:blipFill>
        <p:spPr>
          <a:xfrm>
            <a:off x="0" y="0"/>
            <a:ext cx="5393933" cy="6858000"/>
          </a:xfrm>
          <a:prstGeom prst="rect">
            <a:avLst/>
          </a:prstGeom>
        </p:spPr>
      </p:pic>
      <p:pic>
        <p:nvPicPr>
          <p:cNvPr id="2" name="Bilde 1">
            <a:extLst>
              <a:ext uri="{FF2B5EF4-FFF2-40B4-BE49-F238E27FC236}">
                <a16:creationId xmlns:a16="http://schemas.microsoft.com/office/drawing/2014/main" id="{CE9E1E9B-04AD-7D03-39CB-5BD87A2079E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19469" y="1134149"/>
            <a:ext cx="546758" cy="847447"/>
          </a:xfrm>
          <a:prstGeom prst="rect">
            <a:avLst/>
          </a:prstGeom>
          <a:ln w="38100" cap="sq">
            <a:noFill/>
            <a:prstDash val="solid"/>
            <a:miter lim="800000"/>
          </a:ln>
          <a:effectLst/>
          <a:scene3d>
            <a:camera prst="orthographicFront">
              <a:rot lat="0" lon="0" rev="0"/>
            </a:camera>
            <a:lightRig rig="contrasting" dir="t">
              <a:rot lat="0" lon="0" rev="7800000"/>
            </a:lightRig>
          </a:scene3d>
          <a:sp3d>
            <a:bevelT w="139700" h="139700"/>
          </a:sp3d>
        </p:spPr>
      </p:pic>
      <p:pic>
        <p:nvPicPr>
          <p:cNvPr id="5" name="Bilde 16">
            <a:extLst>
              <a:ext uri="{FF2B5EF4-FFF2-40B4-BE49-F238E27FC236}">
                <a16:creationId xmlns:a16="http://schemas.microsoft.com/office/drawing/2014/main" id="{BF3D06C2-7A7E-AA27-3514-3AA1B8829FC6}"/>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15000" b="89412" l="32059" r="55294"/>
                    </a14:imgEffect>
                  </a14:imgLayer>
                </a14:imgProps>
              </a:ext>
              <a:ext uri="{28A0092B-C50C-407E-A947-70E740481C1C}">
                <a14:useLocalDpi xmlns:a14="http://schemas.microsoft.com/office/drawing/2010/main" val="0"/>
              </a:ext>
            </a:extLst>
          </a:blip>
          <a:srcRect l="32588" t="15884" r="41294" b="8353"/>
          <a:stretch/>
        </p:blipFill>
        <p:spPr>
          <a:xfrm>
            <a:off x="6223686" y="2002820"/>
            <a:ext cx="351243" cy="984506"/>
          </a:xfrm>
          <a:prstGeom prst="rect">
            <a:avLst/>
          </a:prstGeom>
        </p:spPr>
      </p:pic>
      <p:sp>
        <p:nvSpPr>
          <p:cNvPr id="8" name="TextBox 7">
            <a:extLst>
              <a:ext uri="{FF2B5EF4-FFF2-40B4-BE49-F238E27FC236}">
                <a16:creationId xmlns:a16="http://schemas.microsoft.com/office/drawing/2014/main" id="{DE735C17-20EB-404F-09ED-0BB8E6213871}"/>
              </a:ext>
            </a:extLst>
          </p:cNvPr>
          <p:cNvSpPr txBox="1"/>
          <p:nvPr/>
        </p:nvSpPr>
        <p:spPr>
          <a:xfrm>
            <a:off x="273699" y="2367524"/>
            <a:ext cx="4155335" cy="1815882"/>
          </a:xfrm>
          <a:prstGeom prst="rect">
            <a:avLst/>
          </a:prstGeom>
          <a:noFill/>
        </p:spPr>
        <p:txBody>
          <a:bodyPr wrap="square">
            <a:spAutoFit/>
          </a:bodyPr>
          <a:lstStyle/>
          <a:p>
            <a:r>
              <a:rPr lang="nb-NO" sz="28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Lived</a:t>
            </a:r>
            <a:r>
              <a:rPr lang="nb-NO" sz="28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nb-NO" sz="2800"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experience</a:t>
            </a:r>
            <a:endParaRPr lang="nb-NO" sz="2800" b="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a:p>
            <a:r>
              <a:rPr lang="nb-NO" sz="4000" b="1" dirty="0" err="1">
                <a:latin typeface="Open Sans" panose="020B0606030504020204" pitchFamily="34" charset="0"/>
                <a:ea typeface="Open Sans" panose="020B0606030504020204" pitchFamily="34" charset="0"/>
                <a:cs typeface="Open Sans" panose="020B0606030504020204" pitchFamily="34" charset="0"/>
              </a:rPr>
              <a:t>Consciousness</a:t>
            </a:r>
            <a:r>
              <a:rPr lang="nb-NO" sz="4000" b="1" dirty="0">
                <a:latin typeface="Open Sans" panose="020B0606030504020204" pitchFamily="34" charset="0"/>
                <a:ea typeface="Open Sans" panose="020B0606030504020204" pitchFamily="34" charset="0"/>
                <a:cs typeface="Open Sans" panose="020B0606030504020204" pitchFamily="34" charset="0"/>
              </a:rPr>
              <a:t> as </a:t>
            </a:r>
            <a:r>
              <a:rPr lang="nb-NO" sz="4000" b="1" dirty="0" err="1">
                <a:latin typeface="Open Sans" panose="020B0606030504020204" pitchFamily="34" charset="0"/>
                <a:ea typeface="Open Sans" panose="020B0606030504020204" pitchFamily="34" charset="0"/>
                <a:cs typeface="Open Sans" panose="020B0606030504020204" pitchFamily="34" charset="0"/>
              </a:rPr>
              <a:t>directedness</a:t>
            </a:r>
            <a:r>
              <a:rPr lang="nb-NO" sz="4000" dirty="0">
                <a:latin typeface="Open Sans" panose="020B0606030504020204" pitchFamily="34" charset="0"/>
                <a:ea typeface="Open Sans" panose="020B0606030504020204" pitchFamily="34" charset="0"/>
                <a:cs typeface="Open Sans" panose="020B0606030504020204" pitchFamily="34" charset="0"/>
              </a:rPr>
              <a:t> </a:t>
            </a:r>
          </a:p>
        </p:txBody>
      </p:sp>
      <p:cxnSp>
        <p:nvCxnSpPr>
          <p:cNvPr id="13" name="Straight Arrow Connector 12">
            <a:extLst>
              <a:ext uri="{FF2B5EF4-FFF2-40B4-BE49-F238E27FC236}">
                <a16:creationId xmlns:a16="http://schemas.microsoft.com/office/drawing/2014/main" id="{67614A43-504F-541E-2467-73E41D0B1D84}"/>
              </a:ext>
            </a:extLst>
          </p:cNvPr>
          <p:cNvCxnSpPr>
            <a:cxnSpLocks/>
          </p:cNvCxnSpPr>
          <p:nvPr/>
        </p:nvCxnSpPr>
        <p:spPr>
          <a:xfrm flipV="1">
            <a:off x="6696469" y="1646625"/>
            <a:ext cx="482599" cy="312891"/>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1" name="Rectangle 10">
            <a:extLst>
              <a:ext uri="{FF2B5EF4-FFF2-40B4-BE49-F238E27FC236}">
                <a16:creationId xmlns:a16="http://schemas.microsoft.com/office/drawing/2014/main" id="{444DF4D6-07C7-4DB7-5FB9-561581488220}"/>
              </a:ext>
            </a:extLst>
          </p:cNvPr>
          <p:cNvSpPr/>
          <p:nvPr/>
        </p:nvSpPr>
        <p:spPr>
          <a:xfrm>
            <a:off x="5647465" y="3992496"/>
            <a:ext cx="5651633" cy="221124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25" name="Straight Connector 24">
            <a:extLst>
              <a:ext uri="{FF2B5EF4-FFF2-40B4-BE49-F238E27FC236}">
                <a16:creationId xmlns:a16="http://schemas.microsoft.com/office/drawing/2014/main" id="{CF30E053-C671-5C72-D0DC-B161CA2F2BE6}"/>
              </a:ext>
            </a:extLst>
          </p:cNvPr>
          <p:cNvCxnSpPr>
            <a:cxnSpLocks/>
          </p:cNvCxnSpPr>
          <p:nvPr/>
        </p:nvCxnSpPr>
        <p:spPr>
          <a:xfrm>
            <a:off x="5903356" y="2956969"/>
            <a:ext cx="561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E546630-90D2-0DCB-E383-BFE8F65DC88D}"/>
              </a:ext>
            </a:extLst>
          </p:cNvPr>
          <p:cNvSpPr txBox="1"/>
          <p:nvPr/>
        </p:nvSpPr>
        <p:spPr>
          <a:xfrm rot="5400000">
            <a:off x="10344139" y="4944236"/>
            <a:ext cx="2211248" cy="307777"/>
          </a:xfrm>
          <a:prstGeom prst="rect">
            <a:avLst/>
          </a:prstGeom>
          <a:solidFill>
            <a:schemeClr val="accent6">
              <a:lumMod val="75000"/>
            </a:schemeClr>
          </a:solidFill>
        </p:spPr>
        <p:txBody>
          <a:bodyPr wrap="square" rtlCol="0">
            <a:spAutoFit/>
          </a:bodyPr>
          <a:lstStyle/>
          <a:p>
            <a:pPr algn="ctr">
              <a:spcAft>
                <a:spcPts val="2400"/>
              </a:spcAft>
            </a:pPr>
            <a:r>
              <a:rPr lang="nb-NO" sz="1400" b="1" dirty="0">
                <a:latin typeface="Open Sans" panose="020B0606030504020204" pitchFamily="34" charset="0"/>
                <a:ea typeface="Open Sans" panose="020B0606030504020204" pitchFamily="34" charset="0"/>
                <a:cs typeface="Open Sans" panose="020B0606030504020204" pitchFamily="34" charset="0"/>
              </a:rPr>
              <a:t>BACKGROUND</a:t>
            </a:r>
          </a:p>
        </p:txBody>
      </p:sp>
      <p:sp>
        <p:nvSpPr>
          <p:cNvPr id="14" name="TextBox 13">
            <a:extLst>
              <a:ext uri="{FF2B5EF4-FFF2-40B4-BE49-F238E27FC236}">
                <a16:creationId xmlns:a16="http://schemas.microsoft.com/office/drawing/2014/main" id="{D1BB0209-C7A6-DBCC-A8AF-D2CA47DCF820}"/>
              </a:ext>
            </a:extLst>
          </p:cNvPr>
          <p:cNvSpPr txBox="1"/>
          <p:nvPr/>
        </p:nvSpPr>
        <p:spPr>
          <a:xfrm>
            <a:off x="9629952" y="6422287"/>
            <a:ext cx="3127047" cy="276999"/>
          </a:xfrm>
          <a:prstGeom prst="rect">
            <a:avLst/>
          </a:prstGeom>
          <a:noFill/>
        </p:spPr>
        <p:txBody>
          <a:bodyPr wrap="square">
            <a:spAutoFit/>
          </a:bodyPr>
          <a:lstStyle/>
          <a:p>
            <a:r>
              <a:rPr lang="en-US" sz="1200" dirty="0"/>
              <a:t>Sartre, </a:t>
            </a:r>
            <a:r>
              <a:rPr lang="en-US" sz="1200" i="1" dirty="0"/>
              <a:t>Being and Nothingness</a:t>
            </a:r>
            <a:endParaRPr lang="nb-NO" sz="1200" dirty="0"/>
          </a:p>
        </p:txBody>
      </p:sp>
      <p:sp>
        <p:nvSpPr>
          <p:cNvPr id="28" name="Content Placeholder 2">
            <a:extLst>
              <a:ext uri="{FF2B5EF4-FFF2-40B4-BE49-F238E27FC236}">
                <a16:creationId xmlns:a16="http://schemas.microsoft.com/office/drawing/2014/main" id="{7AB8FA2C-484A-B8CA-38A2-0E7605142997}"/>
              </a:ext>
            </a:extLst>
          </p:cNvPr>
          <p:cNvSpPr>
            <a:spLocks noGrp="1"/>
          </p:cNvSpPr>
          <p:nvPr>
            <p:ph idx="1"/>
          </p:nvPr>
        </p:nvSpPr>
        <p:spPr>
          <a:xfrm>
            <a:off x="5667632" y="3142859"/>
            <a:ext cx="6016090" cy="2580991"/>
          </a:xfrm>
        </p:spPr>
        <p:txBody>
          <a:bodyPr>
            <a:normAutofit/>
          </a:bodyPr>
          <a:lstStyle/>
          <a:p>
            <a:pPr marL="0" indent="0">
              <a:lnSpc>
                <a:spcPct val="100000"/>
              </a:lnSpc>
              <a:spcBef>
                <a:spcPts val="0"/>
              </a:spcBef>
              <a:spcAft>
                <a:spcPts val="800"/>
              </a:spcAft>
              <a:buNone/>
            </a:pPr>
            <a:r>
              <a:rPr lang="en-US" sz="2400" b="1" dirty="0">
                <a:effectLst/>
                <a:latin typeface="Open Sans" panose="020B0606030504020204" pitchFamily="34" charset="0"/>
                <a:ea typeface="Open Sans" panose="020B0606030504020204" pitchFamily="34" charset="0"/>
                <a:cs typeface="Open Sans" panose="020B0606030504020204" pitchFamily="34" charset="0"/>
              </a:rPr>
              <a:t>Consciousness</a:t>
            </a:r>
          </a:p>
          <a:p>
            <a:pPr>
              <a:lnSpc>
                <a:spcPct val="100000"/>
              </a:lnSpc>
              <a:spcBef>
                <a:spcPts val="0"/>
              </a:spcBef>
            </a:pPr>
            <a:r>
              <a:rPr lang="en-US" sz="2000" dirty="0">
                <a:effectLst/>
                <a:latin typeface="Open Sans" panose="020B0606030504020204" pitchFamily="34" charset="0"/>
                <a:ea typeface="Open Sans" panose="020B0606030504020204" pitchFamily="34" charset="0"/>
                <a:cs typeface="Open Sans" panose="020B0606030504020204" pitchFamily="34" charset="0"/>
              </a:rPr>
              <a:t>is consciousness of something</a:t>
            </a:r>
          </a:p>
          <a:p>
            <a:pPr>
              <a:lnSpc>
                <a:spcPct val="100000"/>
              </a:lnSpc>
              <a:spcBef>
                <a:spcPts val="0"/>
              </a:spcBef>
            </a:pPr>
            <a:r>
              <a:rPr lang="en-US" sz="2000" dirty="0">
                <a:latin typeface="Open Sans" panose="020B0606030504020204" pitchFamily="34" charset="0"/>
                <a:ea typeface="Open Sans" panose="020B0606030504020204" pitchFamily="34" charset="0"/>
                <a:cs typeface="Open Sans" panose="020B0606030504020204" pitchFamily="34" charset="0"/>
              </a:rPr>
              <a:t>is consciousness </a:t>
            </a:r>
            <a:r>
              <a:rPr lang="en-US" sz="2000" b="0" dirty="0">
                <a:effectLst/>
                <a:latin typeface="Open Sans" panose="020B0606030504020204" pitchFamily="34" charset="0"/>
                <a:ea typeface="Open Sans" panose="020B0606030504020204" pitchFamily="34" charset="0"/>
                <a:cs typeface="Open Sans" panose="020B0606030504020204" pitchFamily="34" charset="0"/>
              </a:rPr>
              <a:t>of itself as a consciousness of something</a:t>
            </a:r>
          </a:p>
          <a:p>
            <a:pPr lvl="1">
              <a:lnSpc>
                <a:spcPct val="100000"/>
              </a:lnSpc>
              <a:spcBef>
                <a:spcPts val="0"/>
              </a:spcBef>
            </a:pPr>
            <a:r>
              <a:rPr lang="en-US" sz="1800" dirty="0">
                <a:effectLst/>
                <a:latin typeface="Open Sans" panose="020B0606030504020204" pitchFamily="34" charset="0"/>
                <a:ea typeface="Open Sans" panose="020B0606030504020204" pitchFamily="34" charset="0"/>
                <a:cs typeface="Open Sans" panose="020B0606030504020204" pitchFamily="34" charset="0"/>
              </a:rPr>
              <a:t>How we do things</a:t>
            </a:r>
          </a:p>
          <a:p>
            <a:pPr lvl="1">
              <a:lnSpc>
                <a:spcPct val="100000"/>
              </a:lnSpc>
              <a:spcBef>
                <a:spcPts val="0"/>
              </a:spcBef>
            </a:pPr>
            <a:r>
              <a:rPr lang="en-US" sz="1800" dirty="0">
                <a:latin typeface="Open Sans" panose="020B0606030504020204" pitchFamily="34" charset="0"/>
                <a:ea typeface="Open Sans" panose="020B0606030504020204" pitchFamily="34" charset="0"/>
                <a:cs typeface="Open Sans" panose="020B0606030504020204" pitchFamily="34" charset="0"/>
              </a:rPr>
              <a:t>Sub- or pre-conscious structures of behavior</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0" indent="0" algn="r">
              <a:buNone/>
            </a:pPr>
            <a:r>
              <a:rPr lang="en-US" sz="900" dirty="0">
                <a:latin typeface="Open Sans" panose="020B0606030504020204" pitchFamily="34" charset="0"/>
                <a:ea typeface="Open Sans" panose="020B0606030504020204" pitchFamily="34" charset="0"/>
                <a:cs typeface="Open Sans" panose="020B0606030504020204" pitchFamily="34" charset="0"/>
              </a:rPr>
              <a:t>c</a:t>
            </a:r>
            <a:endParaRPr lang="en-US" sz="900" i="1" dirty="0">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US" sz="2400" i="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23187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C4F6F58-5C33-5CD2-9340-036D2A737FE9}"/>
              </a:ext>
            </a:extLst>
          </p:cNvPr>
          <p:cNvPicPr>
            <a:picLocks noChangeAspect="1"/>
          </p:cNvPicPr>
          <p:nvPr/>
        </p:nvPicPr>
        <p:blipFill rotWithShape="1">
          <a:blip r:embed="rId3">
            <a:duotone>
              <a:prstClr val="black"/>
              <a:schemeClr val="accent6">
                <a:tint val="45000"/>
                <a:satMod val="400000"/>
              </a:schemeClr>
            </a:duotone>
            <a:extLst>
              <a:ext uri="{BEBA8EAE-BF5A-486C-A8C5-ECC9F3942E4B}">
                <a14:imgProps xmlns:a14="http://schemas.microsoft.com/office/drawing/2010/main">
                  <a14:imgLayer r:embed="rId4">
                    <a14:imgEffect>
                      <a14:backgroundRemoval t="972" b="99444" l="391" r="90000">
                        <a14:foregroundMark x1="18047" y1="17083" x2="22266" y2="49444"/>
                        <a14:foregroundMark x1="10703" y1="8611" x2="10703" y2="8611"/>
                        <a14:foregroundMark x1="10703" y1="8611" x2="7422" y2="6667"/>
                        <a14:foregroundMark x1="4297" y1="93889" x2="8906" y2="75000"/>
                        <a14:foregroundMark x1="391" y1="55833" x2="625" y2="23333"/>
                        <a14:foregroundMark x1="1953" y1="1250" x2="9688" y2="1111"/>
                        <a14:foregroundMark x1="9688" y1="1111" x2="12891" y2="1806"/>
                        <a14:foregroundMark x1="2734" y1="99861" x2="10703" y2="99306"/>
                        <a14:foregroundMark x1="10703" y1="99306" x2="11094" y2="99444"/>
                      </a14:backgroundRemoval>
                    </a14:imgEffect>
                    <a14:imgEffect>
                      <a14:colorTemperature colorTemp="8800"/>
                    </a14:imgEffect>
                  </a14:imgLayer>
                </a14:imgProps>
              </a:ext>
              <a:ext uri="{28A0092B-C50C-407E-A947-70E740481C1C}">
                <a14:useLocalDpi xmlns:a14="http://schemas.microsoft.com/office/drawing/2010/main" val="0"/>
              </a:ext>
            </a:extLst>
          </a:blip>
          <a:srcRect t="18" r="55758"/>
          <a:stretch/>
        </p:blipFill>
        <p:spPr>
          <a:xfrm>
            <a:off x="0" y="0"/>
            <a:ext cx="5393933" cy="6858000"/>
          </a:xfrm>
          <a:prstGeom prst="rect">
            <a:avLst/>
          </a:prstGeom>
        </p:spPr>
      </p:pic>
      <p:sp>
        <p:nvSpPr>
          <p:cNvPr id="6" name="TextBox 5">
            <a:extLst>
              <a:ext uri="{FF2B5EF4-FFF2-40B4-BE49-F238E27FC236}">
                <a16:creationId xmlns:a16="http://schemas.microsoft.com/office/drawing/2014/main" id="{E09A9221-0E9A-681E-1F56-76B0F7F0FBE1}"/>
              </a:ext>
            </a:extLst>
          </p:cNvPr>
          <p:cNvSpPr txBox="1"/>
          <p:nvPr/>
        </p:nvSpPr>
        <p:spPr>
          <a:xfrm>
            <a:off x="552784" y="2870254"/>
            <a:ext cx="3906921" cy="1323439"/>
          </a:xfrm>
          <a:prstGeom prst="rect">
            <a:avLst/>
          </a:prstGeom>
          <a:noFill/>
        </p:spPr>
        <p:txBody>
          <a:bodyPr wrap="square">
            <a:spAutoFit/>
          </a:bodyPr>
          <a:lstStyle/>
          <a:p>
            <a:r>
              <a:rPr lang="nb-NO" sz="4000" dirty="0" err="1">
                <a:latin typeface="Open Sans" panose="020B0606030504020204" pitchFamily="34" charset="0"/>
                <a:ea typeface="Open Sans" panose="020B0606030504020204" pitchFamily="34" charset="0"/>
                <a:cs typeface="Open Sans" panose="020B0606030504020204" pitchFamily="34" charset="0"/>
              </a:rPr>
              <a:t>Knowing</a:t>
            </a:r>
            <a:r>
              <a:rPr lang="nb-NO" sz="4000" dirty="0">
                <a:latin typeface="Open Sans" panose="020B0606030504020204" pitchFamily="34" charset="0"/>
                <a:ea typeface="Open Sans" panose="020B0606030504020204" pitchFamily="34" charset="0"/>
                <a:cs typeface="Open Sans" panose="020B0606030504020204" pitchFamily="34" charset="0"/>
              </a:rPr>
              <a:t> </a:t>
            </a:r>
            <a:r>
              <a:rPr lang="nb-NO" sz="4000" b="1" dirty="0" err="1">
                <a:latin typeface="Open Sans" panose="020B0606030504020204" pitchFamily="34" charset="0"/>
                <a:ea typeface="Open Sans" panose="020B0606030504020204" pitchFamily="34" charset="0"/>
                <a:cs typeface="Open Sans" panose="020B0606030504020204" pitchFamily="34" charset="0"/>
              </a:rPr>
              <a:t>that</a:t>
            </a:r>
            <a:endParaRPr lang="nb-NO" sz="4000" b="1" dirty="0">
              <a:latin typeface="Open Sans" panose="020B0606030504020204" pitchFamily="34" charset="0"/>
              <a:ea typeface="Open Sans" panose="020B0606030504020204" pitchFamily="34" charset="0"/>
              <a:cs typeface="Open Sans" panose="020B0606030504020204" pitchFamily="34" charset="0"/>
            </a:endParaRPr>
          </a:p>
          <a:p>
            <a:r>
              <a:rPr lang="nb-NO" sz="4000" dirty="0" err="1">
                <a:latin typeface="Open Sans" panose="020B0606030504020204" pitchFamily="34" charset="0"/>
                <a:ea typeface="Open Sans" panose="020B0606030504020204" pitchFamily="34" charset="0"/>
                <a:cs typeface="Open Sans" panose="020B0606030504020204" pitchFamily="34" charset="0"/>
              </a:rPr>
              <a:t>Knowing</a:t>
            </a:r>
            <a:r>
              <a:rPr lang="nb-NO" sz="4000" dirty="0">
                <a:latin typeface="Open Sans" panose="020B0606030504020204" pitchFamily="34" charset="0"/>
                <a:ea typeface="Open Sans" panose="020B0606030504020204" pitchFamily="34" charset="0"/>
                <a:cs typeface="Open Sans" panose="020B0606030504020204" pitchFamily="34" charset="0"/>
              </a:rPr>
              <a:t> </a:t>
            </a:r>
            <a:r>
              <a:rPr lang="nb-NO" sz="4000" b="1" dirty="0" err="1">
                <a:latin typeface="Open Sans" panose="020B0606030504020204" pitchFamily="34" charset="0"/>
                <a:ea typeface="Open Sans" panose="020B0606030504020204" pitchFamily="34" charset="0"/>
                <a:cs typeface="Open Sans" panose="020B0606030504020204" pitchFamily="34" charset="0"/>
              </a:rPr>
              <a:t>how</a:t>
            </a:r>
            <a:endParaRPr lang="nb-NO" sz="4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7" name="Bilde 1">
            <a:extLst>
              <a:ext uri="{FF2B5EF4-FFF2-40B4-BE49-F238E27FC236}">
                <a16:creationId xmlns:a16="http://schemas.microsoft.com/office/drawing/2014/main" id="{1AC68C5C-C181-48FE-1E18-BCE98CAFF72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19469" y="2367524"/>
            <a:ext cx="546758" cy="847447"/>
          </a:xfrm>
          <a:prstGeom prst="rect">
            <a:avLst/>
          </a:prstGeom>
          <a:ln w="38100" cap="sq">
            <a:noFill/>
            <a:prstDash val="solid"/>
            <a:miter lim="800000"/>
          </a:ln>
          <a:effectLst/>
          <a:scene3d>
            <a:camera prst="orthographicFront">
              <a:rot lat="0" lon="0" rev="0"/>
            </a:camera>
            <a:lightRig rig="contrasting" dir="t">
              <a:rot lat="0" lon="0" rev="7800000"/>
            </a:lightRig>
          </a:scene3d>
          <a:sp3d>
            <a:bevelT w="139700" h="139700"/>
          </a:sp3d>
        </p:spPr>
      </p:pic>
      <p:pic>
        <p:nvPicPr>
          <p:cNvPr id="8" name="Bilde 16">
            <a:extLst>
              <a:ext uri="{FF2B5EF4-FFF2-40B4-BE49-F238E27FC236}">
                <a16:creationId xmlns:a16="http://schemas.microsoft.com/office/drawing/2014/main" id="{3B7AD83E-0A82-0D27-38DB-DE5AE6C7EF91}"/>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15000" b="89412" l="32059" r="55294"/>
                    </a14:imgEffect>
                  </a14:imgLayer>
                </a14:imgProps>
              </a:ext>
              <a:ext uri="{28A0092B-C50C-407E-A947-70E740481C1C}">
                <a14:useLocalDpi xmlns:a14="http://schemas.microsoft.com/office/drawing/2010/main" val="0"/>
              </a:ext>
            </a:extLst>
          </a:blip>
          <a:srcRect l="32588" t="15884" r="41294" b="8353"/>
          <a:stretch/>
        </p:blipFill>
        <p:spPr>
          <a:xfrm>
            <a:off x="6223686" y="3236195"/>
            <a:ext cx="351243" cy="984506"/>
          </a:xfrm>
          <a:prstGeom prst="rect">
            <a:avLst/>
          </a:prstGeom>
        </p:spPr>
      </p:pic>
      <p:sp>
        <p:nvSpPr>
          <p:cNvPr id="2" name="TextBox 1">
            <a:extLst>
              <a:ext uri="{FF2B5EF4-FFF2-40B4-BE49-F238E27FC236}">
                <a16:creationId xmlns:a16="http://schemas.microsoft.com/office/drawing/2014/main" id="{954D8AC9-2961-E8BE-8E8A-3E98E1AB3265}"/>
              </a:ext>
            </a:extLst>
          </p:cNvPr>
          <p:cNvSpPr txBox="1"/>
          <p:nvPr/>
        </p:nvSpPr>
        <p:spPr>
          <a:xfrm>
            <a:off x="5935844" y="4703891"/>
            <a:ext cx="5493866" cy="461665"/>
          </a:xfrm>
          <a:prstGeom prst="rect">
            <a:avLst/>
          </a:prstGeom>
          <a:solidFill>
            <a:srgbClr val="FFFF00"/>
          </a:solidFill>
        </p:spPr>
        <p:txBody>
          <a:bodyPr wrap="square" rtlCol="0">
            <a:spAutoFit/>
          </a:bodyPr>
          <a:lstStyle/>
          <a:p>
            <a:pPr algn="r"/>
            <a:r>
              <a:rPr lang="nb-NO" sz="2400" dirty="0">
                <a:latin typeface="Open Sans" panose="020B0606030504020204" pitchFamily="34" charset="0"/>
                <a:ea typeface="Open Sans" panose="020B0606030504020204" pitchFamily="34" charset="0"/>
                <a:cs typeface="Open Sans" panose="020B0606030504020204" pitchFamily="34" charset="0"/>
              </a:rPr>
              <a:t>                          </a:t>
            </a:r>
            <a:r>
              <a:rPr lang="nb-NO" sz="2400" b="1" dirty="0">
                <a:latin typeface="Open Sans" panose="020B0606030504020204" pitchFamily="34" charset="0"/>
                <a:ea typeface="Open Sans" panose="020B0606030504020204" pitchFamily="34" charset="0"/>
                <a:cs typeface="Open Sans" panose="020B0606030504020204" pitchFamily="34" charset="0"/>
              </a:rPr>
              <a:t>     </a:t>
            </a:r>
            <a:r>
              <a:rPr lang="nb-NO" b="1" dirty="0">
                <a:latin typeface="Open Sans" panose="020B0606030504020204" pitchFamily="34" charset="0"/>
                <a:ea typeface="Open Sans" panose="020B0606030504020204" pitchFamily="34" charset="0"/>
                <a:cs typeface="Open Sans" panose="020B0606030504020204" pitchFamily="34" charset="0"/>
              </a:rPr>
              <a:t>FOREGROUND</a:t>
            </a:r>
            <a:endParaRPr lang="nb-NO" sz="2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Rectangle 2">
            <a:extLst>
              <a:ext uri="{FF2B5EF4-FFF2-40B4-BE49-F238E27FC236}">
                <a16:creationId xmlns:a16="http://schemas.microsoft.com/office/drawing/2014/main" id="{D06860C2-AC4F-BC17-7AFA-17B56A6F1788}"/>
              </a:ext>
            </a:extLst>
          </p:cNvPr>
          <p:cNvSpPr/>
          <p:nvPr/>
        </p:nvSpPr>
        <p:spPr>
          <a:xfrm>
            <a:off x="5935844" y="5105074"/>
            <a:ext cx="5327659" cy="102991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11" name="Straight Connector 10">
            <a:extLst>
              <a:ext uri="{FF2B5EF4-FFF2-40B4-BE49-F238E27FC236}">
                <a16:creationId xmlns:a16="http://schemas.microsoft.com/office/drawing/2014/main" id="{5121BAA9-7DE3-8012-4381-21C48DEBF26E}"/>
              </a:ext>
            </a:extLst>
          </p:cNvPr>
          <p:cNvCxnSpPr>
            <a:cxnSpLocks/>
          </p:cNvCxnSpPr>
          <p:nvPr/>
        </p:nvCxnSpPr>
        <p:spPr>
          <a:xfrm>
            <a:off x="5935844" y="4180993"/>
            <a:ext cx="5472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EAE2200B-2CCD-2B26-2CF5-DFD64F8F7C04}"/>
              </a:ext>
            </a:extLst>
          </p:cNvPr>
          <p:cNvSpPr>
            <a:spLocks noGrp="1"/>
          </p:cNvSpPr>
          <p:nvPr>
            <p:ph idx="1"/>
          </p:nvPr>
        </p:nvSpPr>
        <p:spPr>
          <a:xfrm>
            <a:off x="6059122" y="4393891"/>
            <a:ext cx="5393932" cy="2506639"/>
          </a:xfrm>
        </p:spPr>
        <p:txBody>
          <a:bodyPr>
            <a:normAutofit fontScale="92500"/>
          </a:bodyPr>
          <a:lstStyle/>
          <a:p>
            <a:pPr marL="0" indent="0">
              <a:lnSpc>
                <a:spcPct val="100000"/>
              </a:lnSpc>
              <a:spcBef>
                <a:spcPts val="0"/>
              </a:spcBef>
              <a:buNone/>
            </a:pPr>
            <a:r>
              <a:rPr lang="en-US" sz="2400" b="1" dirty="0">
                <a:latin typeface="Open Sans" panose="020B0606030504020204" pitchFamily="34" charset="0"/>
                <a:ea typeface="Open Sans" panose="020B0606030504020204" pitchFamily="34" charset="0"/>
                <a:cs typeface="Open Sans" panose="020B0606030504020204" pitchFamily="34" charset="0"/>
              </a:rPr>
              <a:t>Aspects of knowledge</a:t>
            </a:r>
            <a:endParaRPr lang="en-US" sz="2400" b="1" dirty="0">
              <a:effectLst/>
              <a:latin typeface="Open Sans" panose="020B0606030504020204" pitchFamily="34" charset="0"/>
              <a:ea typeface="Open Sans" panose="020B0606030504020204" pitchFamily="34" charset="0"/>
              <a:cs typeface="Open Sans" panose="020B0606030504020204" pitchFamily="34" charset="0"/>
            </a:endParaRPr>
          </a:p>
          <a:p>
            <a:pPr>
              <a:lnSpc>
                <a:spcPct val="100000"/>
              </a:lnSpc>
              <a:spcBef>
                <a:spcPts val="0"/>
              </a:spcBef>
            </a:pPr>
            <a:r>
              <a:rPr lang="en-US" sz="2400" dirty="0">
                <a:effectLst/>
                <a:latin typeface="Open Sans" panose="020B0606030504020204" pitchFamily="34" charset="0"/>
                <a:ea typeface="Open Sans" panose="020B0606030504020204" pitchFamily="34" charset="0"/>
                <a:cs typeface="Open Sans" panose="020B0606030504020204" pitchFamily="34" charset="0"/>
              </a:rPr>
              <a:t>Knowing </a:t>
            </a:r>
            <a:r>
              <a:rPr lang="en-US" sz="2400" b="1" dirty="0">
                <a:latin typeface="Open Sans" panose="020B0606030504020204" pitchFamily="34" charset="0"/>
                <a:ea typeface="Open Sans" panose="020B0606030504020204" pitchFamily="34" charset="0"/>
                <a:cs typeface="Open Sans" panose="020B0606030504020204" pitchFamily="34" charset="0"/>
              </a:rPr>
              <a:t>t</a:t>
            </a:r>
            <a:r>
              <a:rPr lang="en-US" sz="2400" b="1" dirty="0">
                <a:effectLst/>
                <a:latin typeface="Open Sans" panose="020B0606030504020204" pitchFamily="34" charset="0"/>
                <a:ea typeface="Open Sans" panose="020B0606030504020204" pitchFamily="34" charset="0"/>
                <a:cs typeface="Open Sans" panose="020B0606030504020204" pitchFamily="34" charset="0"/>
              </a:rPr>
              <a:t>hat</a:t>
            </a:r>
            <a:endParaRPr lang="en-US" sz="2400" dirty="0">
              <a:effectLst/>
              <a:latin typeface="Open Sans" panose="020B0606030504020204" pitchFamily="34" charset="0"/>
              <a:ea typeface="Open Sans" panose="020B0606030504020204" pitchFamily="34" charset="0"/>
              <a:cs typeface="Open Sans" panose="020B0606030504020204" pitchFamily="34" charset="0"/>
            </a:endParaRPr>
          </a:p>
          <a:p>
            <a:pPr>
              <a:lnSpc>
                <a:spcPct val="100000"/>
              </a:lnSpc>
              <a:spcBef>
                <a:spcPts val="0"/>
              </a:spcBef>
              <a:spcAft>
                <a:spcPts val="800"/>
              </a:spcAft>
            </a:pPr>
            <a:r>
              <a:rPr lang="en-US" sz="2400" b="0" dirty="0">
                <a:effectLst/>
                <a:latin typeface="Open Sans" panose="020B0606030504020204" pitchFamily="34" charset="0"/>
                <a:ea typeface="Open Sans" panose="020B0606030504020204" pitchFamily="34" charset="0"/>
                <a:cs typeface="Open Sans" panose="020B0606030504020204" pitchFamily="34" charset="0"/>
              </a:rPr>
              <a:t>Kn</a:t>
            </a:r>
            <a:r>
              <a:rPr lang="en-US" sz="2400" dirty="0">
                <a:latin typeface="Open Sans" panose="020B0606030504020204" pitchFamily="34" charset="0"/>
                <a:ea typeface="Open Sans" panose="020B0606030504020204" pitchFamily="34" charset="0"/>
                <a:cs typeface="Open Sans" panose="020B0606030504020204" pitchFamily="34" charset="0"/>
              </a:rPr>
              <a:t>owing </a:t>
            </a:r>
            <a:r>
              <a:rPr lang="en-US" sz="2400" b="1" dirty="0">
                <a:latin typeface="Open Sans" panose="020B0606030504020204" pitchFamily="34" charset="0"/>
                <a:ea typeface="Open Sans" panose="020B0606030504020204" pitchFamily="34" charset="0"/>
                <a:cs typeface="Open Sans" panose="020B0606030504020204" pitchFamily="34" charset="0"/>
              </a:rPr>
              <a:t>how</a:t>
            </a:r>
            <a:r>
              <a:rPr lang="en-US" sz="2400" dirty="0">
                <a:latin typeface="Open Sans" panose="020B0606030504020204" pitchFamily="34" charset="0"/>
                <a:ea typeface="Open Sans" panose="020B0606030504020204" pitchFamily="34" charset="0"/>
                <a:cs typeface="Open Sans" panose="020B0606030504020204" pitchFamily="34" charset="0"/>
              </a:rPr>
              <a:t> (</a:t>
            </a:r>
            <a:r>
              <a:rPr lang="en-US" sz="2400" b="1" dirty="0">
                <a:latin typeface="Open Sans" panose="020B0606030504020204" pitchFamily="34" charset="0"/>
                <a:ea typeface="Open Sans" panose="020B0606030504020204" pitchFamily="34" charset="0"/>
                <a:cs typeface="Open Sans" panose="020B0606030504020204" pitchFamily="34" charset="0"/>
              </a:rPr>
              <a:t>you act</a:t>
            </a:r>
            <a:r>
              <a:rPr lang="en-US" sz="2400" dirty="0">
                <a:latin typeface="Open Sans" panose="020B0606030504020204" pitchFamily="34" charset="0"/>
                <a:ea typeface="Open Sans" panose="020B0606030504020204" pitchFamily="34" charset="0"/>
                <a:cs typeface="Open Sans" panose="020B0606030504020204" pitchFamily="34" charset="0"/>
              </a:rPr>
              <a:t>, for</a:t>
            </a:r>
            <a:r>
              <a:rPr lang="en-US" sz="2400" b="1" dirty="0">
                <a:latin typeface="Open Sans" panose="020B0606030504020204" pitchFamily="34" charset="0"/>
                <a:ea typeface="Open Sans" panose="020B0606030504020204" pitchFamily="34" charset="0"/>
                <a:cs typeface="Open Sans" panose="020B0606030504020204" pitchFamily="34" charset="0"/>
              </a:rPr>
              <a:t> instance,</a:t>
            </a:r>
            <a:r>
              <a:rPr lang="en-US" sz="2400" dirty="0">
                <a:latin typeface="Open Sans" panose="020B0606030504020204" pitchFamily="34" charset="0"/>
                <a:ea typeface="Open Sans" panose="020B0606030504020204" pitchFamily="34" charset="0"/>
                <a:cs typeface="Open Sans" panose="020B0606030504020204" pitchFamily="34" charset="0"/>
              </a:rPr>
              <a:t> when you see what you see)</a:t>
            </a:r>
            <a:endParaRPr lang="en-US" sz="2400" dirty="0">
              <a:effectLst/>
              <a:latin typeface="Open Sans" panose="020B0606030504020204" pitchFamily="34" charset="0"/>
              <a:ea typeface="Open Sans" panose="020B0606030504020204" pitchFamily="34" charset="0"/>
              <a:cs typeface="Open Sans" panose="020B0606030504020204" pitchFamily="34" charset="0"/>
            </a:endParaRPr>
          </a:p>
          <a:p>
            <a:pPr marL="0" indent="0" algn="r">
              <a:buNone/>
            </a:pPr>
            <a:endParaRPr lang="en-US" sz="2400" i="1" dirty="0">
              <a:latin typeface="Open Sans" panose="020B0606030504020204" pitchFamily="34" charset="0"/>
              <a:ea typeface="Open Sans" panose="020B0606030504020204" pitchFamily="34" charset="0"/>
              <a:cs typeface="Open Sans" panose="020B0606030504020204" pitchFamily="34" charset="0"/>
            </a:endParaRPr>
          </a:p>
          <a:p>
            <a:pPr marL="0" indent="0" algn="r">
              <a:buNone/>
            </a:pPr>
            <a:r>
              <a:rPr lang="en-US" sz="1000" dirty="0">
                <a:latin typeface="Open Sans" panose="020B0606030504020204" pitchFamily="34" charset="0"/>
                <a:ea typeface="Open Sans" panose="020B0606030504020204" pitchFamily="34" charset="0"/>
                <a:cs typeface="Open Sans" panose="020B0606030504020204" pitchFamily="34" charset="0"/>
              </a:rPr>
              <a:t>Molander, </a:t>
            </a:r>
            <a:r>
              <a:rPr lang="en-US" sz="1000" i="1" dirty="0">
                <a:latin typeface="Open Sans" panose="020B0606030504020204" pitchFamily="34" charset="0"/>
                <a:ea typeface="Open Sans" panose="020B0606030504020204" pitchFamily="34" charset="0"/>
                <a:cs typeface="Open Sans" panose="020B0606030504020204" pitchFamily="34" charset="0"/>
              </a:rPr>
              <a:t>Practice of Knowing, </a:t>
            </a:r>
            <a:r>
              <a:rPr lang="en-US" sz="1000" dirty="0">
                <a:latin typeface="Open Sans" panose="020B0606030504020204" pitchFamily="34" charset="0"/>
                <a:ea typeface="Open Sans" panose="020B0606030504020204" pitchFamily="34" charset="0"/>
                <a:cs typeface="Open Sans" panose="020B0606030504020204" pitchFamily="34" charset="0"/>
              </a:rPr>
              <a:t>52 ff. Distinction from Ryle</a:t>
            </a:r>
          </a:p>
          <a:p>
            <a:pPr marL="0" indent="0">
              <a:buNone/>
            </a:pPr>
            <a:endParaRPr lang="nb-NO"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9BEBE2DF-6E0A-F427-67EB-99342A22F703}"/>
              </a:ext>
            </a:extLst>
          </p:cNvPr>
          <p:cNvSpPr txBox="1"/>
          <p:nvPr/>
        </p:nvSpPr>
        <p:spPr>
          <a:xfrm rot="5400000">
            <a:off x="10820845" y="5535752"/>
            <a:ext cx="1029192" cy="169277"/>
          </a:xfrm>
          <a:prstGeom prst="rect">
            <a:avLst/>
          </a:prstGeom>
          <a:solidFill>
            <a:schemeClr val="accent6">
              <a:lumMod val="75000"/>
            </a:schemeClr>
          </a:solidFill>
        </p:spPr>
        <p:txBody>
          <a:bodyPr wrap="square" rtlCol="0">
            <a:spAutoFit/>
          </a:bodyPr>
          <a:lstStyle/>
          <a:p>
            <a:pPr algn="ctr">
              <a:spcAft>
                <a:spcPts val="2400"/>
              </a:spcAft>
            </a:pPr>
            <a:r>
              <a:rPr lang="nb-NO" sz="500" b="1" dirty="0">
                <a:latin typeface="Open Sans" panose="020B0606030504020204" pitchFamily="34" charset="0"/>
                <a:ea typeface="Open Sans" panose="020B0606030504020204" pitchFamily="34" charset="0"/>
                <a:cs typeface="Open Sans" panose="020B0606030504020204" pitchFamily="34" charset="0"/>
              </a:rPr>
              <a:t>BACKGROUND</a:t>
            </a:r>
          </a:p>
        </p:txBody>
      </p:sp>
      <p:cxnSp>
        <p:nvCxnSpPr>
          <p:cNvPr id="14" name="Straight Arrow Connector 13">
            <a:extLst>
              <a:ext uri="{FF2B5EF4-FFF2-40B4-BE49-F238E27FC236}">
                <a16:creationId xmlns:a16="http://schemas.microsoft.com/office/drawing/2014/main" id="{619ABD49-ABC5-CC20-BA24-F92CD8E6FD3D}"/>
              </a:ext>
            </a:extLst>
          </p:cNvPr>
          <p:cNvCxnSpPr>
            <a:cxnSpLocks/>
          </p:cNvCxnSpPr>
          <p:nvPr/>
        </p:nvCxnSpPr>
        <p:spPr>
          <a:xfrm flipV="1">
            <a:off x="6717735" y="2869372"/>
            <a:ext cx="482599" cy="312891"/>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35672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he Profession – Medieval Studies Research Blog: Meet us at the Crossroads  of Everything">
            <a:extLst>
              <a:ext uri="{FF2B5EF4-FFF2-40B4-BE49-F238E27FC236}">
                <a16:creationId xmlns:a16="http://schemas.microsoft.com/office/drawing/2014/main" id="{DBC3B5FA-D103-F339-4499-89708ABC80E0}"/>
              </a:ext>
            </a:extLst>
          </p:cNvPr>
          <p:cNvPicPr>
            <a:picLocks noChangeAspect="1" noChangeArrowheads="1"/>
          </p:cNvPicPr>
          <p:nvPr/>
        </p:nvPicPr>
        <p:blipFill rotWithShape="1">
          <a:blip r:embed="rId3">
            <a:alphaModFix amt="50000"/>
            <a:extLst>
              <a:ext uri="{BEBA8EAE-BF5A-486C-A8C5-ECC9F3942E4B}">
                <a14:imgProps xmlns:a14="http://schemas.microsoft.com/office/drawing/2010/main">
                  <a14:imgLayer r:embed="rId4">
                    <a14:imgEffect>
                      <a14:colorTemperature colorTemp="4700"/>
                    </a14:imgEffect>
                    <a14:imgEffect>
                      <a14:saturation sat="66000"/>
                    </a14:imgEffect>
                  </a14:imgLayer>
                </a14:imgProps>
              </a:ext>
              <a:ext uri="{28A0092B-C50C-407E-A947-70E740481C1C}">
                <a14:useLocalDpi xmlns:a14="http://schemas.microsoft.com/office/drawing/2010/main" val="0"/>
              </a:ext>
            </a:extLst>
          </a:blip>
          <a:srcRect t="7385" r="1" b="37631"/>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FB53A46-ACA2-A948-CFC8-3049F5043DCB}"/>
              </a:ext>
            </a:extLst>
          </p:cNvPr>
          <p:cNvSpPr/>
          <p:nvPr/>
        </p:nvSpPr>
        <p:spPr>
          <a:xfrm>
            <a:off x="0" y="59927"/>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8916AD77-86C5-8D79-8E57-44730490C9D6}"/>
              </a:ext>
            </a:extLst>
          </p:cNvPr>
          <p:cNvSpPr txBox="1"/>
          <p:nvPr/>
        </p:nvSpPr>
        <p:spPr>
          <a:xfrm>
            <a:off x="1225295" y="1348800"/>
            <a:ext cx="10287831" cy="4401205"/>
          </a:xfrm>
          <a:prstGeom prst="rect">
            <a:avLst/>
          </a:prstGeom>
          <a:noFill/>
        </p:spPr>
        <p:txBody>
          <a:bodyPr wrap="square" rtlCol="0">
            <a:spAutoFit/>
          </a:bodyPr>
          <a:lstStyle/>
          <a:p>
            <a:r>
              <a:rPr lang="nb-NO" sz="44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Plan</a:t>
            </a:r>
          </a:p>
          <a:p>
            <a:pPr marL="742950" indent="-742950">
              <a:buAutoNum type="arabicPeriod"/>
            </a:pPr>
            <a:r>
              <a:rPr lang="nb-NO" sz="44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Body</a:t>
            </a:r>
          </a:p>
          <a:p>
            <a:pPr marL="1200150" lvl="1" indent="-742950">
              <a:buAutoNum type="arabicPeriod"/>
            </a:pPr>
            <a:r>
              <a:rPr lang="nb-NO" sz="2000" dirty="0" err="1">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Bringing</a:t>
            </a:r>
            <a:r>
              <a:rPr lang="nb-NO" sz="20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 the body </a:t>
            </a:r>
            <a:r>
              <a:rPr lang="nb-NO" sz="2000" dirty="0" err="1">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into</a:t>
            </a:r>
            <a:r>
              <a:rPr lang="nb-NO" sz="20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view</a:t>
            </a:r>
            <a:r>
              <a:rPr lang="nb-NO" sz="200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 </a:t>
            </a:r>
          </a:p>
          <a:p>
            <a:pPr marL="1200150" lvl="1" indent="-742950">
              <a:buFontTx/>
              <a:buAutoNum type="arabicPeriod"/>
            </a:pPr>
            <a:r>
              <a:rPr lang="nb-NO" sz="2000" dirty="0">
                <a:solidFill>
                  <a:schemeClr val="tx1">
                    <a:lumMod val="65000"/>
                  </a:schemeClr>
                </a:solidFill>
                <a:latin typeface="Open Sans" panose="020B0606030504020204" pitchFamily="34" charset="0"/>
                <a:ea typeface="Open Sans" panose="020B0606030504020204" pitchFamily="34" charset="0"/>
                <a:cs typeface="Open Sans" panose="020B0606030504020204" pitchFamily="34" charset="0"/>
              </a:rPr>
              <a:t>Knowledge </a:t>
            </a:r>
            <a:r>
              <a:rPr lang="nb-NO" sz="2000" dirty="0" err="1">
                <a:solidFill>
                  <a:schemeClr val="tx1">
                    <a:lumMod val="65000"/>
                  </a:schemeClr>
                </a:solidFill>
                <a:latin typeface="Open Sans" panose="020B0606030504020204" pitchFamily="34" charset="0"/>
                <a:ea typeface="Open Sans" panose="020B0606030504020204" pitchFamily="34" charset="0"/>
                <a:cs typeface="Open Sans" panose="020B0606030504020204" pitchFamily="34" charset="0"/>
              </a:rPr>
              <a:t>production</a:t>
            </a:r>
            <a:r>
              <a:rPr lang="nb-NO" sz="2000" dirty="0">
                <a:solidFill>
                  <a:schemeClr val="tx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tx1">
                    <a:lumMod val="65000"/>
                  </a:schemeClr>
                </a:solidFill>
                <a:latin typeface="Open Sans" panose="020B0606030504020204" pitchFamily="34" charset="0"/>
                <a:ea typeface="Open Sans" panose="020B0606030504020204" pitchFamily="34" charset="0"/>
                <a:cs typeface="Open Sans" panose="020B0606030504020204" pitchFamily="34" charset="0"/>
              </a:rPr>
              <a:t>seen</a:t>
            </a:r>
            <a:r>
              <a:rPr lang="nb-NO" sz="2000" dirty="0">
                <a:solidFill>
                  <a:schemeClr val="tx1">
                    <a:lumMod val="65000"/>
                  </a:schemeClr>
                </a:solidFill>
                <a:latin typeface="Open Sans" panose="020B0606030504020204" pitchFamily="34" charset="0"/>
                <a:ea typeface="Open Sans" panose="020B0606030504020204" pitchFamily="34" charset="0"/>
                <a:cs typeface="Open Sans" panose="020B0606030504020204" pitchFamily="34" charset="0"/>
              </a:rPr>
              <a:t> from the </a:t>
            </a:r>
            <a:r>
              <a:rPr lang="nb-NO" sz="2000" dirty="0" err="1">
                <a:solidFill>
                  <a:schemeClr val="tx1">
                    <a:lumMod val="65000"/>
                  </a:schemeClr>
                </a:solidFill>
                <a:latin typeface="Open Sans" panose="020B0606030504020204" pitchFamily="34" charset="0"/>
                <a:ea typeface="Open Sans" panose="020B0606030504020204" pitchFamily="34" charset="0"/>
                <a:cs typeface="Open Sans" panose="020B0606030504020204" pitchFamily="34" charset="0"/>
              </a:rPr>
              <a:t>lived</a:t>
            </a:r>
            <a:r>
              <a:rPr lang="nb-NO" sz="2000" dirty="0">
                <a:solidFill>
                  <a:schemeClr val="tx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tx1">
                    <a:lumMod val="65000"/>
                  </a:schemeClr>
                </a:solidFill>
                <a:latin typeface="Open Sans" panose="020B0606030504020204" pitchFamily="34" charset="0"/>
                <a:ea typeface="Open Sans" panose="020B0606030504020204" pitchFamily="34" charset="0"/>
                <a:cs typeface="Open Sans" panose="020B0606030504020204" pitchFamily="34" charset="0"/>
              </a:rPr>
              <a:t>body’s</a:t>
            </a:r>
            <a:r>
              <a:rPr lang="nb-NO" sz="2000" dirty="0">
                <a:solidFill>
                  <a:schemeClr val="tx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tx1">
                    <a:lumMod val="65000"/>
                  </a:schemeClr>
                </a:solidFill>
                <a:latin typeface="Open Sans" panose="020B0606030504020204" pitchFamily="34" charset="0"/>
                <a:ea typeface="Open Sans" panose="020B0606030504020204" pitchFamily="34" charset="0"/>
                <a:cs typeface="Open Sans" panose="020B0606030504020204" pitchFamily="34" charset="0"/>
              </a:rPr>
              <a:t>perspective</a:t>
            </a:r>
            <a:endParaRPr lang="nb-NO" sz="2000" dirty="0">
              <a:solidFill>
                <a:schemeClr val="tx1">
                  <a:lumMod val="65000"/>
                </a:schemeClr>
              </a:solidFill>
              <a:latin typeface="Open Sans" panose="020B0606030504020204" pitchFamily="34" charset="0"/>
              <a:ea typeface="Open Sans" panose="020B0606030504020204" pitchFamily="34" charset="0"/>
              <a:cs typeface="Open Sans" panose="020B0606030504020204" pitchFamily="34" charset="0"/>
            </a:endParaRPr>
          </a:p>
          <a:p>
            <a:pPr marL="1200150" lvl="1" indent="-742950">
              <a:buAutoNum type="arabicPeriod"/>
            </a:pPr>
            <a:endPar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nb-NO" sz="4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nb-NO" sz="4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nb-NO" sz="4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17147001"/>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Bilde 3">
            <a:extLst>
              <a:ext uri="{FF2B5EF4-FFF2-40B4-BE49-F238E27FC236}">
                <a16:creationId xmlns:a16="http://schemas.microsoft.com/office/drawing/2014/main" id="{E115CB54-9AF2-DD8E-5C9E-0CD4CB708E94}"/>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2188" b="88438" l="5757" r="61349">
                        <a14:foregroundMark x1="24507" y1="32188" x2="23355" y2="49375"/>
                        <a14:foregroundMark x1="35526" y1="30938" x2="31579" y2="55625"/>
                        <a14:foregroundMark x1="59375" y1="30000" x2="55099" y2="62187"/>
                        <a14:backgroundMark x1="26151" y1="39688" x2="26974" y2="45000"/>
                        <a14:backgroundMark x1="21053" y1="48750" x2="21217" y2="46875"/>
                        <a14:backgroundMark x1="32401" y1="57500" x2="32401" y2="59062"/>
                        <a14:backgroundMark x1="11842" y1="72188" x2="11842" y2="75000"/>
                        <a14:backgroundMark x1="13158" y1="76875" x2="13816" y2="76563"/>
                        <a14:backgroundMark x1="14638" y1="70000" x2="15296" y2="63438"/>
                        <a14:backgroundMark x1="9046" y1="40625" x2="9211" y2="39375"/>
                        <a14:backgroundMark x1="14145" y1="23438" x2="14145" y2="21250"/>
                        <a14:backgroundMark x1="52796" y1="37813" x2="53125" y2="37500"/>
                        <a14:backgroundMark x1="57895" y1="25313" x2="58717" y2="26250"/>
                        <a14:backgroundMark x1="53947" y1="50000" x2="54112" y2="47500"/>
                        <a14:backgroundMark x1="52961" y1="36563" x2="52961" y2="35938"/>
                        <a14:backgroundMark x1="21546" y1="46250" x2="21546" y2="44688"/>
                      </a14:backgroundRemoval>
                    </a14:imgEffect>
                  </a14:imgLayer>
                </a14:imgProps>
              </a:ext>
              <a:ext uri="{28A0092B-C50C-407E-A947-70E740481C1C}">
                <a14:useLocalDpi xmlns:a14="http://schemas.microsoft.com/office/drawing/2010/main" val="0"/>
              </a:ext>
            </a:extLst>
          </a:blip>
          <a:srcRect l="5263" t="521" r="37344" b="-521"/>
          <a:stretch/>
        </p:blipFill>
        <p:spPr>
          <a:xfrm>
            <a:off x="6093083" y="3509329"/>
            <a:ext cx="3104209" cy="2846654"/>
          </a:xfrm>
          <a:prstGeom prst="rect">
            <a:avLst/>
          </a:prstGeom>
        </p:spPr>
      </p:pic>
      <p:sp>
        <p:nvSpPr>
          <p:cNvPr id="16" name="Rectangle 15">
            <a:extLst>
              <a:ext uri="{FF2B5EF4-FFF2-40B4-BE49-F238E27FC236}">
                <a16:creationId xmlns:a16="http://schemas.microsoft.com/office/drawing/2014/main" id="{0A4EBE18-72CA-B707-A73F-53930CEA7FCC}"/>
              </a:ext>
            </a:extLst>
          </p:cNvPr>
          <p:cNvSpPr/>
          <p:nvPr/>
        </p:nvSpPr>
        <p:spPr>
          <a:xfrm>
            <a:off x="19570" y="37898"/>
            <a:ext cx="12147029" cy="6737903"/>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pic>
        <p:nvPicPr>
          <p:cNvPr id="18" name="Picture 2" descr="Woman Silhouette Images – Browse 1,787,173 Stock Photos ...">
            <a:extLst>
              <a:ext uri="{FF2B5EF4-FFF2-40B4-BE49-F238E27FC236}">
                <a16:creationId xmlns:a16="http://schemas.microsoft.com/office/drawing/2014/main" id="{126AE40F-3DA9-D047-F422-2DCC076DD0E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700" t="3431" r="60119" b="3637"/>
          <a:stretch/>
        </p:blipFill>
        <p:spPr bwMode="auto">
          <a:xfrm>
            <a:off x="1650469" y="4235560"/>
            <a:ext cx="627070" cy="1913725"/>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07D9D5A9-1544-57E3-D1DC-929492FCD4EF}"/>
              </a:ext>
            </a:extLst>
          </p:cNvPr>
          <p:cNvSpPr txBox="1"/>
          <p:nvPr/>
        </p:nvSpPr>
        <p:spPr>
          <a:xfrm>
            <a:off x="8204105" y="6213240"/>
            <a:ext cx="2921344" cy="276999"/>
          </a:xfrm>
          <a:prstGeom prst="rect">
            <a:avLst/>
          </a:prstGeom>
          <a:noFill/>
        </p:spPr>
        <p:txBody>
          <a:bodyPr wrap="square" rtlCol="0">
            <a:spAutoFit/>
          </a:bodyPr>
          <a:lstStyle/>
          <a:p>
            <a:r>
              <a:rPr lang="nb-NO" sz="1200" dirty="0"/>
              <a:t>Molander</a:t>
            </a:r>
            <a:r>
              <a:rPr lang="nb-NO" sz="1200" i="1" dirty="0"/>
              <a:t>, </a:t>
            </a:r>
            <a:r>
              <a:rPr lang="nb-NO" sz="1200" i="1" dirty="0" err="1"/>
              <a:t>Practice</a:t>
            </a:r>
            <a:r>
              <a:rPr lang="nb-NO" sz="1200" i="1" dirty="0"/>
              <a:t> of </a:t>
            </a:r>
            <a:r>
              <a:rPr lang="nb-NO" sz="1200" i="1" dirty="0" err="1"/>
              <a:t>Knowing</a:t>
            </a:r>
            <a:r>
              <a:rPr lang="nb-NO" sz="1200" dirty="0"/>
              <a:t> p. 66 and  77</a:t>
            </a:r>
          </a:p>
        </p:txBody>
      </p:sp>
      <p:sp>
        <p:nvSpPr>
          <p:cNvPr id="21" name="Oval 20">
            <a:extLst>
              <a:ext uri="{FF2B5EF4-FFF2-40B4-BE49-F238E27FC236}">
                <a16:creationId xmlns:a16="http://schemas.microsoft.com/office/drawing/2014/main" id="{9EB460BC-884C-5ACA-8CA9-BDF671E1B0EA}"/>
              </a:ext>
            </a:extLst>
          </p:cNvPr>
          <p:cNvSpPr/>
          <p:nvPr/>
        </p:nvSpPr>
        <p:spPr>
          <a:xfrm>
            <a:off x="672589" y="2925248"/>
            <a:ext cx="285367" cy="997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ctangle 8">
            <a:extLst>
              <a:ext uri="{FF2B5EF4-FFF2-40B4-BE49-F238E27FC236}">
                <a16:creationId xmlns:a16="http://schemas.microsoft.com/office/drawing/2014/main" id="{535E37A3-8DBA-833E-4F23-1ADC972B3D71}"/>
              </a:ext>
            </a:extLst>
          </p:cNvPr>
          <p:cNvSpPr/>
          <p:nvPr/>
        </p:nvSpPr>
        <p:spPr>
          <a:xfrm>
            <a:off x="2747234" y="3418979"/>
            <a:ext cx="362603" cy="355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Oval 1">
            <a:extLst>
              <a:ext uri="{FF2B5EF4-FFF2-40B4-BE49-F238E27FC236}">
                <a16:creationId xmlns:a16="http://schemas.microsoft.com/office/drawing/2014/main" id="{0309D9D5-895B-CFA1-C384-7D26728173C3}"/>
              </a:ext>
            </a:extLst>
          </p:cNvPr>
          <p:cNvSpPr/>
          <p:nvPr/>
        </p:nvSpPr>
        <p:spPr>
          <a:xfrm>
            <a:off x="489724" y="3525350"/>
            <a:ext cx="11206717" cy="1420420"/>
          </a:xfrm>
          <a:prstGeom prst="ellipse">
            <a:avLst/>
          </a:prstGeom>
          <a:noFill/>
          <a:ln w="3175">
            <a:solidFill>
              <a:schemeClr val="bg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Speech Bubble: Oval 2">
            <a:extLst>
              <a:ext uri="{FF2B5EF4-FFF2-40B4-BE49-F238E27FC236}">
                <a16:creationId xmlns:a16="http://schemas.microsoft.com/office/drawing/2014/main" id="{5B2084BA-FF26-7702-0F4D-1798A1ADE129}"/>
              </a:ext>
            </a:extLst>
          </p:cNvPr>
          <p:cNvSpPr/>
          <p:nvPr/>
        </p:nvSpPr>
        <p:spPr>
          <a:xfrm>
            <a:off x="9056189" y="1250884"/>
            <a:ext cx="2069260" cy="1838627"/>
          </a:xfrm>
          <a:prstGeom prst="wedgeEllipseCallout">
            <a:avLst>
              <a:gd name="adj1" fmla="val -38018"/>
              <a:gd name="adj2" fmla="val 71480"/>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740664"/>
            <a:r>
              <a:rPr lang="nb-NO" sz="1400" i="1"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nb-NO" sz="1400" i="1" dirty="0" err="1">
                <a:solidFill>
                  <a:schemeClr val="tx1"/>
                </a:solidFill>
                <a:latin typeface="Open Sans" panose="020B0606030504020204" pitchFamily="34" charset="0"/>
                <a:ea typeface="Open Sans" panose="020B0606030504020204" pitchFamily="34" charset="0"/>
                <a:cs typeface="Open Sans" panose="020B0606030504020204" pitchFamily="34" charset="0"/>
              </a:rPr>
              <a:t>You</a:t>
            </a:r>
            <a:r>
              <a:rPr lang="nb-NO" sz="1400" i="1"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nb-NO" sz="1400" i="1" dirty="0" err="1">
                <a:solidFill>
                  <a:schemeClr val="tx1"/>
                </a:solidFill>
                <a:latin typeface="Open Sans" panose="020B0606030504020204" pitchFamily="34" charset="0"/>
                <a:ea typeface="Open Sans" panose="020B0606030504020204" pitchFamily="34" charset="0"/>
                <a:cs typeface="Open Sans" panose="020B0606030504020204" pitchFamily="34" charset="0"/>
              </a:rPr>
              <a:t>can</a:t>
            </a:r>
            <a:r>
              <a:rPr lang="nb-NO" sz="1400" i="1" dirty="0">
                <a:solidFill>
                  <a:schemeClr val="tx1"/>
                </a:solidFill>
                <a:latin typeface="Open Sans" panose="020B0606030504020204" pitchFamily="34" charset="0"/>
                <a:ea typeface="Open Sans" panose="020B0606030504020204" pitchFamily="34" charset="0"/>
                <a:cs typeface="Open Sans" panose="020B0606030504020204" pitchFamily="34" charset="0"/>
              </a:rPr>
              <a:t> do more </a:t>
            </a:r>
            <a:r>
              <a:rPr lang="nb-NO" sz="1400" i="1" dirty="0" err="1">
                <a:solidFill>
                  <a:schemeClr val="tx1"/>
                </a:solidFill>
                <a:latin typeface="Open Sans" panose="020B0606030504020204" pitchFamily="34" charset="0"/>
                <a:ea typeface="Open Sans" panose="020B0606030504020204" pitchFamily="34" charset="0"/>
                <a:cs typeface="Open Sans" panose="020B0606030504020204" pitchFamily="34" charset="0"/>
              </a:rPr>
              <a:t>than</a:t>
            </a:r>
            <a:r>
              <a:rPr lang="nb-NO" sz="1400" i="1"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nb-NO" sz="1400" i="1" dirty="0" err="1">
                <a:solidFill>
                  <a:schemeClr val="tx1"/>
                </a:solidFill>
                <a:latin typeface="Open Sans" panose="020B0606030504020204" pitchFamily="34" charset="0"/>
                <a:ea typeface="Open Sans" panose="020B0606030504020204" pitchFamily="34" charset="0"/>
                <a:cs typeface="Open Sans" panose="020B0606030504020204" pitchFamily="34" charset="0"/>
              </a:rPr>
              <a:t>you</a:t>
            </a:r>
            <a:r>
              <a:rPr lang="nb-NO" sz="1400" i="1"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nb-NO" sz="1400" i="1" dirty="0" err="1">
                <a:solidFill>
                  <a:schemeClr val="tx1"/>
                </a:solidFill>
                <a:latin typeface="Open Sans" panose="020B0606030504020204" pitchFamily="34" charset="0"/>
                <a:ea typeface="Open Sans" panose="020B0606030504020204" pitchFamily="34" charset="0"/>
                <a:cs typeface="Open Sans" panose="020B0606030504020204" pitchFamily="34" charset="0"/>
              </a:rPr>
              <a:t>know</a:t>
            </a:r>
            <a:r>
              <a:rPr lang="nb-NO" sz="1400" i="1"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10" name="Speech Bubble: Oval 9">
            <a:extLst>
              <a:ext uri="{FF2B5EF4-FFF2-40B4-BE49-F238E27FC236}">
                <a16:creationId xmlns:a16="http://schemas.microsoft.com/office/drawing/2014/main" id="{8607293D-44D8-C5D6-95F1-CB66C9CABF8D}"/>
              </a:ext>
            </a:extLst>
          </p:cNvPr>
          <p:cNvSpPr/>
          <p:nvPr/>
        </p:nvSpPr>
        <p:spPr>
          <a:xfrm>
            <a:off x="5718215" y="1093240"/>
            <a:ext cx="2179438" cy="1838627"/>
          </a:xfrm>
          <a:prstGeom prst="wedgeEllipseCallout">
            <a:avLst>
              <a:gd name="adj1" fmla="val -4813"/>
              <a:gd name="adj2" fmla="val 77696"/>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740664"/>
            <a:endParaRPr lang="nb-NO" sz="1800" i="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defTabSz="740664"/>
            <a:r>
              <a:rPr lang="nb-NO" sz="1400" i="1" dirty="0">
                <a:solidFill>
                  <a:schemeClr val="tx1"/>
                </a:solidFill>
                <a:latin typeface="Open Sans" panose="020B0606030504020204" pitchFamily="34" charset="0"/>
                <a:ea typeface="Open Sans" panose="020B0606030504020204" pitchFamily="34" charset="0"/>
                <a:cs typeface="Open Sans" panose="020B0606030504020204" pitchFamily="34" charset="0"/>
              </a:rPr>
              <a:t>In </a:t>
            </a:r>
            <a:r>
              <a:rPr lang="nb-NO" sz="1400" i="1" dirty="0" err="1">
                <a:solidFill>
                  <a:schemeClr val="tx1"/>
                </a:solidFill>
                <a:latin typeface="Open Sans" panose="020B0606030504020204" pitchFamily="34" charset="0"/>
                <a:ea typeface="Open Sans" panose="020B0606030504020204" pitchFamily="34" charset="0"/>
                <a:cs typeface="Open Sans" panose="020B0606030504020204" pitchFamily="34" charset="0"/>
              </a:rPr>
              <a:t>its</a:t>
            </a:r>
            <a:r>
              <a:rPr lang="nb-NO" sz="1400" i="1"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nb-NO" sz="1400" i="1" dirty="0" err="1">
                <a:solidFill>
                  <a:schemeClr val="tx1"/>
                </a:solidFill>
                <a:latin typeface="Open Sans" panose="020B0606030504020204" pitchFamily="34" charset="0"/>
                <a:ea typeface="Open Sans" panose="020B0606030504020204" pitchFamily="34" charset="0"/>
                <a:cs typeface="Open Sans" panose="020B0606030504020204" pitchFamily="34" charset="0"/>
              </a:rPr>
              <a:t>living</a:t>
            </a:r>
            <a:r>
              <a:rPr lang="nb-NO" sz="1400" i="1"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nb-NO" sz="1400" i="1" dirty="0" err="1">
                <a:solidFill>
                  <a:schemeClr val="tx1"/>
                </a:solidFill>
                <a:latin typeface="Open Sans" panose="020B0606030504020204" pitchFamily="34" charset="0"/>
                <a:ea typeface="Open Sans" panose="020B0606030504020204" pitchFamily="34" charset="0"/>
                <a:cs typeface="Open Sans" panose="020B0606030504020204" pitchFamily="34" charset="0"/>
              </a:rPr>
              <a:t>heart</a:t>
            </a:r>
            <a:r>
              <a:rPr lang="nb-NO" sz="1400" i="1"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nb-NO" sz="1400" i="1" dirty="0" err="1">
                <a:solidFill>
                  <a:schemeClr val="tx1"/>
                </a:solidFill>
                <a:latin typeface="Open Sans" panose="020B0606030504020204" pitchFamily="34" charset="0"/>
                <a:ea typeface="Open Sans" panose="020B0606030504020204" pitchFamily="34" charset="0"/>
                <a:cs typeface="Open Sans" panose="020B0606030504020204" pitchFamily="34" charset="0"/>
              </a:rPr>
              <a:t>knowledge</a:t>
            </a:r>
            <a:r>
              <a:rPr lang="nb-NO" sz="1400" i="1" dirty="0">
                <a:solidFill>
                  <a:schemeClr val="tx1"/>
                </a:solidFill>
                <a:latin typeface="Open Sans" panose="020B0606030504020204" pitchFamily="34" charset="0"/>
                <a:ea typeface="Open Sans" panose="020B0606030504020204" pitchFamily="34" charset="0"/>
                <a:cs typeface="Open Sans" panose="020B0606030504020204" pitchFamily="34" charset="0"/>
              </a:rPr>
              <a:t> is </a:t>
            </a:r>
            <a:r>
              <a:rPr lang="nb-NO" sz="1400" i="1" dirty="0" err="1">
                <a:solidFill>
                  <a:schemeClr val="tx1"/>
                </a:solidFill>
                <a:latin typeface="Open Sans" panose="020B0606030504020204" pitchFamily="34" charset="0"/>
                <a:ea typeface="Open Sans" panose="020B0606030504020204" pitchFamily="34" charset="0"/>
                <a:cs typeface="Open Sans" panose="020B0606030504020204" pitchFamily="34" charset="0"/>
              </a:rPr>
              <a:t>embodied</a:t>
            </a:r>
            <a:r>
              <a:rPr lang="nb-NO" sz="1400" i="1"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nb-NO" sz="1400" i="1" dirty="0" err="1">
                <a:solidFill>
                  <a:schemeClr val="tx1"/>
                </a:solidFill>
                <a:latin typeface="Open Sans" panose="020B0606030504020204" pitchFamily="34" charset="0"/>
                <a:ea typeface="Open Sans" panose="020B0606030504020204" pitchFamily="34" charset="0"/>
                <a:cs typeface="Open Sans" panose="020B0606030504020204" pitchFamily="34" charset="0"/>
              </a:rPr>
              <a:t>knowledge</a:t>
            </a:r>
            <a:r>
              <a:rPr lang="nb-NO"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a:p>
            <a:pPr defTabSz="740664"/>
            <a:endParaRPr lang="nb-NO" sz="1600" i="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TextBox 7">
            <a:extLst>
              <a:ext uri="{FF2B5EF4-FFF2-40B4-BE49-F238E27FC236}">
                <a16:creationId xmlns:a16="http://schemas.microsoft.com/office/drawing/2014/main" id="{DE735C17-20EB-404F-09ED-0BB8E6213871}"/>
              </a:ext>
            </a:extLst>
          </p:cNvPr>
          <p:cNvSpPr txBox="1"/>
          <p:nvPr/>
        </p:nvSpPr>
        <p:spPr>
          <a:xfrm>
            <a:off x="672589" y="809160"/>
            <a:ext cx="5521800" cy="2031325"/>
          </a:xfrm>
          <a:prstGeom prst="rect">
            <a:avLst/>
          </a:prstGeom>
          <a:noFill/>
        </p:spPr>
        <p:txBody>
          <a:bodyPr wrap="square">
            <a:spAutoFit/>
          </a:bodyPr>
          <a:lstStyle/>
          <a:p>
            <a:pPr defTabSz="740664">
              <a:spcAft>
                <a:spcPts val="600"/>
              </a:spcAft>
            </a:pPr>
            <a:r>
              <a:rPr lang="en-US" sz="4000" dirty="0">
                <a:latin typeface="Open Sans" panose="020B0606030504020204" pitchFamily="34" charset="0"/>
                <a:ea typeface="Open Sans" panose="020B0606030504020204" pitchFamily="34" charset="0"/>
                <a:cs typeface="Open Sans" panose="020B0606030504020204" pitchFamily="34" charset="0"/>
              </a:rPr>
              <a:t>Practice                          is prime</a:t>
            </a:r>
          </a:p>
          <a:p>
            <a:pPr marL="571500" indent="-571500" defTabSz="740664">
              <a:spcAft>
                <a:spcPts val="600"/>
              </a:spcAft>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Subjective and collective</a:t>
            </a:r>
          </a:p>
          <a:p>
            <a:pPr marL="571500" indent="-571500" defTabSz="740664">
              <a:spcAft>
                <a:spcPts val="600"/>
              </a:spcAft>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Explicit and tacit knowledge</a:t>
            </a:r>
          </a:p>
        </p:txBody>
      </p:sp>
    </p:spTree>
    <p:extLst>
      <p:ext uri="{BB962C8B-B14F-4D97-AF65-F5344CB8AC3E}">
        <p14:creationId xmlns:p14="http://schemas.microsoft.com/office/powerpoint/2010/main" val="1822067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Bilde 3">
            <a:extLst>
              <a:ext uri="{FF2B5EF4-FFF2-40B4-BE49-F238E27FC236}">
                <a16:creationId xmlns:a16="http://schemas.microsoft.com/office/drawing/2014/main" id="{E115CB54-9AF2-DD8E-5C9E-0CD4CB708E94}"/>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2188" b="88438" l="5757" r="61349">
                        <a14:foregroundMark x1="24507" y1="32188" x2="23355" y2="49375"/>
                        <a14:foregroundMark x1="35526" y1="30938" x2="31579" y2="55625"/>
                        <a14:foregroundMark x1="59375" y1="30000" x2="55099" y2="62187"/>
                        <a14:backgroundMark x1="26151" y1="39688" x2="26974" y2="45000"/>
                        <a14:backgroundMark x1="21053" y1="48750" x2="21217" y2="46875"/>
                        <a14:backgroundMark x1="32401" y1="57500" x2="32401" y2="59062"/>
                        <a14:backgroundMark x1="11842" y1="72188" x2="11842" y2="75000"/>
                        <a14:backgroundMark x1="13158" y1="76875" x2="13816" y2="76563"/>
                        <a14:backgroundMark x1="14638" y1="70000" x2="15296" y2="63438"/>
                        <a14:backgroundMark x1="9046" y1="40625" x2="9211" y2="39375"/>
                        <a14:backgroundMark x1="14145" y1="23438" x2="14145" y2="21250"/>
                        <a14:backgroundMark x1="52796" y1="37813" x2="53125" y2="37500"/>
                        <a14:backgroundMark x1="57895" y1="25313" x2="58717" y2="26250"/>
                        <a14:backgroundMark x1="53947" y1="50000" x2="54112" y2="47500"/>
                        <a14:backgroundMark x1="52961" y1="36563" x2="52961" y2="35938"/>
                        <a14:backgroundMark x1="21546" y1="46250" x2="21546" y2="44688"/>
                      </a14:backgroundRemoval>
                    </a14:imgEffect>
                  </a14:imgLayer>
                </a14:imgProps>
              </a:ext>
              <a:ext uri="{28A0092B-C50C-407E-A947-70E740481C1C}">
                <a14:useLocalDpi xmlns:a14="http://schemas.microsoft.com/office/drawing/2010/main" val="0"/>
              </a:ext>
            </a:extLst>
          </a:blip>
          <a:srcRect l="5263" t="521" r="37344" b="-521"/>
          <a:stretch/>
        </p:blipFill>
        <p:spPr>
          <a:xfrm>
            <a:off x="6093083" y="3509329"/>
            <a:ext cx="3104209" cy="2846654"/>
          </a:xfrm>
          <a:prstGeom prst="rect">
            <a:avLst/>
          </a:prstGeom>
        </p:spPr>
      </p:pic>
      <p:sp>
        <p:nvSpPr>
          <p:cNvPr id="8" name="TextBox 7">
            <a:extLst>
              <a:ext uri="{FF2B5EF4-FFF2-40B4-BE49-F238E27FC236}">
                <a16:creationId xmlns:a16="http://schemas.microsoft.com/office/drawing/2014/main" id="{DE735C17-20EB-404F-09ED-0BB8E6213871}"/>
              </a:ext>
            </a:extLst>
          </p:cNvPr>
          <p:cNvSpPr txBox="1"/>
          <p:nvPr/>
        </p:nvSpPr>
        <p:spPr>
          <a:xfrm>
            <a:off x="722206" y="794171"/>
            <a:ext cx="5472183" cy="2031325"/>
          </a:xfrm>
          <a:prstGeom prst="rect">
            <a:avLst/>
          </a:prstGeom>
          <a:noFill/>
        </p:spPr>
        <p:txBody>
          <a:bodyPr wrap="square">
            <a:spAutoFit/>
          </a:bodyPr>
          <a:lstStyle/>
          <a:p>
            <a:pPr defTabSz="740664">
              <a:spcAft>
                <a:spcPts val="600"/>
              </a:spcAft>
            </a:pPr>
            <a:r>
              <a:rPr lang="en-US" sz="4000" dirty="0">
                <a:latin typeface="Open Sans" panose="020B0606030504020204" pitchFamily="34" charset="0"/>
                <a:ea typeface="Open Sans" panose="020B0606030504020204" pitchFamily="34" charset="0"/>
                <a:cs typeface="Open Sans" panose="020B0606030504020204" pitchFamily="34" charset="0"/>
              </a:rPr>
              <a:t>Practice                          is prime</a:t>
            </a:r>
          </a:p>
          <a:p>
            <a:pPr marL="571500" indent="-571500" defTabSz="740664">
              <a:spcAft>
                <a:spcPts val="600"/>
              </a:spcAft>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Subjective and collective</a:t>
            </a:r>
          </a:p>
          <a:p>
            <a:pPr marL="571500" indent="-571500" defTabSz="740664">
              <a:spcAft>
                <a:spcPts val="600"/>
              </a:spcAft>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Explicit and tacit knowledge</a:t>
            </a:r>
          </a:p>
        </p:txBody>
      </p:sp>
      <p:sp>
        <p:nvSpPr>
          <p:cNvPr id="16" name="Rectangle 15">
            <a:extLst>
              <a:ext uri="{FF2B5EF4-FFF2-40B4-BE49-F238E27FC236}">
                <a16:creationId xmlns:a16="http://schemas.microsoft.com/office/drawing/2014/main" id="{0A4EBE18-72CA-B707-A73F-53930CEA7FCC}"/>
              </a:ext>
            </a:extLst>
          </p:cNvPr>
          <p:cNvSpPr/>
          <p:nvPr/>
        </p:nvSpPr>
        <p:spPr>
          <a:xfrm>
            <a:off x="19570" y="37898"/>
            <a:ext cx="12147029" cy="6737903"/>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B54086F4-11AC-4F0E-02D2-05175D175586}"/>
              </a:ext>
            </a:extLst>
          </p:cNvPr>
          <p:cNvSpPr txBox="1"/>
          <p:nvPr/>
        </p:nvSpPr>
        <p:spPr>
          <a:xfrm>
            <a:off x="8553589" y="6052328"/>
            <a:ext cx="5635888" cy="461665"/>
          </a:xfrm>
          <a:prstGeom prst="rect">
            <a:avLst/>
          </a:prstGeom>
          <a:noFill/>
        </p:spPr>
        <p:txBody>
          <a:bodyPr wrap="square" rtlCol="0">
            <a:spAutoFit/>
          </a:bodyPr>
          <a:lstStyle/>
          <a:p>
            <a:r>
              <a:rPr lang="nb-NO" sz="1200" dirty="0"/>
              <a:t>Merleau-Ponty, </a:t>
            </a:r>
            <a:r>
              <a:rPr lang="nb-NO" sz="1200" i="1" dirty="0" err="1"/>
              <a:t>Phenomenology</a:t>
            </a:r>
            <a:r>
              <a:rPr lang="nb-NO" sz="1200" i="1" dirty="0"/>
              <a:t> of </a:t>
            </a:r>
            <a:r>
              <a:rPr lang="nb-NO" sz="1200" i="1" dirty="0" err="1"/>
              <a:t>Perception</a:t>
            </a:r>
            <a:r>
              <a:rPr lang="nb-NO" sz="1200" i="1" dirty="0"/>
              <a:t>, </a:t>
            </a:r>
            <a:r>
              <a:rPr lang="nb-NO" sz="1200" dirty="0"/>
              <a:t>137</a:t>
            </a:r>
          </a:p>
          <a:p>
            <a:r>
              <a:rPr lang="nb-NO" sz="1200" dirty="0"/>
              <a:t>Merleau-Ponty, </a:t>
            </a:r>
            <a:r>
              <a:rPr lang="nb-NO" sz="1200" i="1" dirty="0" err="1"/>
              <a:t>Primacy</a:t>
            </a:r>
            <a:r>
              <a:rPr lang="nb-NO" sz="1200" i="1" dirty="0"/>
              <a:t> of </a:t>
            </a:r>
            <a:r>
              <a:rPr lang="nb-NO" sz="1200" i="1" dirty="0" err="1"/>
              <a:t>Perception</a:t>
            </a:r>
            <a:r>
              <a:rPr lang="nb-NO" sz="1200" i="1" dirty="0"/>
              <a:t>, </a:t>
            </a:r>
            <a:r>
              <a:rPr lang="nb-NO" sz="1200" dirty="0"/>
              <a:t>5</a:t>
            </a:r>
          </a:p>
        </p:txBody>
      </p:sp>
      <p:pic>
        <p:nvPicPr>
          <p:cNvPr id="18" name="Picture 2" descr="Woman Silhouette Images – Browse 1,787,173 Stock Photos ...">
            <a:extLst>
              <a:ext uri="{FF2B5EF4-FFF2-40B4-BE49-F238E27FC236}">
                <a16:creationId xmlns:a16="http://schemas.microsoft.com/office/drawing/2014/main" id="{126AE40F-3DA9-D047-F422-2DCC076DD0E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700" t="3431" r="60119" b="3637"/>
          <a:stretch/>
        </p:blipFill>
        <p:spPr bwMode="auto">
          <a:xfrm>
            <a:off x="1650469" y="4235560"/>
            <a:ext cx="627070" cy="1913725"/>
          </a:xfrm>
          <a:prstGeom prst="rect">
            <a:avLst/>
          </a:prstGeom>
          <a:noFill/>
          <a:extLst>
            <a:ext uri="{909E8E84-426E-40DD-AFC4-6F175D3DCCD1}">
              <a14:hiddenFill xmlns:a14="http://schemas.microsoft.com/office/drawing/2010/main">
                <a:solidFill>
                  <a:srgbClr val="FFFFFF"/>
                </a:solidFill>
              </a14:hiddenFill>
            </a:ext>
          </a:extLst>
        </p:spPr>
      </p:pic>
      <p:sp>
        <p:nvSpPr>
          <p:cNvPr id="21" name="Oval 20">
            <a:extLst>
              <a:ext uri="{FF2B5EF4-FFF2-40B4-BE49-F238E27FC236}">
                <a16:creationId xmlns:a16="http://schemas.microsoft.com/office/drawing/2014/main" id="{9EB460BC-884C-5ACA-8CA9-BDF671E1B0EA}"/>
              </a:ext>
            </a:extLst>
          </p:cNvPr>
          <p:cNvSpPr/>
          <p:nvPr/>
        </p:nvSpPr>
        <p:spPr>
          <a:xfrm>
            <a:off x="672589" y="2925248"/>
            <a:ext cx="285367" cy="997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ctangle 8">
            <a:extLst>
              <a:ext uri="{FF2B5EF4-FFF2-40B4-BE49-F238E27FC236}">
                <a16:creationId xmlns:a16="http://schemas.microsoft.com/office/drawing/2014/main" id="{535E37A3-8DBA-833E-4F23-1ADC972B3D71}"/>
              </a:ext>
            </a:extLst>
          </p:cNvPr>
          <p:cNvSpPr/>
          <p:nvPr/>
        </p:nvSpPr>
        <p:spPr>
          <a:xfrm>
            <a:off x="2747234" y="3418979"/>
            <a:ext cx="362603" cy="355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TextBox 3">
            <a:extLst>
              <a:ext uri="{FF2B5EF4-FFF2-40B4-BE49-F238E27FC236}">
                <a16:creationId xmlns:a16="http://schemas.microsoft.com/office/drawing/2014/main" id="{035DE673-42AD-14AB-2395-0442B6A26186}"/>
              </a:ext>
            </a:extLst>
          </p:cNvPr>
          <p:cNvSpPr txBox="1"/>
          <p:nvPr/>
        </p:nvSpPr>
        <p:spPr>
          <a:xfrm>
            <a:off x="2957784" y="2835907"/>
            <a:ext cx="2975205" cy="307777"/>
          </a:xfrm>
          <a:prstGeom prst="rect">
            <a:avLst/>
          </a:prstGeom>
          <a:solidFill>
            <a:schemeClr val="bg1"/>
          </a:solidFill>
          <a:ln>
            <a:noFill/>
          </a:ln>
        </p:spPr>
        <p:txBody>
          <a:bodyPr wrap="square">
            <a:spAutoFit/>
          </a:bodyPr>
          <a:lstStyle/>
          <a:p>
            <a:pPr defTabSz="740664"/>
            <a:endParaRPr lang="nb-NO" sz="1400" i="1"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p:txBody>
      </p:sp>
      <p:sp>
        <p:nvSpPr>
          <p:cNvPr id="2" name="Oval 1">
            <a:extLst>
              <a:ext uri="{FF2B5EF4-FFF2-40B4-BE49-F238E27FC236}">
                <a16:creationId xmlns:a16="http://schemas.microsoft.com/office/drawing/2014/main" id="{0309D9D5-895B-CFA1-C384-7D26728173C3}"/>
              </a:ext>
            </a:extLst>
          </p:cNvPr>
          <p:cNvSpPr/>
          <p:nvPr/>
        </p:nvSpPr>
        <p:spPr>
          <a:xfrm>
            <a:off x="489724" y="3525350"/>
            <a:ext cx="11206717" cy="1420420"/>
          </a:xfrm>
          <a:prstGeom prst="ellipse">
            <a:avLst/>
          </a:prstGeom>
          <a:noFill/>
          <a:ln w="3175">
            <a:solidFill>
              <a:schemeClr val="bg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Speech Bubble: Oval 2">
            <a:extLst>
              <a:ext uri="{FF2B5EF4-FFF2-40B4-BE49-F238E27FC236}">
                <a16:creationId xmlns:a16="http://schemas.microsoft.com/office/drawing/2014/main" id="{5B2084BA-FF26-7702-0F4D-1798A1ADE129}"/>
              </a:ext>
            </a:extLst>
          </p:cNvPr>
          <p:cNvSpPr/>
          <p:nvPr/>
        </p:nvSpPr>
        <p:spPr>
          <a:xfrm>
            <a:off x="8271460" y="1809833"/>
            <a:ext cx="2069260" cy="1838627"/>
          </a:xfrm>
          <a:prstGeom prst="wedgeEllipseCallout">
            <a:avLst>
              <a:gd name="adj1" fmla="val -38018"/>
              <a:gd name="adj2" fmla="val 71480"/>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highlight>
                <a:srgbClr val="FFFF00"/>
              </a:highlight>
            </a:endParaRPr>
          </a:p>
          <a:p>
            <a:r>
              <a:rPr lang="en-US" sz="1200" i="1" dirty="0">
                <a:solidFill>
                  <a:schemeClr val="tx1"/>
                </a:solidFill>
                <a:highlight>
                  <a:srgbClr val="FFFF00"/>
                </a:highlight>
              </a:rPr>
              <a:t>… a global, practical, and implicit notion of the relation between our body and things, of our hold on them.</a:t>
            </a:r>
            <a:endParaRPr lang="nb-NO" sz="1200" i="1" dirty="0">
              <a:solidFill>
                <a:schemeClr val="tx1"/>
              </a:solidFill>
              <a:highlight>
                <a:srgbClr val="FFFF00"/>
              </a:highlight>
            </a:endParaRPr>
          </a:p>
        </p:txBody>
      </p:sp>
      <p:sp>
        <p:nvSpPr>
          <p:cNvPr id="10" name="Speech Bubble: Oval 9">
            <a:extLst>
              <a:ext uri="{FF2B5EF4-FFF2-40B4-BE49-F238E27FC236}">
                <a16:creationId xmlns:a16="http://schemas.microsoft.com/office/drawing/2014/main" id="{8607293D-44D8-C5D6-95F1-CB66C9CABF8D}"/>
              </a:ext>
            </a:extLst>
          </p:cNvPr>
          <p:cNvSpPr/>
          <p:nvPr/>
        </p:nvSpPr>
        <p:spPr>
          <a:xfrm>
            <a:off x="5946775" y="1779778"/>
            <a:ext cx="2179438" cy="1838627"/>
          </a:xfrm>
          <a:prstGeom prst="wedgeEllipseCallout">
            <a:avLst>
              <a:gd name="adj1" fmla="val 431"/>
              <a:gd name="adj2" fmla="val 75624"/>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740664"/>
            <a:endParaRPr lang="nb-NO" sz="1600" i="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defTabSz="740664"/>
            <a:r>
              <a:rPr lang="en-US" sz="1200" i="1" dirty="0">
                <a:solidFill>
                  <a:schemeClr val="tx1"/>
                </a:solidFill>
                <a:highlight>
                  <a:srgbClr val="FFFF00"/>
                </a:highlight>
              </a:rPr>
              <a:t>We discover beneath intelligence and beneath perception a more fundamental function.</a:t>
            </a:r>
            <a:endParaRPr lang="nb-NO" sz="1400" i="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DE480C75-CDC2-854F-5F12-53A6D36FA6C6}"/>
              </a:ext>
            </a:extLst>
          </p:cNvPr>
          <p:cNvCxnSpPr>
            <a:cxnSpLocks/>
          </p:cNvCxnSpPr>
          <p:nvPr/>
        </p:nvCxnSpPr>
        <p:spPr>
          <a:xfrm>
            <a:off x="3179944" y="5755793"/>
            <a:ext cx="5472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71385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E735C17-20EB-404F-09ED-0BB8E6213871}"/>
              </a:ext>
            </a:extLst>
          </p:cNvPr>
          <p:cNvSpPr txBox="1"/>
          <p:nvPr/>
        </p:nvSpPr>
        <p:spPr>
          <a:xfrm>
            <a:off x="722206" y="794171"/>
            <a:ext cx="5472183" cy="1323439"/>
          </a:xfrm>
          <a:prstGeom prst="rect">
            <a:avLst/>
          </a:prstGeom>
          <a:noFill/>
        </p:spPr>
        <p:txBody>
          <a:bodyPr wrap="square">
            <a:spAutoFit/>
          </a:bodyPr>
          <a:lstStyle/>
          <a:p>
            <a:pPr defTabSz="740664">
              <a:spcAft>
                <a:spcPts val="600"/>
              </a:spcAft>
            </a:pPr>
            <a:r>
              <a:rPr lang="en-US" sz="4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Practice                          is prime</a:t>
            </a:r>
          </a:p>
        </p:txBody>
      </p:sp>
      <p:sp>
        <p:nvSpPr>
          <p:cNvPr id="16" name="Rectangle 15">
            <a:extLst>
              <a:ext uri="{FF2B5EF4-FFF2-40B4-BE49-F238E27FC236}">
                <a16:creationId xmlns:a16="http://schemas.microsoft.com/office/drawing/2014/main" id="{0A4EBE18-72CA-B707-A73F-53930CEA7FCC}"/>
              </a:ext>
            </a:extLst>
          </p:cNvPr>
          <p:cNvSpPr/>
          <p:nvPr/>
        </p:nvSpPr>
        <p:spPr>
          <a:xfrm>
            <a:off x="19570" y="37898"/>
            <a:ext cx="12147029" cy="6737903"/>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pic>
        <p:nvPicPr>
          <p:cNvPr id="2050" name="Picture 2" descr="Studenti.it">
            <a:extLst>
              <a:ext uri="{FF2B5EF4-FFF2-40B4-BE49-F238E27FC236}">
                <a16:creationId xmlns:a16="http://schemas.microsoft.com/office/drawing/2014/main" id="{A99E86E4-3946-A853-D5A5-47A9BBD7F88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970" b="98036" l="1512" r="96112">
                        <a14:foregroundMark x1="10367" y1="32779" x2="4968" y2="51360"/>
                        <a14:foregroundMark x1="4968" y1="51360" x2="5616" y2="55740"/>
                        <a14:foregroundMark x1="4752" y1="58157" x2="1512" y2="71299"/>
                        <a14:foregroundMark x1="9503" y1="65710" x2="47084" y2="77039"/>
                        <a14:foregroundMark x1="47084" y1="77039" x2="47084" y2="77039"/>
                        <a14:foregroundMark x1="84017" y1="59063" x2="69546" y2="94411"/>
                        <a14:foregroundMark x1="65443" y1="15710" x2="70410" y2="22810"/>
                        <a14:foregroundMark x1="70410" y1="22810" x2="72786" y2="24622"/>
                        <a14:foregroundMark x1="63931" y1="12991" x2="68683" y2="16012"/>
                        <a14:foregroundMark x1="28294" y1="17221" x2="41037" y2="11782"/>
                        <a14:foregroundMark x1="46220" y1="11631" x2="63283" y2="13746"/>
                        <a14:foregroundMark x1="63283" y1="13746" x2="72786" y2="21601"/>
                        <a14:foregroundMark x1="72786" y1="21601" x2="76674" y2="35196"/>
                        <a14:foregroundMark x1="84449" y1="53172" x2="85313" y2="85801"/>
                        <a14:foregroundMark x1="92657" y1="51813" x2="90281" y2="77946"/>
                        <a14:foregroundMark x1="88553" y1="49245" x2="96544" y2="48489"/>
                        <a14:foregroundMark x1="74946" y1="55136" x2="51188" y2="86556"/>
                        <a14:foregroundMark x1="28078" y1="59819" x2="18790" y2="87009"/>
                        <a14:foregroundMark x1="14039" y1="91088" x2="61339" y2="96073"/>
                        <a14:foregroundMark x1="61339" y1="96073" x2="74946" y2="95317"/>
                        <a14:foregroundMark x1="74946" y1="95317" x2="89417" y2="88218"/>
                        <a14:foregroundMark x1="95248" y1="79909" x2="93737" y2="98036"/>
                        <a14:foregroundMark x1="93737" y1="98036" x2="93737" y2="98036"/>
                        <a14:foregroundMark x1="43413" y1="77644" x2="44924" y2="85801"/>
                      </a14:backgroundRemoval>
                    </a14:imgEffect>
                  </a14:imgLayer>
                </a14:imgProps>
              </a:ext>
              <a:ext uri="{28A0092B-C50C-407E-A947-70E740481C1C}">
                <a14:useLocalDpi xmlns:a14="http://schemas.microsoft.com/office/drawing/2010/main" val="0"/>
              </a:ext>
            </a:extLst>
          </a:blip>
          <a:srcRect/>
          <a:stretch>
            <a:fillRect/>
          </a:stretch>
        </p:blipFill>
        <p:spPr bwMode="auto">
          <a:xfrm>
            <a:off x="7596427" y="186703"/>
            <a:ext cx="4410075" cy="63055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75D7D31-57EA-7699-4032-C4C21BF81D4E}"/>
              </a:ext>
            </a:extLst>
          </p:cNvPr>
          <p:cNvSpPr txBox="1"/>
          <p:nvPr/>
        </p:nvSpPr>
        <p:spPr>
          <a:xfrm>
            <a:off x="722205" y="2190438"/>
            <a:ext cx="5472183" cy="2554545"/>
          </a:xfrm>
          <a:prstGeom prst="rect">
            <a:avLst/>
          </a:prstGeom>
          <a:noFill/>
        </p:spPr>
        <p:txBody>
          <a:bodyPr wrap="square">
            <a:spAutoFit/>
          </a:bodyPr>
          <a:lstStyle/>
          <a:p>
            <a:pPr defTabSz="740664">
              <a:spcAft>
                <a:spcPts val="600"/>
              </a:spcAft>
            </a:pPr>
            <a:r>
              <a:rPr lang="en-US" sz="4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And this is where the prejudices can be most powerfully at work.</a:t>
            </a:r>
          </a:p>
        </p:txBody>
      </p:sp>
    </p:spTree>
    <p:extLst>
      <p:ext uri="{BB962C8B-B14F-4D97-AF65-F5344CB8AC3E}">
        <p14:creationId xmlns:p14="http://schemas.microsoft.com/office/powerpoint/2010/main" val="3548140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Bilde 3">
            <a:extLst>
              <a:ext uri="{FF2B5EF4-FFF2-40B4-BE49-F238E27FC236}">
                <a16:creationId xmlns:a16="http://schemas.microsoft.com/office/drawing/2014/main" id="{E115CB54-9AF2-DD8E-5C9E-0CD4CB708E94}"/>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2188" b="88438" l="5757" r="61349">
                        <a14:foregroundMark x1="24507" y1="32188" x2="23355" y2="49375"/>
                        <a14:foregroundMark x1="35526" y1="30938" x2="31579" y2="55625"/>
                        <a14:foregroundMark x1="59375" y1="30000" x2="55099" y2="62187"/>
                        <a14:backgroundMark x1="26151" y1="39688" x2="26974" y2="45000"/>
                        <a14:backgroundMark x1="21053" y1="48750" x2="21217" y2="46875"/>
                        <a14:backgroundMark x1="32401" y1="57500" x2="32401" y2="59062"/>
                        <a14:backgroundMark x1="11842" y1="72188" x2="11842" y2="75000"/>
                        <a14:backgroundMark x1="13158" y1="76875" x2="13816" y2="76563"/>
                        <a14:backgroundMark x1="14638" y1="70000" x2="15296" y2="63438"/>
                        <a14:backgroundMark x1="9046" y1="40625" x2="9211" y2="39375"/>
                        <a14:backgroundMark x1="14145" y1="23438" x2="14145" y2="21250"/>
                        <a14:backgroundMark x1="52796" y1="37813" x2="53125" y2="37500"/>
                        <a14:backgroundMark x1="57895" y1="25313" x2="58717" y2="26250"/>
                        <a14:backgroundMark x1="53947" y1="50000" x2="54112" y2="47500"/>
                        <a14:backgroundMark x1="52961" y1="36563" x2="52961" y2="35938"/>
                        <a14:backgroundMark x1="21546" y1="46250" x2="21546" y2="44688"/>
                      </a14:backgroundRemoval>
                    </a14:imgEffect>
                  </a14:imgLayer>
                </a14:imgProps>
              </a:ext>
              <a:ext uri="{28A0092B-C50C-407E-A947-70E740481C1C}">
                <a14:useLocalDpi xmlns:a14="http://schemas.microsoft.com/office/drawing/2010/main" val="0"/>
              </a:ext>
            </a:extLst>
          </a:blip>
          <a:srcRect l="5263" t="521" r="37344" b="-521"/>
          <a:stretch/>
        </p:blipFill>
        <p:spPr>
          <a:xfrm>
            <a:off x="6093083" y="3509329"/>
            <a:ext cx="3104209" cy="2846654"/>
          </a:xfrm>
          <a:prstGeom prst="rect">
            <a:avLst/>
          </a:prstGeom>
        </p:spPr>
      </p:pic>
      <p:sp>
        <p:nvSpPr>
          <p:cNvPr id="8" name="TextBox 7">
            <a:extLst>
              <a:ext uri="{FF2B5EF4-FFF2-40B4-BE49-F238E27FC236}">
                <a16:creationId xmlns:a16="http://schemas.microsoft.com/office/drawing/2014/main" id="{DE735C17-20EB-404F-09ED-0BB8E6213871}"/>
              </a:ext>
            </a:extLst>
          </p:cNvPr>
          <p:cNvSpPr txBox="1"/>
          <p:nvPr/>
        </p:nvSpPr>
        <p:spPr>
          <a:xfrm>
            <a:off x="722207" y="706498"/>
            <a:ext cx="4146131" cy="1769715"/>
          </a:xfrm>
          <a:prstGeom prst="rect">
            <a:avLst/>
          </a:prstGeom>
          <a:noFill/>
        </p:spPr>
        <p:txBody>
          <a:bodyPr wrap="square">
            <a:spAutoFit/>
          </a:bodyPr>
          <a:lstStyle/>
          <a:p>
            <a:pPr defTabSz="740664">
              <a:spcAft>
                <a:spcPts val="600"/>
              </a:spcAft>
            </a:pPr>
            <a:r>
              <a:rPr lang="en-US" sz="4000" dirty="0">
                <a:latin typeface="Open Sans" panose="020B0606030504020204" pitchFamily="34" charset="0"/>
                <a:ea typeface="Open Sans" panose="020B0606030504020204" pitchFamily="34" charset="0"/>
                <a:cs typeface="Open Sans" panose="020B0606030504020204" pitchFamily="34" charset="0"/>
              </a:rPr>
              <a:t>Attention is key</a:t>
            </a:r>
          </a:p>
          <a:p>
            <a:pPr marL="571500" indent="-571500" defTabSz="740664">
              <a:spcAft>
                <a:spcPts val="600"/>
              </a:spcAft>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Foreground</a:t>
            </a:r>
          </a:p>
          <a:p>
            <a:pPr marL="571500" indent="-571500" defTabSz="740664">
              <a:spcAft>
                <a:spcPts val="600"/>
              </a:spcAft>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Background</a:t>
            </a:r>
          </a:p>
          <a:p>
            <a:pPr marL="571500" indent="-571500" defTabSz="740664">
              <a:spcAft>
                <a:spcPts val="600"/>
              </a:spcAft>
              <a:buFont typeface="Arial" panose="020B0604020202020204" pitchFamily="34" charset="0"/>
              <a:buChar char="•"/>
            </a:pPr>
            <a:r>
              <a:rPr lang="en-US" i="1" dirty="0">
                <a:latin typeface="Open Sans" panose="020B0606030504020204" pitchFamily="34" charset="0"/>
                <a:ea typeface="Open Sans" panose="020B0606030504020204" pitchFamily="34" charset="0"/>
                <a:cs typeface="Open Sans" panose="020B0606030504020204" pitchFamily="34" charset="0"/>
              </a:rPr>
              <a:t> </a:t>
            </a:r>
            <a:r>
              <a:rPr lang="en-US" i="1" dirty="0" err="1">
                <a:latin typeface="Open Sans" panose="020B0606030504020204" pitchFamily="34" charset="0"/>
                <a:ea typeface="Open Sans" panose="020B0606030504020204" pitchFamily="34" charset="0"/>
                <a:cs typeface="Open Sans" panose="020B0606030504020204" pitchFamily="34" charset="0"/>
              </a:rPr>
              <a:t>Whats</a:t>
            </a:r>
            <a:r>
              <a:rPr lang="en-US" i="1" dirty="0">
                <a:latin typeface="Open Sans" panose="020B0606030504020204" pitchFamily="34" charset="0"/>
                <a:ea typeface="Open Sans" panose="020B0606030504020204" pitchFamily="34" charset="0"/>
                <a:cs typeface="Open Sans" panose="020B0606030504020204" pitchFamily="34" charset="0"/>
              </a:rPr>
              <a:t> </a:t>
            </a:r>
            <a:r>
              <a:rPr lang="en-US" dirty="0">
                <a:latin typeface="Open Sans" panose="020B0606030504020204" pitchFamily="34" charset="0"/>
                <a:ea typeface="Open Sans" panose="020B0606030504020204" pitchFamily="34" charset="0"/>
                <a:cs typeface="Open Sans" panose="020B0606030504020204" pitchFamily="34" charset="0"/>
              </a:rPr>
              <a:t>and </a:t>
            </a:r>
            <a:r>
              <a:rPr lang="en-US" i="1" dirty="0">
                <a:latin typeface="Open Sans" panose="020B0606030504020204" pitchFamily="34" charset="0"/>
                <a:ea typeface="Open Sans" panose="020B0606030504020204" pitchFamily="34" charset="0"/>
                <a:cs typeface="Open Sans" panose="020B0606030504020204" pitchFamily="34" charset="0"/>
              </a:rPr>
              <a:t>Hows</a:t>
            </a:r>
          </a:p>
        </p:txBody>
      </p:sp>
      <p:sp>
        <p:nvSpPr>
          <p:cNvPr id="16" name="Rectangle 15">
            <a:extLst>
              <a:ext uri="{FF2B5EF4-FFF2-40B4-BE49-F238E27FC236}">
                <a16:creationId xmlns:a16="http://schemas.microsoft.com/office/drawing/2014/main" id="{0A4EBE18-72CA-B707-A73F-53930CEA7FCC}"/>
              </a:ext>
            </a:extLst>
          </p:cNvPr>
          <p:cNvSpPr/>
          <p:nvPr/>
        </p:nvSpPr>
        <p:spPr>
          <a:xfrm>
            <a:off x="19570" y="37898"/>
            <a:ext cx="12147029" cy="6737903"/>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B54086F4-11AC-4F0E-02D2-05175D175586}"/>
              </a:ext>
            </a:extLst>
          </p:cNvPr>
          <p:cNvSpPr txBox="1"/>
          <p:nvPr/>
        </p:nvSpPr>
        <p:spPr>
          <a:xfrm>
            <a:off x="8604668" y="6288892"/>
            <a:ext cx="5635888" cy="276999"/>
          </a:xfrm>
          <a:prstGeom prst="rect">
            <a:avLst/>
          </a:prstGeom>
          <a:noFill/>
        </p:spPr>
        <p:txBody>
          <a:bodyPr wrap="square" rtlCol="0">
            <a:spAutoFit/>
          </a:bodyPr>
          <a:lstStyle/>
          <a:p>
            <a:r>
              <a:rPr lang="nb-NO" sz="1200" dirty="0"/>
              <a:t>Gadamer, </a:t>
            </a:r>
            <a:r>
              <a:rPr lang="nb-NO" sz="1200" i="1" dirty="0" err="1"/>
              <a:t>Wahrheit</a:t>
            </a:r>
            <a:r>
              <a:rPr lang="nb-NO" sz="1200" i="1" dirty="0"/>
              <a:t> </a:t>
            </a:r>
            <a:r>
              <a:rPr lang="nb-NO" sz="1200" i="1" dirty="0" err="1"/>
              <a:t>und</a:t>
            </a:r>
            <a:r>
              <a:rPr lang="nb-NO" sz="1200" i="1" dirty="0"/>
              <a:t> </a:t>
            </a:r>
            <a:r>
              <a:rPr lang="nb-NO" sz="1200" i="1" dirty="0" err="1"/>
              <a:t>Methode</a:t>
            </a:r>
            <a:r>
              <a:rPr lang="nb-NO" sz="1200" i="1" dirty="0"/>
              <a:t>, </a:t>
            </a:r>
            <a:r>
              <a:rPr lang="nb-NO" sz="1200" dirty="0"/>
              <a:t>299</a:t>
            </a:r>
          </a:p>
        </p:txBody>
      </p:sp>
      <p:pic>
        <p:nvPicPr>
          <p:cNvPr id="18" name="Picture 2" descr="Woman Silhouette Images – Browse 1,787,173 Stock Photos ...">
            <a:extLst>
              <a:ext uri="{FF2B5EF4-FFF2-40B4-BE49-F238E27FC236}">
                <a16:creationId xmlns:a16="http://schemas.microsoft.com/office/drawing/2014/main" id="{126AE40F-3DA9-D047-F422-2DCC076DD0E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700" t="3431" r="60119" b="3637"/>
          <a:stretch/>
        </p:blipFill>
        <p:spPr bwMode="auto">
          <a:xfrm>
            <a:off x="1650469" y="4235560"/>
            <a:ext cx="627070" cy="1913725"/>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59CD285C-E6A0-7DF2-5466-BED9645F8FE1}"/>
              </a:ext>
            </a:extLst>
          </p:cNvPr>
          <p:cNvSpPr/>
          <p:nvPr/>
        </p:nvSpPr>
        <p:spPr>
          <a:xfrm>
            <a:off x="489724" y="3525350"/>
            <a:ext cx="11206717" cy="1420420"/>
          </a:xfrm>
          <a:prstGeom prst="ellipse">
            <a:avLst/>
          </a:prstGeom>
          <a:noFill/>
          <a:ln w="3175">
            <a:solidFill>
              <a:schemeClr val="bg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Speech Bubble: Oval 1">
            <a:extLst>
              <a:ext uri="{FF2B5EF4-FFF2-40B4-BE49-F238E27FC236}">
                <a16:creationId xmlns:a16="http://schemas.microsoft.com/office/drawing/2014/main" id="{2B755DA0-89EF-FDF8-78C7-6F7E75504262}"/>
              </a:ext>
            </a:extLst>
          </p:cNvPr>
          <p:cNvSpPr/>
          <p:nvPr/>
        </p:nvSpPr>
        <p:spPr>
          <a:xfrm>
            <a:off x="3454651" y="1879600"/>
            <a:ext cx="2663261" cy="2355960"/>
          </a:xfrm>
          <a:prstGeom prst="wedgeEllipseCallout">
            <a:avLst>
              <a:gd name="adj1" fmla="val -89254"/>
              <a:gd name="adj2" fmla="val 4769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i="1" dirty="0">
                <a:solidFill>
                  <a:schemeClr val="tx1"/>
                </a:solidFill>
              </a:rPr>
              <a:t>Understanding means, primarily, to understand oneself in the thing that one tries to understand </a:t>
            </a:r>
            <a:r>
              <a:rPr lang="en-US" sz="1600" dirty="0">
                <a:solidFill>
                  <a:schemeClr val="tx1"/>
                </a:solidFill>
              </a:rPr>
              <a:t>[</a:t>
            </a:r>
            <a:r>
              <a:rPr lang="en-US" sz="1600" i="1" dirty="0">
                <a:solidFill>
                  <a:schemeClr val="tx1"/>
                </a:solidFill>
              </a:rPr>
              <a:t>Sich in der </a:t>
            </a:r>
            <a:r>
              <a:rPr lang="en-US" sz="1600" i="1" dirty="0" err="1">
                <a:solidFill>
                  <a:schemeClr val="tx1"/>
                </a:solidFill>
              </a:rPr>
              <a:t>Sache</a:t>
            </a:r>
            <a:r>
              <a:rPr lang="en-US" sz="1600" i="1" dirty="0">
                <a:solidFill>
                  <a:schemeClr val="tx1"/>
                </a:solidFill>
              </a:rPr>
              <a:t> verstehen]</a:t>
            </a:r>
          </a:p>
        </p:txBody>
      </p:sp>
      <p:cxnSp>
        <p:nvCxnSpPr>
          <p:cNvPr id="4" name="Straight Connector 3">
            <a:extLst>
              <a:ext uri="{FF2B5EF4-FFF2-40B4-BE49-F238E27FC236}">
                <a16:creationId xmlns:a16="http://schemas.microsoft.com/office/drawing/2014/main" id="{E633FF1C-876F-B5C3-A858-1F0E32D5A06F}"/>
              </a:ext>
            </a:extLst>
          </p:cNvPr>
          <p:cNvCxnSpPr>
            <a:cxnSpLocks/>
          </p:cNvCxnSpPr>
          <p:nvPr/>
        </p:nvCxnSpPr>
        <p:spPr>
          <a:xfrm>
            <a:off x="3179944" y="5755793"/>
            <a:ext cx="5472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35168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C4F6F58-5C33-5CD2-9340-036D2A737FE9}"/>
              </a:ext>
            </a:extLst>
          </p:cNvPr>
          <p:cNvPicPr>
            <a:picLocks noChangeAspect="1"/>
          </p:cNvPicPr>
          <p:nvPr/>
        </p:nvPicPr>
        <p:blipFill rotWithShape="1">
          <a:blip r:embed="rId3">
            <a:duotone>
              <a:prstClr val="black"/>
              <a:schemeClr val="accent6">
                <a:tint val="45000"/>
                <a:satMod val="400000"/>
              </a:schemeClr>
            </a:duotone>
            <a:extLst>
              <a:ext uri="{BEBA8EAE-BF5A-486C-A8C5-ECC9F3942E4B}">
                <a14:imgProps xmlns:a14="http://schemas.microsoft.com/office/drawing/2010/main">
                  <a14:imgLayer r:embed="rId4">
                    <a14:imgEffect>
                      <a14:backgroundRemoval t="972" b="99444" l="391" r="90000">
                        <a14:foregroundMark x1="18047" y1="17083" x2="22266" y2="49444"/>
                        <a14:foregroundMark x1="10703" y1="8611" x2="10703" y2="8611"/>
                        <a14:foregroundMark x1="10703" y1="8611" x2="7422" y2="6667"/>
                        <a14:foregroundMark x1="4297" y1="93889" x2="8906" y2="75000"/>
                        <a14:foregroundMark x1="391" y1="55833" x2="625" y2="23333"/>
                        <a14:foregroundMark x1="1953" y1="1250" x2="9688" y2="1111"/>
                        <a14:foregroundMark x1="9688" y1="1111" x2="12891" y2="1806"/>
                        <a14:foregroundMark x1="2734" y1="99861" x2="10703" y2="99306"/>
                        <a14:foregroundMark x1="10703" y1="99306" x2="11094" y2="99444"/>
                      </a14:backgroundRemoval>
                    </a14:imgEffect>
                    <a14:imgEffect>
                      <a14:colorTemperature colorTemp="8800"/>
                    </a14:imgEffect>
                  </a14:imgLayer>
                </a14:imgProps>
              </a:ext>
              <a:ext uri="{28A0092B-C50C-407E-A947-70E740481C1C}">
                <a14:useLocalDpi xmlns:a14="http://schemas.microsoft.com/office/drawing/2010/main" val="0"/>
              </a:ext>
            </a:extLst>
          </a:blip>
          <a:srcRect t="18" r="55758"/>
          <a:stretch/>
        </p:blipFill>
        <p:spPr>
          <a:xfrm>
            <a:off x="0" y="0"/>
            <a:ext cx="5393933" cy="6858000"/>
          </a:xfrm>
          <a:prstGeom prst="rect">
            <a:avLst/>
          </a:prstGeom>
        </p:spPr>
      </p:pic>
      <p:cxnSp>
        <p:nvCxnSpPr>
          <p:cNvPr id="25" name="Straight Connector 24">
            <a:extLst>
              <a:ext uri="{FF2B5EF4-FFF2-40B4-BE49-F238E27FC236}">
                <a16:creationId xmlns:a16="http://schemas.microsoft.com/office/drawing/2014/main" id="{CF30E053-C671-5C72-D0DC-B161CA2F2BE6}"/>
              </a:ext>
            </a:extLst>
          </p:cNvPr>
          <p:cNvCxnSpPr>
            <a:cxnSpLocks/>
          </p:cNvCxnSpPr>
          <p:nvPr/>
        </p:nvCxnSpPr>
        <p:spPr>
          <a:xfrm>
            <a:off x="5928542" y="3269745"/>
            <a:ext cx="5148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Content Placeholder 2">
            <a:extLst>
              <a:ext uri="{FF2B5EF4-FFF2-40B4-BE49-F238E27FC236}">
                <a16:creationId xmlns:a16="http://schemas.microsoft.com/office/drawing/2014/main" id="{7AB8FA2C-484A-B8CA-38A2-0E7605142997}"/>
              </a:ext>
            </a:extLst>
          </p:cNvPr>
          <p:cNvSpPr>
            <a:spLocks noGrp="1"/>
          </p:cNvSpPr>
          <p:nvPr>
            <p:ph idx="1"/>
          </p:nvPr>
        </p:nvSpPr>
        <p:spPr>
          <a:xfrm>
            <a:off x="5912500" y="3364977"/>
            <a:ext cx="5750111" cy="2506639"/>
          </a:xfrm>
        </p:spPr>
        <p:txBody>
          <a:bodyPr>
            <a:normAutofit/>
          </a:bodyPr>
          <a:lstStyle/>
          <a:p>
            <a:pPr marL="0" indent="0">
              <a:buNone/>
            </a:pPr>
            <a:endParaRPr lang="en-US" sz="2400" i="1" dirty="0">
              <a:solidFill>
                <a:srgbClr val="202124"/>
              </a:solidFill>
              <a:latin typeface="Google Sans"/>
            </a:endParaRPr>
          </a:p>
          <a:p>
            <a:pPr marL="0" indent="0">
              <a:buNone/>
            </a:pPr>
            <a:endParaRPr lang="nb-NO" sz="2400" dirty="0"/>
          </a:p>
        </p:txBody>
      </p:sp>
      <p:sp>
        <p:nvSpPr>
          <p:cNvPr id="3" name="TextBox 2">
            <a:extLst>
              <a:ext uri="{FF2B5EF4-FFF2-40B4-BE49-F238E27FC236}">
                <a16:creationId xmlns:a16="http://schemas.microsoft.com/office/drawing/2014/main" id="{3ECFCF9F-D1E3-0869-E7B4-77F6E2383857}"/>
              </a:ext>
            </a:extLst>
          </p:cNvPr>
          <p:cNvSpPr txBox="1"/>
          <p:nvPr/>
        </p:nvSpPr>
        <p:spPr>
          <a:xfrm>
            <a:off x="729605" y="1838876"/>
            <a:ext cx="3279626" cy="1754326"/>
          </a:xfrm>
          <a:prstGeom prst="rect">
            <a:avLst/>
          </a:prstGeom>
          <a:noFill/>
        </p:spPr>
        <p:txBody>
          <a:bodyPr wrap="square">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Environment affords behavior…</a:t>
            </a:r>
          </a:p>
        </p:txBody>
      </p:sp>
      <p:pic>
        <p:nvPicPr>
          <p:cNvPr id="4" name="Picture 4" descr="Blind Person Walking With Stick Vector Silhouette Illustration. Royalty  Free SVG, Cliparts, Vectors, And Stock Illustration. Image 61491474.">
            <a:extLst>
              <a:ext uri="{FF2B5EF4-FFF2-40B4-BE49-F238E27FC236}">
                <a16:creationId xmlns:a16="http://schemas.microsoft.com/office/drawing/2014/main" id="{7BB3B0F2-639D-80FF-58FE-7816E57E346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7203" b="93220" l="9346" r="89720">
                        <a14:foregroundMark x1="64953" y1="13136" x2="67290" y2="33051"/>
                        <a14:foregroundMark x1="68692" y1="8898" x2="68692" y2="8898"/>
                        <a14:foregroundMark x1="57477" y1="93644" x2="57477" y2="93644"/>
                        <a14:foregroundMark x1="64019" y1="7203" x2="64019" y2="7203"/>
                      </a14:backgroundRemoval>
                    </a14:imgEffect>
                  </a14:imgLayer>
                </a14:imgProps>
              </a:ext>
              <a:ext uri="{28A0092B-C50C-407E-A947-70E740481C1C}">
                <a14:useLocalDpi xmlns:a14="http://schemas.microsoft.com/office/drawing/2010/main" val="0"/>
              </a:ext>
            </a:extLst>
          </a:blip>
          <a:srcRect/>
          <a:stretch>
            <a:fillRect/>
          </a:stretch>
        </p:blipFill>
        <p:spPr bwMode="auto">
          <a:xfrm>
            <a:off x="9434151" y="1585826"/>
            <a:ext cx="1642391" cy="181123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3AF9DB4-3D59-471C-B133-3C602DA1BD9F}"/>
              </a:ext>
            </a:extLst>
          </p:cNvPr>
          <p:cNvSpPr txBox="1"/>
          <p:nvPr/>
        </p:nvSpPr>
        <p:spPr>
          <a:xfrm>
            <a:off x="5904154" y="3397061"/>
            <a:ext cx="3985828" cy="3416320"/>
          </a:xfrm>
          <a:prstGeom prst="rect">
            <a:avLst/>
          </a:prstGeom>
          <a:noFill/>
        </p:spPr>
        <p:txBody>
          <a:bodyPr wrap="square">
            <a:spAutoFit/>
          </a:bodyPr>
          <a:lstStyle/>
          <a:p>
            <a:r>
              <a:rPr lang="en-US" sz="3600" dirty="0">
                <a:latin typeface="Open Sans" panose="020B0606030504020204" pitchFamily="34" charset="0"/>
                <a:ea typeface="Open Sans" panose="020B0606030504020204" pitchFamily="34" charset="0"/>
                <a:cs typeface="Open Sans" panose="020B0606030504020204" pitchFamily="34" charset="0"/>
              </a:rPr>
              <a:t>We enact possibilities</a:t>
            </a:r>
          </a:p>
          <a:p>
            <a:pPr marL="571500" indent="-5715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Active probing</a:t>
            </a:r>
          </a:p>
          <a:p>
            <a:pPr marL="1028700" lvl="1" indent="-5715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Sensorimotor</a:t>
            </a:r>
          </a:p>
          <a:p>
            <a:pPr marL="1028700" lvl="1" indent="-5715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Affective</a:t>
            </a:r>
          </a:p>
          <a:p>
            <a:pPr marL="1028700" lvl="1" indent="-5715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Symbolic</a:t>
            </a:r>
          </a:p>
          <a:p>
            <a:pPr marL="571500" indent="-5715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Exploration</a:t>
            </a:r>
          </a:p>
          <a:p>
            <a:pPr marL="571500" indent="-5715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Orientation</a:t>
            </a:r>
            <a:endParaRPr lang="en-US" sz="3600" dirty="0">
              <a:latin typeface="Open Sans" panose="020B0606030504020204" pitchFamily="34" charset="0"/>
              <a:ea typeface="Open Sans" panose="020B0606030504020204" pitchFamily="34" charset="0"/>
              <a:cs typeface="Open Sans" panose="020B0606030504020204" pitchFamily="34" charset="0"/>
            </a:endParaRPr>
          </a:p>
          <a:p>
            <a:endParaRPr lang="en-US" sz="36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5F9F4F5B-FB01-C1E6-0474-E92907C20E9B}"/>
              </a:ext>
            </a:extLst>
          </p:cNvPr>
          <p:cNvSpPr txBox="1"/>
          <p:nvPr/>
        </p:nvSpPr>
        <p:spPr>
          <a:xfrm>
            <a:off x="7676783" y="6269440"/>
            <a:ext cx="3985828" cy="407804"/>
          </a:xfrm>
          <a:prstGeom prst="rect">
            <a:avLst/>
          </a:prstGeom>
          <a:noFill/>
        </p:spPr>
        <p:txBody>
          <a:bodyPr wrap="square" rtlCol="0">
            <a:spAutoFit/>
          </a:bodyPr>
          <a:lstStyle/>
          <a:p>
            <a:r>
              <a:rPr lang="nb-NO" sz="1050" dirty="0"/>
              <a:t>Merleau-Ponty, </a:t>
            </a:r>
            <a:r>
              <a:rPr lang="nb-NO" sz="1050" i="1" dirty="0" err="1"/>
              <a:t>Phenomenology</a:t>
            </a:r>
            <a:r>
              <a:rPr lang="nb-NO" sz="1050" i="1" dirty="0"/>
              <a:t> of </a:t>
            </a:r>
            <a:r>
              <a:rPr lang="nb-NO" sz="1050" i="1" dirty="0" err="1"/>
              <a:t>Perception</a:t>
            </a:r>
            <a:r>
              <a:rPr lang="nb-NO" sz="1050" i="1" dirty="0"/>
              <a:t>; </a:t>
            </a:r>
            <a:r>
              <a:rPr lang="en-US" sz="1000" b="0" i="0" u="none" strike="noStrike" baseline="0" dirty="0">
                <a:latin typeface="Open Sans" panose="020B0606030504020204" pitchFamily="34" charset="0"/>
                <a:ea typeface="Open Sans" panose="020B0606030504020204" pitchFamily="34" charset="0"/>
                <a:cs typeface="Open Sans" panose="020B0606030504020204" pitchFamily="34" charset="0"/>
              </a:rPr>
              <a:t>Gibson. </a:t>
            </a:r>
            <a:r>
              <a:rPr lang="en-US" sz="1000" b="0" i="1" u="none" strike="noStrike" baseline="0" dirty="0">
                <a:latin typeface="Open Sans" panose="020B0606030504020204" pitchFamily="34" charset="0"/>
                <a:ea typeface="Open Sans" panose="020B0606030504020204" pitchFamily="34" charset="0"/>
                <a:cs typeface="Open Sans" panose="020B0606030504020204" pitchFamily="34" charset="0"/>
              </a:rPr>
              <a:t>The ecological approach to visual perception</a:t>
            </a:r>
            <a:r>
              <a:rPr lang="en-US" sz="1000" b="0" i="0" u="none" strike="noStrike" baseline="0" dirty="0">
                <a:latin typeface="Open Sans" panose="020B0606030504020204" pitchFamily="34" charset="0"/>
                <a:ea typeface="Open Sans" panose="020B0606030504020204" pitchFamily="34" charset="0"/>
                <a:cs typeface="Open Sans" panose="020B0606030504020204" pitchFamily="34" charset="0"/>
              </a:rPr>
              <a:t>.</a:t>
            </a:r>
            <a:endParaRPr lang="nb-NO" sz="1050"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Star: 7 Points 4">
            <a:extLst>
              <a:ext uri="{FF2B5EF4-FFF2-40B4-BE49-F238E27FC236}">
                <a16:creationId xmlns:a16="http://schemas.microsoft.com/office/drawing/2014/main" id="{EB76E248-11E4-1488-470C-ACC707F9E685}"/>
              </a:ext>
            </a:extLst>
          </p:cNvPr>
          <p:cNvSpPr/>
          <p:nvPr/>
        </p:nvSpPr>
        <p:spPr>
          <a:xfrm rot="20984138">
            <a:off x="399660" y="4047513"/>
            <a:ext cx="2443856" cy="2356177"/>
          </a:xfrm>
          <a:prstGeom prst="star7">
            <a:avLst>
              <a:gd name="adj" fmla="val 25756"/>
              <a:gd name="hf" fmla="val 102572"/>
              <a:gd name="vf" fmla="val 10521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b="1" dirty="0">
                <a:solidFill>
                  <a:schemeClr val="tx1"/>
                </a:solidFill>
              </a:rPr>
              <a:t>Body </a:t>
            </a:r>
            <a:r>
              <a:rPr lang="nb-NO" sz="1200" b="1" dirty="0" err="1">
                <a:solidFill>
                  <a:schemeClr val="tx1"/>
                </a:solidFill>
              </a:rPr>
              <a:t>schema</a:t>
            </a:r>
            <a:r>
              <a:rPr lang="nb-NO" sz="1200" b="1" dirty="0">
                <a:solidFill>
                  <a:schemeClr val="tx1"/>
                </a:solidFill>
              </a:rPr>
              <a:t> &amp; image</a:t>
            </a:r>
          </a:p>
        </p:txBody>
      </p:sp>
      <p:sp>
        <p:nvSpPr>
          <p:cNvPr id="6" name="Oval 5">
            <a:extLst>
              <a:ext uri="{FF2B5EF4-FFF2-40B4-BE49-F238E27FC236}">
                <a16:creationId xmlns:a16="http://schemas.microsoft.com/office/drawing/2014/main" id="{801E3BFB-3899-016F-3EBB-4A6EDFA5DED8}"/>
              </a:ext>
            </a:extLst>
          </p:cNvPr>
          <p:cNvSpPr/>
          <p:nvPr/>
        </p:nvSpPr>
        <p:spPr>
          <a:xfrm>
            <a:off x="5179495" y="1856868"/>
            <a:ext cx="6450227" cy="992809"/>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 name="Picture 4" descr="Blind Person Walking With Stick Vector Silhouette Illustration. Royalty  Free SVG, Cliparts, Vectors, And Stock Illustration. Image 61491474.">
            <a:extLst>
              <a:ext uri="{FF2B5EF4-FFF2-40B4-BE49-F238E27FC236}">
                <a16:creationId xmlns:a16="http://schemas.microsoft.com/office/drawing/2014/main" id="{94BC6201-7275-3F2A-1CFB-CD5100C76C8D}"/>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7203" b="93220" l="9346" r="89720">
                        <a14:foregroundMark x1="64953" y1="13136" x2="67290" y2="33051"/>
                        <a14:foregroundMark x1="68692" y1="8898" x2="68692" y2="8898"/>
                        <a14:foregroundMark x1="57477" y1="93644" x2="57477" y2="93644"/>
                        <a14:foregroundMark x1="64019" y1="7203" x2="64019" y2="7203"/>
                      </a14:backgroundRemoval>
                    </a14:imgEffect>
                  </a14:imgLayer>
                </a14:imgProps>
              </a:ext>
              <a:ext uri="{28A0092B-C50C-407E-A947-70E740481C1C}">
                <a14:useLocalDpi xmlns:a14="http://schemas.microsoft.com/office/drawing/2010/main" val="0"/>
              </a:ext>
            </a:extLst>
          </a:blip>
          <a:srcRect b="71374"/>
          <a:stretch/>
        </p:blipFill>
        <p:spPr bwMode="auto">
          <a:xfrm>
            <a:off x="9426131" y="1593848"/>
            <a:ext cx="1642391" cy="51848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Woman Silhouette Images – Browse 1,787,173 Stock Photos ...">
            <a:extLst>
              <a:ext uri="{FF2B5EF4-FFF2-40B4-BE49-F238E27FC236}">
                <a16:creationId xmlns:a16="http://schemas.microsoft.com/office/drawing/2014/main" id="{211CE2AA-5360-6C07-FF01-CB85F76E3E13}"/>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5000" b="94722" l="28889" r="38889">
                        <a14:foregroundMark x1="29222" y1="41111" x2="29444" y2="50278"/>
                        <a14:foregroundMark x1="37889" y1="41944" x2="38889" y2="49444"/>
                        <a14:foregroundMark x1="33778" y1="8056" x2="33778" y2="10833"/>
                        <a14:foregroundMark x1="33667" y1="5000" x2="33667" y2="5000"/>
                        <a14:foregroundMark x1="35333" y1="88056" x2="35333" y2="88056"/>
                        <a14:foregroundMark x1="35444" y1="94722" x2="35444" y2="94722"/>
                        <a14:foregroundMark x1="29111" y1="41667" x2="29111" y2="41667"/>
                        <a14:foregroundMark x1="29222" y1="41111" x2="29222" y2="41111"/>
                        <a14:foregroundMark x1="29000" y1="41944" x2="29000" y2="41944"/>
                        <a14:foregroundMark x1="28889" y1="41389" x2="28889" y2="41389"/>
                        <a14:foregroundMark x1="29000" y1="41667" x2="29000" y2="41667"/>
                        <a14:foregroundMark x1="29000" y1="41667" x2="29000" y2="41667"/>
                        <a14:foregroundMark x1="30333" y1="40833" x2="30333" y2="40833"/>
                        <a14:foregroundMark x1="29556" y1="42222" x2="29556" y2="42222"/>
                        <a14:foregroundMark x1="29444" y1="41389" x2="29333" y2="39722"/>
                        <a14:backgroundMark x1="29222" y1="40833" x2="29209" y2="41113"/>
                      </a14:backgroundRemoval>
                    </a14:imgEffect>
                  </a14:imgLayer>
                </a14:imgProps>
              </a:ext>
              <a:ext uri="{28A0092B-C50C-407E-A947-70E740481C1C}">
                <a14:useLocalDpi xmlns:a14="http://schemas.microsoft.com/office/drawing/2010/main" val="0"/>
              </a:ext>
            </a:extLst>
          </a:blip>
          <a:srcRect l="27700" t="3431" r="60119" b="3637"/>
          <a:stretch/>
        </p:blipFill>
        <p:spPr bwMode="auto">
          <a:xfrm>
            <a:off x="6082145" y="1742175"/>
            <a:ext cx="514158" cy="1569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0650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pic>
        <p:nvPicPr>
          <p:cNvPr id="15" name="Picture 4" descr="Blind Person Walking With Stick Vector Silhouette Illustration. Royalty  Free SVG, Cliparts, Vectors, And Stock Illustration. Image 61491474.">
            <a:extLst>
              <a:ext uri="{FF2B5EF4-FFF2-40B4-BE49-F238E27FC236}">
                <a16:creationId xmlns:a16="http://schemas.microsoft.com/office/drawing/2014/main" id="{927FC31F-28AA-F40C-3FFA-1E216325930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7203" b="93220" l="9346" r="89720">
                        <a14:foregroundMark x1="64953" y1="13136" x2="67290" y2="33051"/>
                        <a14:foregroundMark x1="68692" y1="8898" x2="68692" y2="8898"/>
                        <a14:foregroundMark x1="57477" y1="93644" x2="57477" y2="93644"/>
                        <a14:foregroundMark x1="64019" y1="7203" x2="64019" y2="7203"/>
                      </a14:backgroundRemoval>
                    </a14:imgEffect>
                  </a14:imgLayer>
                </a14:imgProps>
              </a:ext>
              <a:ext uri="{28A0092B-C50C-407E-A947-70E740481C1C}">
                <a14:useLocalDpi xmlns:a14="http://schemas.microsoft.com/office/drawing/2010/main" val="0"/>
              </a:ext>
            </a:extLst>
          </a:blip>
          <a:srcRect/>
          <a:stretch>
            <a:fillRect/>
          </a:stretch>
        </p:blipFill>
        <p:spPr bwMode="auto">
          <a:xfrm>
            <a:off x="9005135" y="4667119"/>
            <a:ext cx="1642391" cy="1811235"/>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4AB791AB-AEEC-305B-1942-1695F162A0CB}"/>
              </a:ext>
            </a:extLst>
          </p:cNvPr>
          <p:cNvSpPr/>
          <p:nvPr/>
        </p:nvSpPr>
        <p:spPr>
          <a:xfrm>
            <a:off x="4606060" y="5058604"/>
            <a:ext cx="6450227" cy="992809"/>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extBox 6">
            <a:extLst>
              <a:ext uri="{FF2B5EF4-FFF2-40B4-BE49-F238E27FC236}">
                <a16:creationId xmlns:a16="http://schemas.microsoft.com/office/drawing/2014/main" id="{4926777C-243B-65CA-EC83-338A3F4AAA20}"/>
              </a:ext>
            </a:extLst>
          </p:cNvPr>
          <p:cNvSpPr txBox="1"/>
          <p:nvPr/>
        </p:nvSpPr>
        <p:spPr>
          <a:xfrm>
            <a:off x="6539034" y="5370342"/>
            <a:ext cx="2210382" cy="369332"/>
          </a:xfrm>
          <a:prstGeom prst="rect">
            <a:avLst/>
          </a:prstGeom>
          <a:noFill/>
        </p:spPr>
        <p:txBody>
          <a:bodyPr wrap="square" rtlCol="0">
            <a:spAutoFit/>
          </a:bodyPr>
          <a:lstStyle/>
          <a:p>
            <a:r>
              <a:rPr lang="nb-NO" dirty="0">
                <a:latin typeface="Open Sans" panose="020B0606030504020204" pitchFamily="34" charset="0"/>
                <a:ea typeface="Open Sans" panose="020B0606030504020204" pitchFamily="34" charset="0"/>
                <a:cs typeface="Open Sans" panose="020B0606030504020204" pitchFamily="34" charset="0"/>
              </a:rPr>
              <a:t>Research </a:t>
            </a:r>
            <a:r>
              <a:rPr lang="nb-NO" dirty="0" err="1">
                <a:latin typeface="Open Sans" panose="020B0606030504020204" pitchFamily="34" charset="0"/>
                <a:ea typeface="Open Sans" panose="020B0606030504020204" pitchFamily="34" charset="0"/>
                <a:cs typeface="Open Sans" panose="020B0606030504020204" pitchFamily="34" charset="0"/>
              </a:rPr>
              <a:t>field</a:t>
            </a: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16" name="Star: 7 Points 15">
            <a:extLst>
              <a:ext uri="{FF2B5EF4-FFF2-40B4-BE49-F238E27FC236}">
                <a16:creationId xmlns:a16="http://schemas.microsoft.com/office/drawing/2014/main" id="{2B5EA1AD-7EAD-9D71-CD6E-7CC1BB1F9B66}"/>
              </a:ext>
            </a:extLst>
          </p:cNvPr>
          <p:cNvSpPr/>
          <p:nvPr/>
        </p:nvSpPr>
        <p:spPr>
          <a:xfrm rot="20984138">
            <a:off x="-129729" y="236780"/>
            <a:ext cx="2443856" cy="2356177"/>
          </a:xfrm>
          <a:prstGeom prst="star7">
            <a:avLst>
              <a:gd name="adj" fmla="val 25756"/>
              <a:gd name="hf" fmla="val 102572"/>
              <a:gd name="vf" fmla="val 10521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Gadamer: </a:t>
            </a:r>
            <a:r>
              <a:rPr lang="nb-NO" sz="1200" b="1" dirty="0">
                <a:solidFill>
                  <a:schemeClr val="tx1"/>
                </a:solidFill>
              </a:rPr>
              <a:t>Application!</a:t>
            </a:r>
          </a:p>
          <a:p>
            <a:pPr algn="ctr"/>
            <a:endParaRPr lang="nb-NO" sz="1200" b="1" dirty="0">
              <a:solidFill>
                <a:schemeClr val="tx1"/>
              </a:solidFill>
            </a:endParaRPr>
          </a:p>
          <a:p>
            <a:pPr algn="ctr"/>
            <a:r>
              <a:rPr lang="nb-NO" sz="400" b="1" i="1" dirty="0" err="1">
                <a:solidFill>
                  <a:schemeClr val="tx1"/>
                </a:solidFill>
              </a:rPr>
              <a:t>Truth</a:t>
            </a:r>
            <a:r>
              <a:rPr lang="nb-NO" sz="400" b="1" i="1" dirty="0">
                <a:solidFill>
                  <a:schemeClr val="tx1"/>
                </a:solidFill>
              </a:rPr>
              <a:t> and Method, 310-321</a:t>
            </a:r>
            <a:endParaRPr lang="nb-NO" sz="1200" b="1" i="1" dirty="0">
              <a:solidFill>
                <a:schemeClr val="tx1"/>
              </a:solidFill>
            </a:endParaRPr>
          </a:p>
        </p:txBody>
      </p:sp>
      <p:pic>
        <p:nvPicPr>
          <p:cNvPr id="8" name="Picture 4" descr="Blind Person Walking With Stick Vector Silhouette Illustration. Royalty  Free SVG, Cliparts, Vectors, And Stock Illustration. Image 61491474.">
            <a:extLst>
              <a:ext uri="{FF2B5EF4-FFF2-40B4-BE49-F238E27FC236}">
                <a16:creationId xmlns:a16="http://schemas.microsoft.com/office/drawing/2014/main" id="{E503ABB4-716B-A9B1-307E-7DEE0C85837A}"/>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7203" b="93220" l="9346" r="89720">
                        <a14:foregroundMark x1="64953" y1="13136" x2="67290" y2="33051"/>
                        <a14:foregroundMark x1="68692" y1="8898" x2="68692" y2="8898"/>
                        <a14:foregroundMark x1="57477" y1="93644" x2="57477" y2="93644"/>
                        <a14:foregroundMark x1="64019" y1="7203" x2="64019" y2="7203"/>
                      </a14:backgroundRemoval>
                    </a14:imgEffect>
                  </a14:imgLayer>
                </a14:imgProps>
              </a:ext>
              <a:ext uri="{28A0092B-C50C-407E-A947-70E740481C1C}">
                <a14:useLocalDpi xmlns:a14="http://schemas.microsoft.com/office/drawing/2010/main" val="0"/>
              </a:ext>
            </a:extLst>
          </a:blip>
          <a:srcRect t="20211" b="45780"/>
          <a:stretch/>
        </p:blipFill>
        <p:spPr bwMode="auto">
          <a:xfrm>
            <a:off x="8994118" y="5033204"/>
            <a:ext cx="1642391" cy="61597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630C7043-4F59-6239-D23A-FB0933E9E612}"/>
              </a:ext>
            </a:extLst>
          </p:cNvPr>
          <p:cNvSpPr txBox="1"/>
          <p:nvPr/>
        </p:nvSpPr>
        <p:spPr>
          <a:xfrm>
            <a:off x="709863" y="4836694"/>
            <a:ext cx="3453063" cy="923330"/>
          </a:xfrm>
          <a:prstGeom prst="rect">
            <a:avLst/>
          </a:prstGeom>
          <a:noFill/>
        </p:spPr>
        <p:txBody>
          <a:bodyPr wrap="square" rtlCol="0">
            <a:spAutoFit/>
          </a:bodyPr>
          <a:lstStyle/>
          <a:p>
            <a:endParaRPr lang="nb-NO" dirty="0"/>
          </a:p>
          <a:p>
            <a:endParaRPr lang="nb-NO" dirty="0"/>
          </a:p>
          <a:p>
            <a:endParaRPr lang="nb-NO" dirty="0"/>
          </a:p>
        </p:txBody>
      </p:sp>
      <p:sp>
        <p:nvSpPr>
          <p:cNvPr id="13" name="Rectangle 12">
            <a:extLst>
              <a:ext uri="{FF2B5EF4-FFF2-40B4-BE49-F238E27FC236}">
                <a16:creationId xmlns:a16="http://schemas.microsoft.com/office/drawing/2014/main" id="{047B969E-B97A-CA4F-7E00-F4AC670D3BE8}"/>
              </a:ext>
            </a:extLst>
          </p:cNvPr>
          <p:cNvSpPr/>
          <p:nvPr/>
        </p:nvSpPr>
        <p:spPr>
          <a:xfrm>
            <a:off x="19570" y="37898"/>
            <a:ext cx="12147029" cy="6737903"/>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1">
            <a:extLst>
              <a:ext uri="{FF2B5EF4-FFF2-40B4-BE49-F238E27FC236}">
                <a16:creationId xmlns:a16="http://schemas.microsoft.com/office/drawing/2014/main" id="{B627E2C0-1939-B311-2DEB-2DDAC93258A2}"/>
              </a:ext>
            </a:extLst>
          </p:cNvPr>
          <p:cNvSpPr/>
          <p:nvPr/>
        </p:nvSpPr>
        <p:spPr>
          <a:xfrm>
            <a:off x="2038350" y="4029075"/>
            <a:ext cx="6280416" cy="807619"/>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Content Placeholder 4">
            <a:extLst>
              <a:ext uri="{FF2B5EF4-FFF2-40B4-BE49-F238E27FC236}">
                <a16:creationId xmlns:a16="http://schemas.microsoft.com/office/drawing/2014/main" id="{313F823C-422F-EF0E-5F5D-F4C4F4BACE81}"/>
              </a:ext>
            </a:extLst>
          </p:cNvPr>
          <p:cNvSpPr txBox="1">
            <a:spLocks/>
          </p:cNvSpPr>
          <p:nvPr/>
        </p:nvSpPr>
        <p:spPr>
          <a:xfrm>
            <a:off x="2250251" y="1799395"/>
            <a:ext cx="6280416" cy="3233809"/>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Arial" panose="020B0604020202020204" pitchFamily="34" charset="0"/>
              <a:buAutoNum type="arabicPeriod"/>
            </a:pPr>
            <a:r>
              <a:rPr lang="en-US"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How do you enact your way in your research field?</a:t>
            </a:r>
          </a:p>
          <a:p>
            <a:pPr marL="514350" indent="-514350">
              <a:buFont typeface="Arial" panose="020B0604020202020204" pitchFamily="34" charset="0"/>
              <a:buAutoNum type="arabicPeriod"/>
            </a:pP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What</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 do </a:t>
            </a: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you</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 </a:t>
            </a: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use</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 for </a:t>
            </a: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orientation</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a:t>
            </a:r>
          </a:p>
          <a:p>
            <a:pPr marL="514350" indent="-514350">
              <a:buFont typeface="Arial" panose="020B0604020202020204" pitchFamily="34" charset="0"/>
              <a:buAutoNum type="arabicPeriod"/>
            </a:pPr>
            <a:r>
              <a:rPr lang="en-US"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What do you do when the method does not fit the phenomenon you are about to explore?</a:t>
            </a:r>
          </a:p>
          <a:p>
            <a:pPr marL="514350" indent="-514350">
              <a:buFont typeface="Arial" panose="020B0604020202020204" pitchFamily="34" charset="0"/>
              <a:buAutoNum type="arabicPeriod"/>
            </a:pPr>
            <a:r>
              <a:rPr lang="en-US"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How much of this is expressed and how much is tacit knowledge?</a:t>
            </a:r>
          </a:p>
          <a:p>
            <a:pPr marL="514350" indent="-514350">
              <a:buFont typeface="Arial" panose="020B0604020202020204" pitchFamily="34" charset="0"/>
              <a:buAutoNum type="arabicPeriod"/>
            </a:pPr>
            <a:endParaRPr lang="en-US"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endParaRPr>
          </a:p>
          <a:p>
            <a:pPr marL="0" indent="0">
              <a:buFont typeface="Arial" panose="020B0604020202020204" pitchFamily="34" charset="0"/>
              <a:buNone/>
            </a:pP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Write </a:t>
            </a: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down</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 </a:t>
            </a: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three</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 or </a:t>
            </a: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four</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 </a:t>
            </a: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points</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 </a:t>
            </a: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that</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 </a:t>
            </a: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capture</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 </a:t>
            </a: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your</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 </a:t>
            </a: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activity</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a:t>
            </a:r>
          </a:p>
        </p:txBody>
      </p:sp>
      <p:sp>
        <p:nvSpPr>
          <p:cNvPr id="11" name="Rectangle 10">
            <a:extLst>
              <a:ext uri="{FF2B5EF4-FFF2-40B4-BE49-F238E27FC236}">
                <a16:creationId xmlns:a16="http://schemas.microsoft.com/office/drawing/2014/main" id="{A57E6195-105D-CA4E-DB16-5340E4D7BBDC}"/>
              </a:ext>
            </a:extLst>
          </p:cNvPr>
          <p:cNvSpPr/>
          <p:nvPr/>
        </p:nvSpPr>
        <p:spPr>
          <a:xfrm>
            <a:off x="1092200" y="4029075"/>
            <a:ext cx="7657216" cy="92333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TextBox 17">
            <a:extLst>
              <a:ext uri="{FF2B5EF4-FFF2-40B4-BE49-F238E27FC236}">
                <a16:creationId xmlns:a16="http://schemas.microsoft.com/office/drawing/2014/main" id="{BFC60BAC-2AE4-7595-5B07-01AC175AAD27}"/>
              </a:ext>
            </a:extLst>
          </p:cNvPr>
          <p:cNvSpPr txBox="1"/>
          <p:nvPr/>
        </p:nvSpPr>
        <p:spPr>
          <a:xfrm>
            <a:off x="8780785" y="1815826"/>
            <a:ext cx="2321927" cy="2862322"/>
          </a:xfrm>
          <a:prstGeom prst="rect">
            <a:avLst/>
          </a:prstGeom>
          <a:solidFill>
            <a:schemeClr val="accent6">
              <a:lumMod val="60000"/>
              <a:lumOff val="40000"/>
            </a:schemeClr>
          </a:solidFill>
        </p:spPr>
        <p:txBody>
          <a:bodyPr wrap="square" rtlCol="0">
            <a:spAutoFit/>
          </a:bodyPr>
          <a:lstStyle/>
          <a:p>
            <a:r>
              <a:rPr lang="nb-NO" sz="1200" b="1" dirty="0" err="1">
                <a:latin typeface="Open Sans" panose="020B0606030504020204" pitchFamily="34" charset="0"/>
                <a:ea typeface="Open Sans" panose="020B0606030504020204" pitchFamily="34" charset="0"/>
                <a:cs typeface="Open Sans" panose="020B0606030504020204" pitchFamily="34" charset="0"/>
              </a:rPr>
              <a:t>Orientation</a:t>
            </a:r>
            <a:endParaRPr lang="nb-NO" sz="1200"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sz="1200" dirty="0">
                <a:latin typeface="Open Sans" panose="020B0606030504020204" pitchFamily="34" charset="0"/>
                <a:ea typeface="Open Sans" panose="020B0606030504020204" pitchFamily="34" charset="0"/>
                <a:cs typeface="Open Sans" panose="020B0606030504020204" pitchFamily="34" charset="0"/>
              </a:rPr>
              <a:t>Goals</a:t>
            </a:r>
          </a:p>
          <a:p>
            <a:pPr marL="285750" indent="-285750">
              <a:buFont typeface="Arial" panose="020B0604020202020204" pitchFamily="34" charset="0"/>
              <a:buChar char="•"/>
            </a:pPr>
            <a:r>
              <a:rPr lang="nb-NO" sz="1200" dirty="0">
                <a:latin typeface="Open Sans" panose="020B0606030504020204" pitchFamily="34" charset="0"/>
                <a:ea typeface="Open Sans" panose="020B0606030504020204" pitchFamily="34" charset="0"/>
                <a:cs typeface="Open Sans" panose="020B0606030504020204" pitchFamily="34" charset="0"/>
              </a:rPr>
              <a:t>Values</a:t>
            </a:r>
          </a:p>
          <a:p>
            <a:pPr marL="285750" indent="-285750">
              <a:buFont typeface="Arial" panose="020B0604020202020204" pitchFamily="34" charset="0"/>
              <a:buChar char="•"/>
            </a:pPr>
            <a:r>
              <a:rPr lang="nb-NO" sz="1200" dirty="0" err="1">
                <a:latin typeface="Open Sans" panose="020B0606030504020204" pitchFamily="34" charset="0"/>
                <a:ea typeface="Open Sans" panose="020B0606030504020204" pitchFamily="34" charset="0"/>
                <a:cs typeface="Open Sans" panose="020B0606030504020204" pitchFamily="34" charset="0"/>
              </a:rPr>
              <a:t>Objectivity</a:t>
            </a:r>
            <a:endParaRPr lang="nb-NO" sz="12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sz="1200" dirty="0" err="1">
                <a:latin typeface="Open Sans" panose="020B0606030504020204" pitchFamily="34" charset="0"/>
                <a:ea typeface="Open Sans" panose="020B0606030504020204" pitchFamily="34" charset="0"/>
                <a:cs typeface="Open Sans" panose="020B0606030504020204" pitchFamily="34" charset="0"/>
              </a:rPr>
              <a:t>Subjectivity</a:t>
            </a:r>
            <a:endParaRPr lang="nb-NO" sz="12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sz="1200" dirty="0">
                <a:latin typeface="Open Sans" panose="020B0606030504020204" pitchFamily="34" charset="0"/>
                <a:ea typeface="Open Sans" panose="020B0606030504020204" pitchFamily="34" charset="0"/>
                <a:cs typeface="Open Sans" panose="020B0606030504020204" pitchFamily="34" charset="0"/>
              </a:rPr>
              <a:t>The </a:t>
            </a:r>
            <a:r>
              <a:rPr lang="nb-NO" sz="1200" dirty="0" err="1">
                <a:latin typeface="Open Sans" panose="020B0606030504020204" pitchFamily="34" charset="0"/>
                <a:ea typeface="Open Sans" panose="020B0606030504020204" pitchFamily="34" charset="0"/>
                <a:cs typeface="Open Sans" panose="020B0606030504020204" pitchFamily="34" charset="0"/>
              </a:rPr>
              <a:t>perspective</a:t>
            </a:r>
            <a:r>
              <a:rPr lang="nb-NO" sz="1200" dirty="0">
                <a:latin typeface="Open Sans" panose="020B0606030504020204" pitchFamily="34" charset="0"/>
                <a:ea typeface="Open Sans" panose="020B0606030504020204" pitchFamily="34" charset="0"/>
                <a:cs typeface="Open Sans" panose="020B0606030504020204" pitchFamily="34" charset="0"/>
              </a:rPr>
              <a:t> of </a:t>
            </a:r>
            <a:r>
              <a:rPr lang="nb-NO" sz="1200" dirty="0" err="1">
                <a:latin typeface="Open Sans" panose="020B0606030504020204" pitchFamily="34" charset="0"/>
                <a:ea typeface="Open Sans" panose="020B0606030504020204" pitchFamily="34" charset="0"/>
                <a:cs typeface="Open Sans" panose="020B0606030504020204" pitchFamily="34" charset="0"/>
              </a:rPr>
              <a:t>others</a:t>
            </a:r>
            <a:endParaRPr lang="nb-NO" sz="1200"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sz="1200" dirty="0">
                <a:latin typeface="Open Sans" panose="020B0606030504020204" pitchFamily="34" charset="0"/>
                <a:ea typeface="Open Sans" panose="020B0606030504020204" pitchFamily="34" charset="0"/>
                <a:cs typeface="Open Sans" panose="020B0606030504020204" pitchFamily="34" charset="0"/>
              </a:rPr>
              <a:t>Questions</a:t>
            </a:r>
          </a:p>
          <a:p>
            <a:pPr marL="285750" indent="-285750">
              <a:buFont typeface="Arial" panose="020B0604020202020204" pitchFamily="34" charset="0"/>
              <a:buChar char="•"/>
            </a:pPr>
            <a:r>
              <a:rPr lang="nb-NO" sz="1200" dirty="0">
                <a:latin typeface="Open Sans" panose="020B0606030504020204" pitchFamily="34" charset="0"/>
                <a:ea typeface="Open Sans" panose="020B0606030504020204" pitchFamily="34" charset="0"/>
                <a:cs typeface="Open Sans" panose="020B0606030504020204" pitchFamily="34" charset="0"/>
              </a:rPr>
              <a:t>Norms</a:t>
            </a:r>
          </a:p>
          <a:p>
            <a:pPr marL="285750" indent="-285750">
              <a:buFont typeface="Arial" panose="020B0604020202020204" pitchFamily="34" charset="0"/>
              <a:buChar char="•"/>
            </a:pPr>
            <a:r>
              <a:rPr lang="nb-NO" sz="1200" dirty="0" err="1">
                <a:latin typeface="Open Sans" panose="020B0606030504020204" pitchFamily="34" charset="0"/>
                <a:ea typeface="Open Sans" panose="020B0606030504020204" pitchFamily="34" charset="0"/>
                <a:cs typeface="Open Sans" panose="020B0606030504020204" pitchFamily="34" charset="0"/>
              </a:rPr>
              <a:t>Examples</a:t>
            </a:r>
            <a:endParaRPr lang="nb-NO" sz="12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sz="1200" dirty="0" err="1">
                <a:latin typeface="Open Sans" panose="020B0606030504020204" pitchFamily="34" charset="0"/>
                <a:ea typeface="Open Sans" panose="020B0606030504020204" pitchFamily="34" charset="0"/>
                <a:cs typeface="Open Sans" panose="020B0606030504020204" pitchFamily="34" charset="0"/>
              </a:rPr>
              <a:t>Familarities</a:t>
            </a:r>
            <a:endParaRPr lang="nb-NO" sz="12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sz="1200" dirty="0" err="1">
                <a:latin typeface="Open Sans" panose="020B0606030504020204" pitchFamily="34" charset="0"/>
                <a:ea typeface="Open Sans" panose="020B0606030504020204" pitchFamily="34" charset="0"/>
                <a:cs typeface="Open Sans" panose="020B0606030504020204" pitchFamily="34" charset="0"/>
              </a:rPr>
              <a:t>Justifications</a:t>
            </a:r>
            <a:endParaRPr lang="nb-NO" sz="12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sz="1200" dirty="0" err="1">
                <a:latin typeface="Open Sans" panose="020B0606030504020204" pitchFamily="34" charset="0"/>
                <a:ea typeface="Open Sans" panose="020B0606030504020204" pitchFamily="34" charset="0"/>
                <a:cs typeface="Open Sans" panose="020B0606030504020204" pitchFamily="34" charset="0"/>
              </a:rPr>
              <a:t>Sorting</a:t>
            </a:r>
            <a:r>
              <a:rPr lang="nb-NO" sz="1200" dirty="0">
                <a:latin typeface="Open Sans" panose="020B0606030504020204" pitchFamily="34" charset="0"/>
                <a:ea typeface="Open Sans" panose="020B0606030504020204" pitchFamily="34" charset="0"/>
                <a:cs typeface="Open Sans" panose="020B0606030504020204" pitchFamily="34" charset="0"/>
              </a:rPr>
              <a:t> relevant </a:t>
            </a:r>
            <a:r>
              <a:rPr lang="nb-NO" sz="1200" dirty="0" err="1">
                <a:latin typeface="Open Sans" panose="020B0606030504020204" pitchFamily="34" charset="0"/>
                <a:ea typeface="Open Sans" panose="020B0606030504020204" pitchFamily="34" charset="0"/>
                <a:cs typeface="Open Sans" panose="020B0606030504020204" pitchFamily="34" charset="0"/>
              </a:rPr>
              <a:t>facts</a:t>
            </a:r>
            <a:endParaRPr lang="nb-NO" sz="12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sz="1200" dirty="0">
                <a:latin typeface="Open Sans" panose="020B0606030504020204" pitchFamily="34" charset="0"/>
                <a:ea typeface="Open Sans" panose="020B0606030504020204" pitchFamily="34" charset="0"/>
                <a:cs typeface="Open Sans" panose="020B0606030504020204" pitchFamily="34" charset="0"/>
              </a:rPr>
              <a:t>Tools</a:t>
            </a:r>
          </a:p>
          <a:p>
            <a:pPr marL="285750" indent="-285750">
              <a:buFont typeface="Arial" panose="020B0604020202020204" pitchFamily="34" charset="0"/>
              <a:buChar char="•"/>
            </a:pPr>
            <a:r>
              <a:rPr lang="nb-NO" sz="1200" dirty="0">
                <a:latin typeface="Open Sans" panose="020B0606030504020204" pitchFamily="34" charset="0"/>
                <a:ea typeface="Open Sans" panose="020B0606030504020204" pitchFamily="34" charset="0"/>
                <a:cs typeface="Open Sans" panose="020B0606030504020204" pitchFamily="34" charset="0"/>
              </a:rPr>
              <a:t>Forces</a:t>
            </a:r>
          </a:p>
          <a:p>
            <a:pPr marL="285750" indent="-285750">
              <a:buFont typeface="Arial" panose="020B0604020202020204" pitchFamily="34" charset="0"/>
              <a:buChar char="•"/>
            </a:pPr>
            <a:r>
              <a:rPr lang="nb-NO" sz="1200" b="1" dirty="0" err="1">
                <a:latin typeface="Open Sans" panose="020B0606030504020204" pitchFamily="34" charset="0"/>
                <a:ea typeface="Open Sans" panose="020B0606030504020204" pitchFamily="34" charset="0"/>
                <a:cs typeface="Open Sans" panose="020B0606030504020204" pitchFamily="34" charset="0"/>
              </a:rPr>
              <a:t>Overview</a:t>
            </a:r>
            <a:endParaRPr lang="nb-NO" sz="12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97060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C4F6F58-5C33-5CD2-9340-036D2A737FE9}"/>
              </a:ext>
            </a:extLst>
          </p:cNvPr>
          <p:cNvPicPr>
            <a:picLocks noChangeAspect="1"/>
          </p:cNvPicPr>
          <p:nvPr/>
        </p:nvPicPr>
        <p:blipFill rotWithShape="1">
          <a:blip r:embed="rId3">
            <a:duotone>
              <a:prstClr val="black"/>
              <a:schemeClr val="accent6">
                <a:tint val="45000"/>
                <a:satMod val="400000"/>
              </a:schemeClr>
            </a:duotone>
            <a:extLst>
              <a:ext uri="{BEBA8EAE-BF5A-486C-A8C5-ECC9F3942E4B}">
                <a14:imgProps xmlns:a14="http://schemas.microsoft.com/office/drawing/2010/main">
                  <a14:imgLayer r:embed="rId4">
                    <a14:imgEffect>
                      <a14:backgroundRemoval t="972" b="99444" l="391" r="90000">
                        <a14:foregroundMark x1="18047" y1="17083" x2="22266" y2="49444"/>
                        <a14:foregroundMark x1="10703" y1="8611" x2="10703" y2="8611"/>
                        <a14:foregroundMark x1="10703" y1="8611" x2="7422" y2="6667"/>
                        <a14:foregroundMark x1="4297" y1="93889" x2="8906" y2="75000"/>
                        <a14:foregroundMark x1="391" y1="55833" x2="625" y2="23333"/>
                        <a14:foregroundMark x1="1953" y1="1250" x2="9688" y2="1111"/>
                        <a14:foregroundMark x1="9688" y1="1111" x2="12891" y2="1806"/>
                        <a14:foregroundMark x1="2734" y1="99861" x2="10703" y2="99306"/>
                        <a14:foregroundMark x1="10703" y1="99306" x2="11094" y2="99444"/>
                      </a14:backgroundRemoval>
                    </a14:imgEffect>
                    <a14:imgEffect>
                      <a14:colorTemperature colorTemp="8800"/>
                    </a14:imgEffect>
                  </a14:imgLayer>
                </a14:imgProps>
              </a:ext>
              <a:ext uri="{28A0092B-C50C-407E-A947-70E740481C1C}">
                <a14:useLocalDpi xmlns:a14="http://schemas.microsoft.com/office/drawing/2010/main" val="0"/>
              </a:ext>
            </a:extLst>
          </a:blip>
          <a:srcRect t="18" r="55758"/>
          <a:stretch/>
        </p:blipFill>
        <p:spPr>
          <a:xfrm>
            <a:off x="0" y="0"/>
            <a:ext cx="5393933" cy="6858000"/>
          </a:xfrm>
          <a:prstGeom prst="rect">
            <a:avLst/>
          </a:prstGeom>
        </p:spPr>
      </p:pic>
      <p:sp>
        <p:nvSpPr>
          <p:cNvPr id="6" name="TextBox 5">
            <a:extLst>
              <a:ext uri="{FF2B5EF4-FFF2-40B4-BE49-F238E27FC236}">
                <a16:creationId xmlns:a16="http://schemas.microsoft.com/office/drawing/2014/main" id="{E09A9221-0E9A-681E-1F56-76B0F7F0FBE1}"/>
              </a:ext>
            </a:extLst>
          </p:cNvPr>
          <p:cNvSpPr txBox="1"/>
          <p:nvPr/>
        </p:nvSpPr>
        <p:spPr>
          <a:xfrm>
            <a:off x="506085" y="1120482"/>
            <a:ext cx="3056690" cy="1938992"/>
          </a:xfrm>
          <a:prstGeom prst="rect">
            <a:avLst/>
          </a:prstGeom>
          <a:noFill/>
        </p:spPr>
        <p:txBody>
          <a:bodyPr wrap="square">
            <a:spAutoFit/>
          </a:bodyPr>
          <a:lstStyle/>
          <a:p>
            <a:r>
              <a:rPr lang="nb-NO" sz="4000" b="1" dirty="0">
                <a:latin typeface="Open Sans" panose="020B0606030504020204" pitchFamily="34" charset="0"/>
                <a:ea typeface="Open Sans" panose="020B0606030504020204" pitchFamily="34" charset="0"/>
                <a:cs typeface="Open Sans" panose="020B0606030504020204" pitchFamily="34" charset="0"/>
              </a:rPr>
              <a:t>Methods </a:t>
            </a:r>
          </a:p>
          <a:p>
            <a:r>
              <a:rPr lang="nb-NO" sz="4000" b="1" dirty="0">
                <a:latin typeface="Open Sans" panose="020B0606030504020204" pitchFamily="34" charset="0"/>
                <a:ea typeface="Open Sans" panose="020B0606030504020204" pitchFamily="34" charset="0"/>
                <a:cs typeface="Open Sans" panose="020B0606030504020204" pitchFamily="34" charset="0"/>
              </a:rPr>
              <a:t>as </a:t>
            </a:r>
            <a:r>
              <a:rPr lang="nb-NO" sz="4000" b="1" dirty="0" err="1">
                <a:latin typeface="Open Sans" panose="020B0606030504020204" pitchFamily="34" charset="0"/>
                <a:ea typeface="Open Sans" panose="020B0606030504020204" pitchFamily="34" charset="0"/>
                <a:cs typeface="Open Sans" panose="020B0606030504020204" pitchFamily="34" charset="0"/>
              </a:rPr>
              <a:t>ways</a:t>
            </a:r>
            <a:r>
              <a:rPr lang="nb-NO" sz="4000" b="1" dirty="0">
                <a:latin typeface="Open Sans" panose="020B0606030504020204" pitchFamily="34" charset="0"/>
                <a:ea typeface="Open Sans" panose="020B0606030504020204" pitchFamily="34" charset="0"/>
                <a:cs typeface="Open Sans" panose="020B0606030504020204" pitchFamily="34" charset="0"/>
              </a:rPr>
              <a:t> to </a:t>
            </a:r>
            <a:r>
              <a:rPr lang="nb-NO" sz="4000" b="1" dirty="0" err="1">
                <a:latin typeface="Open Sans" panose="020B0606030504020204" pitchFamily="34" charset="0"/>
                <a:ea typeface="Open Sans" panose="020B0606030504020204" pitchFamily="34" charset="0"/>
                <a:cs typeface="Open Sans" panose="020B0606030504020204" pitchFamily="34" charset="0"/>
              </a:rPr>
              <a:t>proceed</a:t>
            </a:r>
            <a:r>
              <a:rPr lang="nb-NO" sz="4000" b="1" dirty="0">
                <a:latin typeface="Open Sans" panose="020B0606030504020204" pitchFamily="34" charset="0"/>
                <a:ea typeface="Open Sans" panose="020B0606030504020204" pitchFamily="34" charset="0"/>
                <a:cs typeface="Open Sans" panose="020B0606030504020204" pitchFamily="34" charset="0"/>
              </a:rPr>
              <a:t> </a:t>
            </a:r>
          </a:p>
        </p:txBody>
      </p:sp>
      <p:sp>
        <p:nvSpPr>
          <p:cNvPr id="12" name="Content Placeholder 2">
            <a:extLst>
              <a:ext uri="{FF2B5EF4-FFF2-40B4-BE49-F238E27FC236}">
                <a16:creationId xmlns:a16="http://schemas.microsoft.com/office/drawing/2014/main" id="{EAE2200B-2CCD-2B26-2CF5-DFD64F8F7C04}"/>
              </a:ext>
            </a:extLst>
          </p:cNvPr>
          <p:cNvSpPr>
            <a:spLocks noGrp="1"/>
          </p:cNvSpPr>
          <p:nvPr>
            <p:ph idx="1"/>
          </p:nvPr>
        </p:nvSpPr>
        <p:spPr>
          <a:xfrm>
            <a:off x="5710427" y="1956577"/>
            <a:ext cx="5393932" cy="2506639"/>
          </a:xfrm>
        </p:spPr>
        <p:txBody>
          <a:bodyPr>
            <a:normAutofit lnSpcReduction="10000"/>
          </a:bodyPr>
          <a:lstStyle/>
          <a:p>
            <a:pPr marL="0" indent="0">
              <a:lnSpc>
                <a:spcPct val="100000"/>
              </a:lnSpc>
              <a:spcBef>
                <a:spcPts val="0"/>
              </a:spcBef>
              <a:buNone/>
            </a:pPr>
            <a:r>
              <a:rPr lang="en-US" sz="2000" b="1" dirty="0">
                <a:effectLst/>
                <a:latin typeface="Open Sans" panose="020B0606030504020204" pitchFamily="34" charset="0"/>
                <a:ea typeface="Open Sans" panose="020B0606030504020204" pitchFamily="34" charset="0"/>
                <a:cs typeface="Open Sans" panose="020B0606030504020204" pitchFamily="34" charset="0"/>
              </a:rPr>
              <a:t>Methods</a:t>
            </a:r>
          </a:p>
          <a:p>
            <a:pPr>
              <a:lnSpc>
                <a:spcPct val="100000"/>
              </a:lnSpc>
              <a:spcBef>
                <a:spcPts val="0"/>
              </a:spcBef>
            </a:pPr>
            <a:r>
              <a:rPr lang="en-US" sz="1800" dirty="0">
                <a:effectLst/>
                <a:latin typeface="Open Sans" panose="020B0606030504020204" pitchFamily="34" charset="0"/>
                <a:ea typeface="Open Sans" panose="020B0606030504020204" pitchFamily="34" charset="0"/>
                <a:cs typeface="Open Sans" panose="020B0606030504020204" pitchFamily="34" charset="0"/>
              </a:rPr>
              <a:t>Securing correct, shared, and transparent procedure</a:t>
            </a:r>
          </a:p>
          <a:p>
            <a:pPr>
              <a:lnSpc>
                <a:spcPct val="100000"/>
              </a:lnSpc>
              <a:spcBef>
                <a:spcPts val="0"/>
              </a:spcBef>
            </a:pPr>
            <a:r>
              <a:rPr lang="en-US" sz="1800" dirty="0">
                <a:effectLst/>
                <a:latin typeface="Open Sans" panose="020B0606030504020204" pitchFamily="34" charset="0"/>
                <a:ea typeface="Open Sans" panose="020B0606030504020204" pitchFamily="34" charset="0"/>
                <a:cs typeface="Open Sans" panose="020B0606030504020204" pitchFamily="34" charset="0"/>
              </a:rPr>
              <a:t>Objectivity </a:t>
            </a:r>
          </a:p>
          <a:p>
            <a:pPr>
              <a:lnSpc>
                <a:spcPct val="100000"/>
              </a:lnSpc>
              <a:spcBef>
                <a:spcPts val="0"/>
              </a:spcBef>
            </a:pPr>
            <a:r>
              <a:rPr lang="en-US" sz="1800" dirty="0">
                <a:latin typeface="Open Sans" panose="020B0606030504020204" pitchFamily="34" charset="0"/>
                <a:ea typeface="Open Sans" panose="020B0606030504020204" pitchFamily="34" charset="0"/>
                <a:cs typeface="Open Sans" panose="020B0606030504020204" pitchFamily="34" charset="0"/>
              </a:rPr>
              <a:t>Truth as </a:t>
            </a:r>
            <a:r>
              <a:rPr lang="en-US" sz="1800" i="1" dirty="0">
                <a:latin typeface="Open Sans" panose="020B0606030504020204" pitchFamily="34" charset="0"/>
                <a:ea typeface="Open Sans" panose="020B0606030504020204" pitchFamily="34" charset="0"/>
                <a:cs typeface="Open Sans" panose="020B0606030504020204" pitchFamily="34" charset="0"/>
              </a:rPr>
              <a:t>Veritas </a:t>
            </a:r>
            <a:r>
              <a:rPr lang="en-US" sz="1800" dirty="0">
                <a:latin typeface="Open Sans" panose="020B0606030504020204" pitchFamily="34" charset="0"/>
                <a:ea typeface="Open Sans" panose="020B0606030504020204" pitchFamily="34" charset="0"/>
                <a:cs typeface="Open Sans" panose="020B0606030504020204" pitchFamily="34" charset="0"/>
              </a:rPr>
              <a:t>(not </a:t>
            </a:r>
            <a:r>
              <a:rPr lang="en-US" sz="1800" i="1" dirty="0" err="1">
                <a:latin typeface="Open Sans" panose="020B0606030504020204" pitchFamily="34" charset="0"/>
                <a:ea typeface="Open Sans" panose="020B0606030504020204" pitchFamily="34" charset="0"/>
                <a:cs typeface="Open Sans" panose="020B0606030504020204" pitchFamily="34" charset="0"/>
              </a:rPr>
              <a:t>Aletheia</a:t>
            </a:r>
            <a:r>
              <a:rPr lang="en-US" sz="1800" dirty="0">
                <a:latin typeface="Open Sans" panose="020B0606030504020204" pitchFamily="34" charset="0"/>
                <a:ea typeface="Open Sans" panose="020B0606030504020204" pitchFamily="34" charset="0"/>
                <a:cs typeface="Open Sans" panose="020B0606030504020204" pitchFamily="34" charset="0"/>
              </a:rPr>
              <a:t>)</a:t>
            </a:r>
            <a:r>
              <a:rPr lang="en-US" sz="1800" i="1" dirty="0">
                <a:latin typeface="Open Sans" panose="020B0606030504020204" pitchFamily="34" charset="0"/>
                <a:ea typeface="Open Sans" panose="020B0606030504020204" pitchFamily="34" charset="0"/>
                <a:cs typeface="Open Sans" panose="020B0606030504020204" pitchFamily="34" charset="0"/>
              </a:rPr>
              <a:t> </a:t>
            </a:r>
            <a:endParaRPr lang="en-US" sz="1800" dirty="0">
              <a:effectLst/>
              <a:latin typeface="Open Sans" panose="020B0606030504020204" pitchFamily="34" charset="0"/>
              <a:ea typeface="Open Sans" panose="020B0606030504020204" pitchFamily="34" charset="0"/>
              <a:cs typeface="Open Sans" panose="020B0606030504020204" pitchFamily="34" charset="0"/>
            </a:endParaRPr>
          </a:p>
          <a:p>
            <a:pPr>
              <a:lnSpc>
                <a:spcPct val="100000"/>
              </a:lnSpc>
              <a:spcBef>
                <a:spcPts val="0"/>
              </a:spcBef>
            </a:pPr>
            <a:r>
              <a:rPr lang="en-US" sz="1800" dirty="0">
                <a:latin typeface="Open Sans" panose="020B0606030504020204" pitchFamily="34" charset="0"/>
                <a:ea typeface="Open Sans" panose="020B0606030504020204" pitchFamily="34" charset="0"/>
                <a:cs typeface="Open Sans" panose="020B0606030504020204" pitchFamily="34" charset="0"/>
              </a:rPr>
              <a:t>Person-independent and objective</a:t>
            </a:r>
          </a:p>
          <a:p>
            <a:pPr>
              <a:lnSpc>
                <a:spcPct val="100000"/>
              </a:lnSpc>
              <a:spcBef>
                <a:spcPts val="0"/>
              </a:spcBef>
            </a:pPr>
            <a:r>
              <a:rPr lang="en-US" sz="1800" dirty="0">
                <a:latin typeface="Open Sans" panose="020B0606030504020204" pitchFamily="34" charset="0"/>
                <a:ea typeface="Open Sans" panose="020B0606030504020204" pitchFamily="34" charset="0"/>
                <a:cs typeface="Open Sans" panose="020B0606030504020204" pitchFamily="34" charset="0"/>
              </a:rPr>
              <a:t> … yet always acted out by someone, somewhere</a:t>
            </a:r>
          </a:p>
          <a:p>
            <a:pPr lvl="1">
              <a:lnSpc>
                <a:spcPct val="100000"/>
              </a:lnSpc>
              <a:spcBef>
                <a:spcPts val="0"/>
              </a:spcBef>
            </a:pPr>
            <a:r>
              <a:rPr lang="en-US" sz="1800" dirty="0">
                <a:latin typeface="Open Sans" panose="020B0606030504020204" pitchFamily="34" charset="0"/>
                <a:ea typeface="Open Sans" panose="020B0606030504020204" pitchFamily="34" charset="0"/>
                <a:cs typeface="Open Sans" panose="020B0606030504020204" pitchFamily="34" charset="0"/>
              </a:rPr>
              <a:t>… not like following a rule blindly, is it?</a:t>
            </a:r>
          </a:p>
          <a:p>
            <a:pPr marL="0" indent="0">
              <a:buNone/>
            </a:pPr>
            <a:endParaRPr lang="nb-NO" sz="200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87BCB97F-EEA5-8FAF-DE75-CBFD73E3BC38}"/>
              </a:ext>
            </a:extLst>
          </p:cNvPr>
          <p:cNvSpPr txBox="1"/>
          <p:nvPr/>
        </p:nvSpPr>
        <p:spPr>
          <a:xfrm>
            <a:off x="562278" y="4325529"/>
            <a:ext cx="2643573" cy="2308324"/>
          </a:xfrm>
          <a:prstGeom prst="rect">
            <a:avLst/>
          </a:prstGeom>
          <a:noFill/>
        </p:spPr>
        <p:txBody>
          <a:bodyPr wrap="square">
            <a:spAutoFit/>
          </a:bodyPr>
          <a:lstStyle/>
          <a:p>
            <a:pPr algn="l"/>
            <a:r>
              <a:rPr lang="en-US" sz="1200" b="0" i="1" u="none" strike="noStrike" baseline="0" dirty="0">
                <a:latin typeface="Fd816658-Identity-H"/>
              </a:rPr>
              <a:t>Whoever wants to learn a science has to learn to master its methodology. But we also know that methodology as such does not guarantee in any </a:t>
            </a:r>
            <a:r>
              <a:rPr lang="en-US" sz="1200" i="1" dirty="0"/>
              <a:t>way</a:t>
            </a:r>
            <a:r>
              <a:rPr lang="en-US" sz="1200" b="0" i="1" u="none" strike="noStrike" baseline="0" dirty="0">
                <a:latin typeface="Fd424444-Identity-H"/>
              </a:rPr>
              <a:t> </a:t>
            </a:r>
            <a:r>
              <a:rPr lang="en-US" sz="1200" b="0" i="1" u="none" strike="noStrike" baseline="0" dirty="0">
                <a:latin typeface="Fd816658-Identity-H"/>
              </a:rPr>
              <a:t>the </a:t>
            </a:r>
            <a:r>
              <a:rPr lang="nb-NO" sz="1200" b="0" i="1" u="none" strike="noStrike" baseline="0" dirty="0" err="1">
                <a:latin typeface="Fd816658-Identity-H"/>
              </a:rPr>
              <a:t>productivity</a:t>
            </a:r>
            <a:r>
              <a:rPr lang="nb-NO" sz="1200" b="0" i="1" u="none" strike="noStrike" baseline="0" dirty="0">
                <a:latin typeface="Fd816658-Identity-H"/>
              </a:rPr>
              <a:t> of </a:t>
            </a:r>
            <a:r>
              <a:rPr lang="nb-NO" sz="1200" b="0" i="1" u="none" strike="noStrike" baseline="0" dirty="0" err="1">
                <a:latin typeface="Fd816658-Identity-H"/>
              </a:rPr>
              <a:t>its</a:t>
            </a:r>
            <a:r>
              <a:rPr lang="nb-NO" sz="1200" b="0" i="1" u="none" strike="noStrike" baseline="0" dirty="0">
                <a:latin typeface="Fd816658-Identity-H"/>
              </a:rPr>
              <a:t> </a:t>
            </a:r>
            <a:r>
              <a:rPr lang="nb-NO" sz="1200" b="0" i="1" u="none" strike="noStrike" baseline="0" dirty="0" err="1">
                <a:latin typeface="Fd816658-Identity-H"/>
              </a:rPr>
              <a:t>application</a:t>
            </a:r>
            <a:r>
              <a:rPr lang="nb-NO" sz="1200" b="0" i="1" u="none" strike="noStrike" baseline="0" dirty="0">
                <a:latin typeface="Fd816658-Identity-H"/>
              </a:rPr>
              <a:t>.</a:t>
            </a:r>
          </a:p>
          <a:p>
            <a:pPr algn="l"/>
            <a:endParaRPr lang="nb-NO" sz="1200" i="1" dirty="0">
              <a:latin typeface="Fd816658-Identity-H"/>
            </a:endParaRPr>
          </a:p>
          <a:p>
            <a:pPr algn="l"/>
            <a:endParaRPr lang="nb-NO" sz="1200" i="1" dirty="0">
              <a:latin typeface="Fd816658-Identity-H"/>
            </a:endParaRPr>
          </a:p>
          <a:p>
            <a:r>
              <a:rPr lang="nb-NO" sz="1200" dirty="0"/>
              <a:t>Gadamer, </a:t>
            </a:r>
            <a:r>
              <a:rPr lang="nb-NO" sz="1200" i="1" dirty="0" err="1"/>
              <a:t>Universality</a:t>
            </a:r>
            <a:r>
              <a:rPr lang="nb-NO" sz="1200" i="1" dirty="0"/>
              <a:t> of the </a:t>
            </a:r>
            <a:r>
              <a:rPr lang="nb-NO" sz="1200" i="1" dirty="0" err="1"/>
              <a:t>hermeutical</a:t>
            </a:r>
            <a:r>
              <a:rPr lang="nb-NO" sz="1200" i="1" dirty="0"/>
              <a:t> problem, </a:t>
            </a:r>
            <a:r>
              <a:rPr lang="nb-NO" sz="1200" dirty="0"/>
              <a:t>11</a:t>
            </a:r>
          </a:p>
          <a:p>
            <a:pPr algn="l"/>
            <a:endParaRPr lang="nb-NO" sz="1200" i="1" dirty="0">
              <a:latin typeface="Fd816658-Identity-H"/>
            </a:endParaRPr>
          </a:p>
          <a:p>
            <a:pPr algn="l"/>
            <a:endParaRPr lang="nb-NO" sz="1200" i="1" dirty="0">
              <a:latin typeface="Fd816658-Identity-H"/>
            </a:endParaRPr>
          </a:p>
          <a:p>
            <a:pPr algn="l"/>
            <a:endParaRPr lang="nb-NO" sz="1200" i="1" dirty="0"/>
          </a:p>
        </p:txBody>
      </p:sp>
      <p:pic>
        <p:nvPicPr>
          <p:cNvPr id="5" name="Graphic 4">
            <a:extLst>
              <a:ext uri="{FF2B5EF4-FFF2-40B4-BE49-F238E27FC236}">
                <a16:creationId xmlns:a16="http://schemas.microsoft.com/office/drawing/2014/main" id="{59D0CE43-8887-8180-E127-291F7E78C0F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6085" y="4179956"/>
            <a:ext cx="244199" cy="170723"/>
          </a:xfrm>
          <a:prstGeom prst="rect">
            <a:avLst/>
          </a:prstGeom>
        </p:spPr>
      </p:pic>
      <p:pic>
        <p:nvPicPr>
          <p:cNvPr id="3" name="Picture 4" descr="Blind Person Walking With Stick Vector Silhouette Illustration. Royalty  Free SVG, Cliparts, Vectors, And Stock Illustration. Image 61491474.">
            <a:extLst>
              <a:ext uri="{FF2B5EF4-FFF2-40B4-BE49-F238E27FC236}">
                <a16:creationId xmlns:a16="http://schemas.microsoft.com/office/drawing/2014/main" id="{6AEEBC6E-23E8-7533-151F-AE291600FF81}"/>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7203" b="93220" l="9346" r="89720">
                        <a14:foregroundMark x1="64953" y1="13136" x2="67290" y2="33051"/>
                        <a14:foregroundMark x1="68692" y1="8898" x2="68692" y2="8898"/>
                        <a14:foregroundMark x1="57477" y1="93644" x2="57477" y2="93644"/>
                        <a14:foregroundMark x1="64019" y1="7203" x2="64019" y2="7203"/>
                      </a14:backgroundRemoval>
                    </a14:imgEffect>
                  </a14:imgLayer>
                </a14:imgProps>
              </a:ext>
              <a:ext uri="{28A0092B-C50C-407E-A947-70E740481C1C}">
                <a14:useLocalDpi xmlns:a14="http://schemas.microsoft.com/office/drawing/2010/main" val="0"/>
              </a:ext>
            </a:extLst>
          </a:blip>
          <a:srcRect/>
          <a:stretch>
            <a:fillRect/>
          </a:stretch>
        </p:blipFill>
        <p:spPr bwMode="auto">
          <a:xfrm>
            <a:off x="9578570" y="4667119"/>
            <a:ext cx="1642391" cy="1811235"/>
          </a:xfrm>
          <a:prstGeom prst="rect">
            <a:avLst/>
          </a:prstGeom>
          <a:noFill/>
          <a:extLst>
            <a:ext uri="{909E8E84-426E-40DD-AFC4-6F175D3DCCD1}">
              <a14:hiddenFill xmlns:a14="http://schemas.microsoft.com/office/drawing/2010/main">
                <a:solidFill>
                  <a:srgbClr val="FFFFFF"/>
                </a:solidFill>
              </a14:hiddenFill>
            </a:ext>
          </a:extLst>
        </p:spPr>
      </p:pic>
      <p:sp>
        <p:nvSpPr>
          <p:cNvPr id="14" name="Oval 13">
            <a:extLst>
              <a:ext uri="{FF2B5EF4-FFF2-40B4-BE49-F238E27FC236}">
                <a16:creationId xmlns:a16="http://schemas.microsoft.com/office/drawing/2014/main" id="{C84D8933-8667-EC97-C6C8-A86CE61CA317}"/>
              </a:ext>
            </a:extLst>
          </p:cNvPr>
          <p:cNvSpPr/>
          <p:nvPr/>
        </p:nvSpPr>
        <p:spPr>
          <a:xfrm>
            <a:off x="5179495" y="5033204"/>
            <a:ext cx="6450227" cy="992809"/>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xtBox 14">
            <a:extLst>
              <a:ext uri="{FF2B5EF4-FFF2-40B4-BE49-F238E27FC236}">
                <a16:creationId xmlns:a16="http://schemas.microsoft.com/office/drawing/2014/main" id="{5139087E-60C4-741D-763B-D0F9FA7B8B14}"/>
              </a:ext>
            </a:extLst>
          </p:cNvPr>
          <p:cNvSpPr txBox="1"/>
          <p:nvPr/>
        </p:nvSpPr>
        <p:spPr>
          <a:xfrm>
            <a:off x="7112469" y="5370342"/>
            <a:ext cx="2210382" cy="369332"/>
          </a:xfrm>
          <a:prstGeom prst="rect">
            <a:avLst/>
          </a:prstGeom>
          <a:noFill/>
        </p:spPr>
        <p:txBody>
          <a:bodyPr wrap="square" rtlCol="0">
            <a:spAutoFit/>
          </a:bodyPr>
          <a:lstStyle/>
          <a:p>
            <a:r>
              <a:rPr lang="nb-NO" dirty="0">
                <a:latin typeface="Open Sans" panose="020B0606030504020204" pitchFamily="34" charset="0"/>
                <a:ea typeface="Open Sans" panose="020B0606030504020204" pitchFamily="34" charset="0"/>
                <a:cs typeface="Open Sans" panose="020B0606030504020204" pitchFamily="34" charset="0"/>
              </a:rPr>
              <a:t>Research </a:t>
            </a:r>
            <a:r>
              <a:rPr lang="nb-NO" dirty="0" err="1">
                <a:latin typeface="Open Sans" panose="020B0606030504020204" pitchFamily="34" charset="0"/>
                <a:ea typeface="Open Sans" panose="020B0606030504020204" pitchFamily="34" charset="0"/>
                <a:cs typeface="Open Sans" panose="020B0606030504020204" pitchFamily="34" charset="0"/>
              </a:rPr>
              <a:t>field</a:t>
            </a:r>
            <a:endParaRPr lang="nb-NO" dirty="0">
              <a:latin typeface="Open Sans" panose="020B0606030504020204" pitchFamily="34" charset="0"/>
              <a:ea typeface="Open Sans" panose="020B0606030504020204" pitchFamily="34" charset="0"/>
              <a:cs typeface="Open Sans" panose="020B0606030504020204" pitchFamily="34" charset="0"/>
            </a:endParaRPr>
          </a:p>
        </p:txBody>
      </p:sp>
      <p:pic>
        <p:nvPicPr>
          <p:cNvPr id="16" name="Picture 4" descr="Blind Person Walking With Stick Vector Silhouette Illustration. Royalty  Free SVG, Cliparts, Vectors, And Stock Illustration. Image 61491474.">
            <a:extLst>
              <a:ext uri="{FF2B5EF4-FFF2-40B4-BE49-F238E27FC236}">
                <a16:creationId xmlns:a16="http://schemas.microsoft.com/office/drawing/2014/main" id="{2D295A58-8F74-0C03-0398-AD771FFFA0E1}"/>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7203" b="93220" l="9346" r="89720">
                        <a14:foregroundMark x1="64953" y1="13136" x2="67290" y2="33051"/>
                        <a14:foregroundMark x1="68692" y1="8898" x2="68692" y2="8898"/>
                        <a14:foregroundMark x1="57477" y1="93644" x2="57477" y2="93644"/>
                        <a14:foregroundMark x1="64019" y1="7203" x2="64019" y2="7203"/>
                      </a14:backgroundRemoval>
                    </a14:imgEffect>
                  </a14:imgLayer>
                </a14:imgProps>
              </a:ext>
              <a:ext uri="{28A0092B-C50C-407E-A947-70E740481C1C}">
                <a14:useLocalDpi xmlns:a14="http://schemas.microsoft.com/office/drawing/2010/main" val="0"/>
              </a:ext>
            </a:extLst>
          </a:blip>
          <a:srcRect t="20211" b="45780"/>
          <a:stretch/>
        </p:blipFill>
        <p:spPr bwMode="auto">
          <a:xfrm>
            <a:off x="9567553" y="5033204"/>
            <a:ext cx="1642391" cy="615977"/>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a:extLst>
              <a:ext uri="{FF2B5EF4-FFF2-40B4-BE49-F238E27FC236}">
                <a16:creationId xmlns:a16="http://schemas.microsoft.com/office/drawing/2014/main" id="{A5CA76B9-EEC2-0F1A-6572-64943CB99A57}"/>
              </a:ext>
            </a:extLst>
          </p:cNvPr>
          <p:cNvCxnSpPr>
            <a:cxnSpLocks/>
          </p:cNvCxnSpPr>
          <p:nvPr/>
        </p:nvCxnSpPr>
        <p:spPr>
          <a:xfrm flipV="1">
            <a:off x="13075493" y="5946628"/>
            <a:ext cx="60557" cy="75695"/>
          </a:xfrm>
          <a:prstGeom prst="line">
            <a:avLst/>
          </a:prstGeom>
          <a:ln w="952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62871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13E121F-86CE-14E8-DFC2-84F267B8D291}"/>
              </a:ext>
            </a:extLst>
          </p:cNvPr>
          <p:cNvSpPr>
            <a:spLocks noGrp="1"/>
          </p:cNvSpPr>
          <p:nvPr>
            <p:ph idx="1"/>
          </p:nvPr>
        </p:nvSpPr>
        <p:spPr>
          <a:xfrm>
            <a:off x="2250251" y="1799395"/>
            <a:ext cx="6280416" cy="3233809"/>
          </a:xfrm>
        </p:spPr>
        <p:txBody>
          <a:bodyPr>
            <a:normAutofit fontScale="92500" lnSpcReduction="20000"/>
          </a:bodyPr>
          <a:lstStyle/>
          <a:p>
            <a:pPr marL="514350" indent="-514350">
              <a:buAutoNum type="arabicPeriod"/>
            </a:pPr>
            <a:r>
              <a:rPr lang="en-US"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How do you enact your way in your research field?</a:t>
            </a:r>
          </a:p>
          <a:p>
            <a:pPr marL="514350" indent="-514350">
              <a:buAutoNum type="arabicPeriod"/>
            </a:pP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What</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 do you </a:t>
            </a: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use</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 for </a:t>
            </a: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orientation</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a:t>
            </a:r>
          </a:p>
          <a:p>
            <a:pPr marL="514350" indent="-514350">
              <a:buAutoNum type="arabicPeriod"/>
            </a:pPr>
            <a:r>
              <a:rPr lang="en-US" sz="2400" b="1" dirty="0">
                <a:solidFill>
                  <a:schemeClr val="bg1">
                    <a:lumMod val="85000"/>
                  </a:schemeClr>
                </a:solidFill>
                <a:effectLst/>
                <a:latin typeface="Bradley Hand ITC" panose="03070402050302030203" pitchFamily="66" charset="0"/>
                <a:ea typeface="Open Sans" panose="020B0606030504020204" pitchFamily="34" charset="0"/>
                <a:cs typeface="Open Sans" panose="020B0606030504020204" pitchFamily="34" charset="0"/>
              </a:rPr>
              <a:t>What do you do when the method does not fit the phenomenon you are about to explore?</a:t>
            </a:r>
          </a:p>
          <a:p>
            <a:pPr marL="514350" indent="-514350">
              <a:buAutoNum type="arabicPeriod"/>
            </a:pPr>
            <a:r>
              <a:rPr lang="en-US" sz="2400" b="1" dirty="0">
                <a:solidFill>
                  <a:schemeClr val="bg1">
                    <a:lumMod val="85000"/>
                  </a:schemeClr>
                </a:solidFill>
                <a:effectLst/>
                <a:latin typeface="Bradley Hand ITC" panose="03070402050302030203" pitchFamily="66" charset="0"/>
                <a:ea typeface="Open Sans" panose="020B0606030504020204" pitchFamily="34" charset="0"/>
                <a:cs typeface="Open Sans" panose="020B0606030504020204" pitchFamily="34" charset="0"/>
              </a:rPr>
              <a:t>How much of this is expressed and how much is tacit knowledge?</a:t>
            </a:r>
          </a:p>
          <a:p>
            <a:pPr marL="514350" indent="-514350">
              <a:buAutoNum type="arabicPeriod"/>
            </a:pPr>
            <a:endParaRPr lang="en-US"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endParaRPr>
          </a:p>
          <a:p>
            <a:pPr marL="0" indent="0">
              <a:buNone/>
            </a:pP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Write </a:t>
            </a: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down</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 </a:t>
            </a: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three</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 or </a:t>
            </a: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four</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 </a:t>
            </a: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points</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 </a:t>
            </a: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that</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 </a:t>
            </a: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capture</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 </a:t>
            </a: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your</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 </a:t>
            </a:r>
            <a:r>
              <a:rPr lang="nb-NO" sz="2400" b="1" dirty="0" err="1">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activity</a:t>
            </a:r>
            <a:r>
              <a:rPr lang="nb-NO"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a:t>
            </a:r>
          </a:p>
        </p:txBody>
      </p:sp>
      <p:pic>
        <p:nvPicPr>
          <p:cNvPr id="15" name="Picture 4" descr="Blind Person Walking With Stick Vector Silhouette Illustration. Royalty  Free SVG, Cliparts, Vectors, And Stock Illustration. Image 61491474.">
            <a:extLst>
              <a:ext uri="{FF2B5EF4-FFF2-40B4-BE49-F238E27FC236}">
                <a16:creationId xmlns:a16="http://schemas.microsoft.com/office/drawing/2014/main" id="{927FC31F-28AA-F40C-3FFA-1E216325930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7203" b="93220" l="9346" r="89720">
                        <a14:foregroundMark x1="64953" y1="13136" x2="67290" y2="33051"/>
                        <a14:foregroundMark x1="68692" y1="8898" x2="68692" y2="8898"/>
                        <a14:foregroundMark x1="57477" y1="93644" x2="57477" y2="93644"/>
                        <a14:foregroundMark x1="64019" y1="7203" x2="64019" y2="7203"/>
                      </a14:backgroundRemoval>
                    </a14:imgEffect>
                  </a14:imgLayer>
                </a14:imgProps>
              </a:ext>
              <a:ext uri="{28A0092B-C50C-407E-A947-70E740481C1C}">
                <a14:useLocalDpi xmlns:a14="http://schemas.microsoft.com/office/drawing/2010/main" val="0"/>
              </a:ext>
            </a:extLst>
          </a:blip>
          <a:srcRect/>
          <a:stretch>
            <a:fillRect/>
          </a:stretch>
        </p:blipFill>
        <p:spPr bwMode="auto">
          <a:xfrm>
            <a:off x="9005135" y="4667119"/>
            <a:ext cx="1642391" cy="1811235"/>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4AB791AB-AEEC-305B-1942-1695F162A0CB}"/>
              </a:ext>
            </a:extLst>
          </p:cNvPr>
          <p:cNvSpPr/>
          <p:nvPr/>
        </p:nvSpPr>
        <p:spPr>
          <a:xfrm>
            <a:off x="4606060" y="5058604"/>
            <a:ext cx="6450227" cy="992809"/>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extBox 6">
            <a:extLst>
              <a:ext uri="{FF2B5EF4-FFF2-40B4-BE49-F238E27FC236}">
                <a16:creationId xmlns:a16="http://schemas.microsoft.com/office/drawing/2014/main" id="{4926777C-243B-65CA-EC83-338A3F4AAA20}"/>
              </a:ext>
            </a:extLst>
          </p:cNvPr>
          <p:cNvSpPr txBox="1"/>
          <p:nvPr/>
        </p:nvSpPr>
        <p:spPr>
          <a:xfrm>
            <a:off x="6539034" y="5370342"/>
            <a:ext cx="2210382" cy="369332"/>
          </a:xfrm>
          <a:prstGeom prst="rect">
            <a:avLst/>
          </a:prstGeom>
          <a:noFill/>
        </p:spPr>
        <p:txBody>
          <a:bodyPr wrap="square" rtlCol="0">
            <a:spAutoFit/>
          </a:bodyPr>
          <a:lstStyle/>
          <a:p>
            <a:r>
              <a:rPr lang="nb-NO" dirty="0">
                <a:latin typeface="Open Sans" panose="020B0606030504020204" pitchFamily="34" charset="0"/>
                <a:ea typeface="Open Sans" panose="020B0606030504020204" pitchFamily="34" charset="0"/>
                <a:cs typeface="Open Sans" panose="020B0606030504020204" pitchFamily="34" charset="0"/>
              </a:rPr>
              <a:t>Research </a:t>
            </a:r>
            <a:r>
              <a:rPr lang="nb-NO" dirty="0" err="1">
                <a:latin typeface="Open Sans" panose="020B0606030504020204" pitchFamily="34" charset="0"/>
                <a:ea typeface="Open Sans" panose="020B0606030504020204" pitchFamily="34" charset="0"/>
                <a:cs typeface="Open Sans" panose="020B0606030504020204" pitchFamily="34" charset="0"/>
              </a:rPr>
              <a:t>field</a:t>
            </a:r>
            <a:endParaRPr lang="nb-NO"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4" descr="Blind Person Walking With Stick Vector Silhouette Illustration. Royalty  Free SVG, Cliparts, Vectors, And Stock Illustration. Image 61491474.">
            <a:extLst>
              <a:ext uri="{FF2B5EF4-FFF2-40B4-BE49-F238E27FC236}">
                <a16:creationId xmlns:a16="http://schemas.microsoft.com/office/drawing/2014/main" id="{E503ABB4-716B-A9B1-307E-7DEE0C85837A}"/>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7203" b="93220" l="9346" r="89720">
                        <a14:foregroundMark x1="64953" y1="13136" x2="67290" y2="33051"/>
                        <a14:foregroundMark x1="68692" y1="8898" x2="68692" y2="8898"/>
                        <a14:foregroundMark x1="57477" y1="93644" x2="57477" y2="93644"/>
                        <a14:foregroundMark x1="64019" y1="7203" x2="64019" y2="7203"/>
                      </a14:backgroundRemoval>
                    </a14:imgEffect>
                  </a14:imgLayer>
                </a14:imgProps>
              </a:ext>
              <a:ext uri="{28A0092B-C50C-407E-A947-70E740481C1C}">
                <a14:useLocalDpi xmlns:a14="http://schemas.microsoft.com/office/drawing/2010/main" val="0"/>
              </a:ext>
            </a:extLst>
          </a:blip>
          <a:srcRect t="20211" b="45780"/>
          <a:stretch/>
        </p:blipFill>
        <p:spPr bwMode="auto">
          <a:xfrm>
            <a:off x="8994118" y="5033204"/>
            <a:ext cx="1642391" cy="61597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630C7043-4F59-6239-D23A-FB0933E9E612}"/>
              </a:ext>
            </a:extLst>
          </p:cNvPr>
          <p:cNvSpPr txBox="1"/>
          <p:nvPr/>
        </p:nvSpPr>
        <p:spPr>
          <a:xfrm>
            <a:off x="709863" y="4836694"/>
            <a:ext cx="3453063" cy="923330"/>
          </a:xfrm>
          <a:prstGeom prst="rect">
            <a:avLst/>
          </a:prstGeom>
          <a:noFill/>
        </p:spPr>
        <p:txBody>
          <a:bodyPr wrap="square" rtlCol="0">
            <a:spAutoFit/>
          </a:bodyPr>
          <a:lstStyle/>
          <a:p>
            <a:endParaRPr lang="nb-NO" dirty="0"/>
          </a:p>
          <a:p>
            <a:endParaRPr lang="nb-NO" dirty="0"/>
          </a:p>
          <a:p>
            <a:endParaRPr lang="nb-NO" dirty="0"/>
          </a:p>
        </p:txBody>
      </p:sp>
      <p:sp>
        <p:nvSpPr>
          <p:cNvPr id="13" name="Rectangle 12">
            <a:extLst>
              <a:ext uri="{FF2B5EF4-FFF2-40B4-BE49-F238E27FC236}">
                <a16:creationId xmlns:a16="http://schemas.microsoft.com/office/drawing/2014/main" id="{047B969E-B97A-CA4F-7E00-F4AC670D3BE8}"/>
              </a:ext>
            </a:extLst>
          </p:cNvPr>
          <p:cNvSpPr/>
          <p:nvPr/>
        </p:nvSpPr>
        <p:spPr>
          <a:xfrm>
            <a:off x="19570" y="37898"/>
            <a:ext cx="12147029" cy="6737903"/>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15">
            <a:extLst>
              <a:ext uri="{FF2B5EF4-FFF2-40B4-BE49-F238E27FC236}">
                <a16:creationId xmlns:a16="http://schemas.microsoft.com/office/drawing/2014/main" id="{9AEAEAFC-87ED-FA11-25A2-8AA2EB5F7DA2}"/>
              </a:ext>
            </a:extLst>
          </p:cNvPr>
          <p:cNvSpPr txBox="1"/>
          <p:nvPr/>
        </p:nvSpPr>
        <p:spPr>
          <a:xfrm>
            <a:off x="8780785" y="1815826"/>
            <a:ext cx="2321927" cy="2677656"/>
          </a:xfrm>
          <a:prstGeom prst="rect">
            <a:avLst/>
          </a:prstGeom>
          <a:solidFill>
            <a:schemeClr val="accent6">
              <a:lumMod val="60000"/>
              <a:lumOff val="40000"/>
            </a:schemeClr>
          </a:solidFill>
        </p:spPr>
        <p:txBody>
          <a:bodyPr wrap="square" rtlCol="0">
            <a:spAutoFit/>
          </a:bodyPr>
          <a:lstStyle/>
          <a:p>
            <a:r>
              <a:rPr lang="nb-NO" sz="1200" b="1" dirty="0" err="1">
                <a:latin typeface="Open Sans" panose="020B0606030504020204" pitchFamily="34" charset="0"/>
                <a:ea typeface="Open Sans" panose="020B0606030504020204" pitchFamily="34" charset="0"/>
                <a:cs typeface="Open Sans" panose="020B0606030504020204" pitchFamily="34" charset="0"/>
              </a:rPr>
              <a:t>Orientation</a:t>
            </a:r>
            <a:endParaRPr lang="nb-NO" sz="1200"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sz="1200" dirty="0">
                <a:latin typeface="Open Sans" panose="020B0606030504020204" pitchFamily="34" charset="0"/>
                <a:ea typeface="Open Sans" panose="020B0606030504020204" pitchFamily="34" charset="0"/>
                <a:cs typeface="Open Sans" panose="020B0606030504020204" pitchFamily="34" charset="0"/>
              </a:rPr>
              <a:t>Goals</a:t>
            </a:r>
          </a:p>
          <a:p>
            <a:pPr marL="285750" indent="-285750">
              <a:buFont typeface="Arial" panose="020B0604020202020204" pitchFamily="34" charset="0"/>
              <a:buChar char="•"/>
            </a:pPr>
            <a:r>
              <a:rPr lang="nb-NO" sz="1200" dirty="0">
                <a:latin typeface="Open Sans" panose="020B0606030504020204" pitchFamily="34" charset="0"/>
                <a:ea typeface="Open Sans" panose="020B0606030504020204" pitchFamily="34" charset="0"/>
                <a:cs typeface="Open Sans" panose="020B0606030504020204" pitchFamily="34" charset="0"/>
              </a:rPr>
              <a:t>Values</a:t>
            </a:r>
          </a:p>
          <a:p>
            <a:pPr marL="285750" indent="-285750">
              <a:buFont typeface="Arial" panose="020B0604020202020204" pitchFamily="34" charset="0"/>
              <a:buChar char="•"/>
            </a:pPr>
            <a:r>
              <a:rPr lang="nb-NO" sz="1200" dirty="0" err="1">
                <a:latin typeface="Open Sans" panose="020B0606030504020204" pitchFamily="34" charset="0"/>
                <a:ea typeface="Open Sans" panose="020B0606030504020204" pitchFamily="34" charset="0"/>
                <a:cs typeface="Open Sans" panose="020B0606030504020204" pitchFamily="34" charset="0"/>
              </a:rPr>
              <a:t>Objectivity</a:t>
            </a:r>
            <a:endParaRPr lang="nb-NO" sz="12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sz="1200" dirty="0" err="1">
                <a:latin typeface="Open Sans" panose="020B0606030504020204" pitchFamily="34" charset="0"/>
                <a:ea typeface="Open Sans" panose="020B0606030504020204" pitchFamily="34" charset="0"/>
                <a:cs typeface="Open Sans" panose="020B0606030504020204" pitchFamily="34" charset="0"/>
              </a:rPr>
              <a:t>Subjectivity</a:t>
            </a:r>
            <a:endParaRPr lang="nb-NO" sz="12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sz="1200" dirty="0">
                <a:latin typeface="Open Sans" panose="020B0606030504020204" pitchFamily="34" charset="0"/>
                <a:ea typeface="Open Sans" panose="020B0606030504020204" pitchFamily="34" charset="0"/>
                <a:cs typeface="Open Sans" panose="020B0606030504020204" pitchFamily="34" charset="0"/>
              </a:rPr>
              <a:t>The </a:t>
            </a:r>
            <a:r>
              <a:rPr lang="nb-NO" sz="1200" dirty="0" err="1">
                <a:latin typeface="Open Sans" panose="020B0606030504020204" pitchFamily="34" charset="0"/>
                <a:ea typeface="Open Sans" panose="020B0606030504020204" pitchFamily="34" charset="0"/>
                <a:cs typeface="Open Sans" panose="020B0606030504020204" pitchFamily="34" charset="0"/>
              </a:rPr>
              <a:t>perspective</a:t>
            </a:r>
            <a:r>
              <a:rPr lang="nb-NO" sz="1200" dirty="0">
                <a:latin typeface="Open Sans" panose="020B0606030504020204" pitchFamily="34" charset="0"/>
                <a:ea typeface="Open Sans" panose="020B0606030504020204" pitchFamily="34" charset="0"/>
                <a:cs typeface="Open Sans" panose="020B0606030504020204" pitchFamily="34" charset="0"/>
              </a:rPr>
              <a:t> of </a:t>
            </a:r>
            <a:r>
              <a:rPr lang="nb-NO" sz="1200" dirty="0" err="1">
                <a:latin typeface="Open Sans" panose="020B0606030504020204" pitchFamily="34" charset="0"/>
                <a:ea typeface="Open Sans" panose="020B0606030504020204" pitchFamily="34" charset="0"/>
                <a:cs typeface="Open Sans" panose="020B0606030504020204" pitchFamily="34" charset="0"/>
              </a:rPr>
              <a:t>others</a:t>
            </a:r>
            <a:endParaRPr lang="nb-NO" sz="12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sz="1200" dirty="0">
                <a:latin typeface="Open Sans" panose="020B0606030504020204" pitchFamily="34" charset="0"/>
                <a:ea typeface="Open Sans" panose="020B0606030504020204" pitchFamily="34" charset="0"/>
                <a:cs typeface="Open Sans" panose="020B0606030504020204" pitchFamily="34" charset="0"/>
              </a:rPr>
              <a:t>Norms</a:t>
            </a:r>
            <a:endParaRPr lang="nb-NO" sz="1200"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sz="1200" dirty="0">
                <a:latin typeface="Open Sans" panose="020B0606030504020204" pitchFamily="34" charset="0"/>
                <a:ea typeface="Open Sans" panose="020B0606030504020204" pitchFamily="34" charset="0"/>
                <a:cs typeface="Open Sans" panose="020B0606030504020204" pitchFamily="34" charset="0"/>
              </a:rPr>
              <a:t>Questions</a:t>
            </a:r>
          </a:p>
          <a:p>
            <a:pPr marL="285750" indent="-285750">
              <a:buFont typeface="Arial" panose="020B0604020202020204" pitchFamily="34" charset="0"/>
              <a:buChar char="•"/>
            </a:pPr>
            <a:r>
              <a:rPr lang="nb-NO" sz="1200" dirty="0" err="1">
                <a:latin typeface="Open Sans" panose="020B0606030504020204" pitchFamily="34" charset="0"/>
                <a:ea typeface="Open Sans" panose="020B0606030504020204" pitchFamily="34" charset="0"/>
                <a:cs typeface="Open Sans" panose="020B0606030504020204" pitchFamily="34" charset="0"/>
              </a:rPr>
              <a:t>Examples</a:t>
            </a:r>
            <a:endParaRPr lang="nb-NO" sz="12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sz="1200" dirty="0" err="1">
                <a:latin typeface="Open Sans" panose="020B0606030504020204" pitchFamily="34" charset="0"/>
                <a:ea typeface="Open Sans" panose="020B0606030504020204" pitchFamily="34" charset="0"/>
                <a:cs typeface="Open Sans" panose="020B0606030504020204" pitchFamily="34" charset="0"/>
              </a:rPr>
              <a:t>Justifications</a:t>
            </a:r>
            <a:endParaRPr lang="nb-NO" sz="12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sz="1200" dirty="0" err="1">
                <a:latin typeface="Open Sans" panose="020B0606030504020204" pitchFamily="34" charset="0"/>
                <a:ea typeface="Open Sans" panose="020B0606030504020204" pitchFamily="34" charset="0"/>
                <a:cs typeface="Open Sans" panose="020B0606030504020204" pitchFamily="34" charset="0"/>
              </a:rPr>
              <a:t>Sorting</a:t>
            </a:r>
            <a:r>
              <a:rPr lang="nb-NO" sz="1200" dirty="0">
                <a:latin typeface="Open Sans" panose="020B0606030504020204" pitchFamily="34" charset="0"/>
                <a:ea typeface="Open Sans" panose="020B0606030504020204" pitchFamily="34" charset="0"/>
                <a:cs typeface="Open Sans" panose="020B0606030504020204" pitchFamily="34" charset="0"/>
              </a:rPr>
              <a:t> relevant </a:t>
            </a:r>
            <a:r>
              <a:rPr lang="nb-NO" sz="1200" dirty="0" err="1">
                <a:latin typeface="Open Sans" panose="020B0606030504020204" pitchFamily="34" charset="0"/>
                <a:ea typeface="Open Sans" panose="020B0606030504020204" pitchFamily="34" charset="0"/>
                <a:cs typeface="Open Sans" panose="020B0606030504020204" pitchFamily="34" charset="0"/>
              </a:rPr>
              <a:t>facts</a:t>
            </a:r>
            <a:endParaRPr lang="nb-NO" sz="12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sz="1200" dirty="0">
                <a:latin typeface="Open Sans" panose="020B0606030504020204" pitchFamily="34" charset="0"/>
                <a:ea typeface="Open Sans" panose="020B0606030504020204" pitchFamily="34" charset="0"/>
                <a:cs typeface="Open Sans" panose="020B0606030504020204" pitchFamily="34" charset="0"/>
              </a:rPr>
              <a:t>Tools</a:t>
            </a:r>
          </a:p>
          <a:p>
            <a:pPr marL="285750" indent="-285750">
              <a:buFont typeface="Arial" panose="020B0604020202020204" pitchFamily="34" charset="0"/>
              <a:buChar char="•"/>
            </a:pPr>
            <a:r>
              <a:rPr lang="nb-NO" sz="1200" dirty="0">
                <a:latin typeface="Open Sans" panose="020B0606030504020204" pitchFamily="34" charset="0"/>
                <a:ea typeface="Open Sans" panose="020B0606030504020204" pitchFamily="34" charset="0"/>
                <a:cs typeface="Open Sans" panose="020B0606030504020204" pitchFamily="34" charset="0"/>
              </a:rPr>
              <a:t>Forces</a:t>
            </a:r>
          </a:p>
          <a:p>
            <a:pPr marL="285750" indent="-285750">
              <a:buFont typeface="Arial" panose="020B0604020202020204" pitchFamily="34" charset="0"/>
              <a:buChar char="•"/>
            </a:pPr>
            <a:r>
              <a:rPr lang="nb-NO" sz="1200" b="1" dirty="0" err="1">
                <a:latin typeface="Open Sans" panose="020B0606030504020204" pitchFamily="34" charset="0"/>
                <a:ea typeface="Open Sans" panose="020B0606030504020204" pitchFamily="34" charset="0"/>
                <a:cs typeface="Open Sans" panose="020B0606030504020204" pitchFamily="34" charset="0"/>
              </a:rPr>
              <a:t>Overview</a:t>
            </a:r>
            <a:endParaRPr lang="nb-NO" sz="12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24661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he Profession – Medieval Studies Research Blog: Meet us at the Crossroads  of Everything">
            <a:extLst>
              <a:ext uri="{FF2B5EF4-FFF2-40B4-BE49-F238E27FC236}">
                <a16:creationId xmlns:a16="http://schemas.microsoft.com/office/drawing/2014/main" id="{DBC3B5FA-D103-F339-4499-89708ABC80E0}"/>
              </a:ext>
            </a:extLst>
          </p:cNvPr>
          <p:cNvPicPr>
            <a:picLocks noChangeAspect="1" noChangeArrowheads="1"/>
          </p:cNvPicPr>
          <p:nvPr/>
        </p:nvPicPr>
        <p:blipFill rotWithShape="1">
          <a:blip r:embed="rId3">
            <a:alphaModFix amt="50000"/>
            <a:extLst>
              <a:ext uri="{BEBA8EAE-BF5A-486C-A8C5-ECC9F3942E4B}">
                <a14:imgProps xmlns:a14="http://schemas.microsoft.com/office/drawing/2010/main">
                  <a14:imgLayer r:embed="rId4">
                    <a14:imgEffect>
                      <a14:colorTemperature colorTemp="4700"/>
                    </a14:imgEffect>
                    <a14:imgEffect>
                      <a14:saturation sat="66000"/>
                    </a14:imgEffect>
                  </a14:imgLayer>
                </a14:imgProps>
              </a:ext>
              <a:ext uri="{28A0092B-C50C-407E-A947-70E740481C1C}">
                <a14:useLocalDpi xmlns:a14="http://schemas.microsoft.com/office/drawing/2010/main" val="0"/>
              </a:ext>
            </a:extLst>
          </a:blip>
          <a:srcRect t="7385" r="1" b="37631"/>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FB53A46-ACA2-A948-CFC8-3049F5043DCB}"/>
              </a:ext>
            </a:extLst>
          </p:cNvPr>
          <p:cNvSpPr/>
          <p:nvPr/>
        </p:nvSpPr>
        <p:spPr>
          <a:xfrm>
            <a:off x="0" y="59927"/>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8916AD77-86C5-8D79-8E57-44730490C9D6}"/>
              </a:ext>
            </a:extLst>
          </p:cNvPr>
          <p:cNvSpPr txBox="1"/>
          <p:nvPr/>
        </p:nvSpPr>
        <p:spPr>
          <a:xfrm>
            <a:off x="1225295" y="1348800"/>
            <a:ext cx="10287831" cy="4401205"/>
          </a:xfrm>
          <a:prstGeom prst="rect">
            <a:avLst/>
          </a:prstGeom>
          <a:noFill/>
        </p:spPr>
        <p:txBody>
          <a:bodyPr wrap="square" rtlCol="0">
            <a:spAutoFit/>
          </a:bodyPr>
          <a:lstStyle/>
          <a:p>
            <a:r>
              <a:rPr lang="nb-NO" sz="44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Plan</a:t>
            </a:r>
          </a:p>
          <a:p>
            <a:pPr marL="742950" indent="-742950">
              <a:buAutoNum type="arabicPeriod"/>
            </a:pPr>
            <a:r>
              <a:rPr lang="nb-NO" sz="44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Body</a:t>
            </a:r>
          </a:p>
          <a:p>
            <a:pPr marL="1200150" lvl="1" indent="-742950">
              <a:buAutoNum type="arabicPeriod"/>
            </a:pP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Bringing</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the body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into</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view</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p>
          <a:p>
            <a:pPr marL="1200150" lvl="1" indent="-742950">
              <a:buFontTx/>
              <a:buAutoNum type="arabicPeriod"/>
            </a:pP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Knowledge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production</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seen</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from the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lived</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body’s</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perspective</a:t>
            </a:r>
            <a:endPar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1200150" lvl="1" indent="-742950">
              <a:buAutoNum type="arabicPeriod"/>
            </a:pPr>
            <a:r>
              <a:rPr lang="nb-NO" sz="2000" b="1" dirty="0" err="1">
                <a:latin typeface="Open Sans" panose="020B0606030504020204" pitchFamily="34" charset="0"/>
                <a:ea typeface="Open Sans" panose="020B0606030504020204" pitchFamily="34" charset="0"/>
                <a:cs typeface="Open Sans" panose="020B0606030504020204" pitchFamily="34" charset="0"/>
              </a:rPr>
              <a:t>Embodied</a:t>
            </a:r>
            <a:r>
              <a:rPr lang="nb-NO" sz="2000" b="1" dirty="0">
                <a:latin typeface="Open Sans" panose="020B0606030504020204" pitchFamily="34" charset="0"/>
                <a:ea typeface="Open Sans" panose="020B0606030504020204" pitchFamily="34" charset="0"/>
                <a:cs typeface="Open Sans" panose="020B0606030504020204" pitchFamily="34" charset="0"/>
              </a:rPr>
              <a:t> </a:t>
            </a:r>
            <a:r>
              <a:rPr lang="nb-NO" sz="2000" b="1" dirty="0" err="1">
                <a:latin typeface="Open Sans" panose="020B0606030504020204" pitchFamily="34" charset="0"/>
                <a:ea typeface="Open Sans" panose="020B0606030504020204" pitchFamily="34" charset="0"/>
                <a:cs typeface="Open Sans" panose="020B0606030504020204" pitchFamily="34" charset="0"/>
              </a:rPr>
              <a:t>attention</a:t>
            </a:r>
            <a:r>
              <a:rPr lang="nb-NO" sz="2000" b="1" dirty="0">
                <a:latin typeface="Open Sans" panose="020B0606030504020204" pitchFamily="34" charset="0"/>
                <a:ea typeface="Open Sans" panose="020B0606030504020204" pitchFamily="34" charset="0"/>
                <a:cs typeface="Open Sans" panose="020B0606030504020204" pitchFamily="34" charset="0"/>
              </a:rPr>
              <a:t> as </a:t>
            </a:r>
            <a:r>
              <a:rPr lang="nb-NO" sz="2000" b="1" dirty="0" err="1">
                <a:latin typeface="Open Sans" panose="020B0606030504020204" pitchFamily="34" charset="0"/>
                <a:ea typeface="Open Sans" panose="020B0606030504020204" pitchFamily="34" charset="0"/>
                <a:cs typeface="Open Sans" panose="020B0606030504020204" pitchFamily="34" charset="0"/>
              </a:rPr>
              <a:t>openness</a:t>
            </a:r>
            <a:r>
              <a:rPr lang="nb-NO" sz="2000" b="1" dirty="0">
                <a:latin typeface="Open Sans" panose="020B0606030504020204" pitchFamily="34" charset="0"/>
                <a:ea typeface="Open Sans" panose="020B0606030504020204" pitchFamily="34" charset="0"/>
                <a:cs typeface="Open Sans" panose="020B0606030504020204" pitchFamily="34" charset="0"/>
              </a:rPr>
              <a:t> and </a:t>
            </a:r>
            <a:r>
              <a:rPr lang="nb-NO" sz="2000" b="1" dirty="0" err="1">
                <a:latin typeface="Open Sans" panose="020B0606030504020204" pitchFamily="34" charset="0"/>
                <a:ea typeface="Open Sans" panose="020B0606030504020204" pitchFamily="34" charset="0"/>
                <a:cs typeface="Open Sans" panose="020B0606030504020204" pitchFamily="34" charset="0"/>
              </a:rPr>
              <a:t>closedness</a:t>
            </a:r>
            <a:endParaRPr lang="nb-NO" sz="2000" b="1" dirty="0">
              <a:latin typeface="Open Sans" panose="020B0606030504020204" pitchFamily="34" charset="0"/>
              <a:ea typeface="Open Sans" panose="020B0606030504020204" pitchFamily="34" charset="0"/>
              <a:cs typeface="Open Sans" panose="020B0606030504020204" pitchFamily="34" charset="0"/>
            </a:endParaRPr>
          </a:p>
          <a:p>
            <a:endParaRPr lang="nb-NO" sz="4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nb-NO" sz="4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nb-NO" sz="4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06710907"/>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e 2">
            <a:extLst>
              <a:ext uri="{FF2B5EF4-FFF2-40B4-BE49-F238E27FC236}">
                <a16:creationId xmlns:a16="http://schemas.microsoft.com/office/drawing/2014/main" id="{6638F6C1-3F1D-B02A-8C19-8F5BB2ADDB13}"/>
              </a:ext>
            </a:extLst>
          </p:cNvPr>
          <p:cNvPicPr>
            <a:picLocks noChangeAspect="1"/>
          </p:cNvPicPr>
          <p:nvPr/>
        </p:nvPicPr>
        <p:blipFill rotWithShape="1">
          <a:blip r:embed="rId3">
            <a:lum bright="70000" contrast="-70000"/>
            <a:extLst>
              <a:ext uri="{28A0092B-C50C-407E-A947-70E740481C1C}">
                <a14:useLocalDpi xmlns:a14="http://schemas.microsoft.com/office/drawing/2010/main" val="0"/>
              </a:ext>
            </a:extLst>
          </a:blip>
          <a:srcRect t="15360"/>
          <a:stretch/>
        </p:blipFill>
        <p:spPr>
          <a:xfrm>
            <a:off x="0" y="-39188"/>
            <a:ext cx="12192000" cy="6858000"/>
          </a:xfrm>
          <a:prstGeom prst="rect">
            <a:avLst/>
          </a:prstGeom>
        </p:spPr>
      </p:pic>
      <p:pic>
        <p:nvPicPr>
          <p:cNvPr id="2" name="Picture 2" descr="Woman Silhouette Images – Browse 1,787,173 Stock Photos ...">
            <a:extLst>
              <a:ext uri="{FF2B5EF4-FFF2-40B4-BE49-F238E27FC236}">
                <a16:creationId xmlns:a16="http://schemas.microsoft.com/office/drawing/2014/main" id="{85167D52-9527-3337-63C4-78461642F09A}"/>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4444" b="93889" l="27000" r="40000">
                        <a14:foregroundMark x1="33556" y1="7778" x2="33556" y2="7778"/>
                        <a14:foregroundMark x1="31444" y1="92222" x2="31444" y2="92222"/>
                        <a14:foregroundMark x1="35778" y1="93611" x2="35778" y2="93611"/>
                        <a14:foregroundMark x1="34000" y1="4722" x2="34000" y2="4722"/>
                        <a14:foregroundMark x1="34333" y1="5278" x2="34333" y2="5278"/>
                        <a14:foregroundMark x1="34000" y1="5556" x2="34000" y2="5556"/>
                        <a14:foregroundMark x1="34222" y1="5278" x2="34111" y2="7500"/>
                        <a14:foregroundMark x1="31444" y1="93889" x2="31444" y2="93889"/>
                        <a14:foregroundMark x1="35667" y1="90000" x2="35667" y2="90000"/>
                        <a14:foregroundMark x1="36111" y1="88611" x2="36111" y2="88611"/>
                        <a14:foregroundMark x1="35444" y1="91389" x2="35556" y2="93611"/>
                        <a14:backgroundMark x1="30222" y1="42500" x2="30222" y2="42500"/>
                        <a14:backgroundMark x1="30222" y1="41111" x2="30222" y2="41111"/>
                        <a14:backgroundMark x1="37111" y1="41389" x2="37111" y2="41389"/>
                        <a14:backgroundMark x1="33667" y1="56667" x2="33667" y2="56667"/>
                        <a14:backgroundMark x1="33556" y1="55833" x2="33556" y2="55833"/>
                        <a14:backgroundMark x1="29889" y1="53056" x2="29889" y2="53056"/>
                        <a14:backgroundMark x1="29556" y1="52222" x2="29556" y2="52222"/>
                        <a14:backgroundMark x1="37000" y1="39444" x2="37000" y2="39444"/>
                        <a14:backgroundMark x1="30333" y1="39444" x2="30333" y2="39444"/>
                        <a14:backgroundMark x1="29778" y1="47778" x2="29778" y2="47778"/>
                        <a14:backgroundMark x1="38778" y1="51667" x2="38778" y2="51667"/>
                        <a14:backgroundMark x1="34222" y1="4444" x2="34222" y2="4444"/>
                      </a14:backgroundRemoval>
                    </a14:imgEffect>
                  </a14:imgLayer>
                </a14:imgProps>
              </a:ext>
              <a:ext uri="{28A0092B-C50C-407E-A947-70E740481C1C}">
                <a14:useLocalDpi xmlns:a14="http://schemas.microsoft.com/office/drawing/2010/main" val="0"/>
              </a:ext>
            </a:extLst>
          </a:blip>
          <a:srcRect l="25497" r="58190"/>
          <a:stretch/>
        </p:blipFill>
        <p:spPr bwMode="auto">
          <a:xfrm>
            <a:off x="1031668" y="4826674"/>
            <a:ext cx="828408" cy="203132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BE55130-33F1-E802-63E0-90AC5A24A8D9}"/>
              </a:ext>
            </a:extLst>
          </p:cNvPr>
          <p:cNvSpPr/>
          <p:nvPr/>
        </p:nvSpPr>
        <p:spPr>
          <a:xfrm>
            <a:off x="0" y="59927"/>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Bilde 3">
            <a:extLst>
              <a:ext uri="{FF2B5EF4-FFF2-40B4-BE49-F238E27FC236}">
                <a16:creationId xmlns:a16="http://schemas.microsoft.com/office/drawing/2014/main" id="{4E486E49-A13D-4B22-B528-6EA14C325432}"/>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2188" b="88438" l="5757" r="61349">
                        <a14:foregroundMark x1="24507" y1="32188" x2="23355" y2="49375"/>
                        <a14:foregroundMark x1="35526" y1="30938" x2="31579" y2="55625"/>
                        <a14:foregroundMark x1="59375" y1="30000" x2="55099" y2="62187"/>
                        <a14:backgroundMark x1="26151" y1="39688" x2="26974" y2="45000"/>
                        <a14:backgroundMark x1="21053" y1="48750" x2="21217" y2="46875"/>
                        <a14:backgroundMark x1="32401" y1="57500" x2="32401" y2="59062"/>
                        <a14:backgroundMark x1="11842" y1="72188" x2="11842" y2="75000"/>
                        <a14:backgroundMark x1="13158" y1="76875" x2="13816" y2="76563"/>
                        <a14:backgroundMark x1="14638" y1="70000" x2="15296" y2="63438"/>
                        <a14:backgroundMark x1="9046" y1="40625" x2="9211" y2="39375"/>
                        <a14:backgroundMark x1="14145" y1="23438" x2="14145" y2="21250"/>
                        <a14:backgroundMark x1="52796" y1="37813" x2="53125" y2="37500"/>
                        <a14:backgroundMark x1="57895" y1="25313" x2="58717" y2="26250"/>
                        <a14:backgroundMark x1="53947" y1="50000" x2="54112" y2="47500"/>
                        <a14:backgroundMark x1="52961" y1="36563" x2="52961" y2="35938"/>
                        <a14:backgroundMark x1="21546" y1="46250" x2="21546" y2="44688"/>
                      </a14:backgroundRemoval>
                    </a14:imgEffect>
                  </a14:imgLayer>
                </a14:imgProps>
              </a:ext>
              <a:ext uri="{28A0092B-C50C-407E-A947-70E740481C1C}">
                <a14:useLocalDpi xmlns:a14="http://schemas.microsoft.com/office/drawing/2010/main" val="0"/>
              </a:ext>
            </a:extLst>
          </a:blip>
          <a:srcRect l="5263" t="521" r="37344" b="-521"/>
          <a:stretch/>
        </p:blipFill>
        <p:spPr>
          <a:xfrm>
            <a:off x="8792352" y="4319393"/>
            <a:ext cx="3104209" cy="2846654"/>
          </a:xfrm>
          <a:prstGeom prst="rect">
            <a:avLst/>
          </a:prstGeom>
        </p:spPr>
      </p:pic>
      <p:sp>
        <p:nvSpPr>
          <p:cNvPr id="7" name="TextBox 6">
            <a:extLst>
              <a:ext uri="{FF2B5EF4-FFF2-40B4-BE49-F238E27FC236}">
                <a16:creationId xmlns:a16="http://schemas.microsoft.com/office/drawing/2014/main" id="{E2D32888-A8FB-D27C-080A-2D355922E66B}"/>
              </a:ext>
            </a:extLst>
          </p:cNvPr>
          <p:cNvSpPr txBox="1"/>
          <p:nvPr/>
        </p:nvSpPr>
        <p:spPr>
          <a:xfrm>
            <a:off x="2299045" y="4652538"/>
            <a:ext cx="6054338" cy="2185214"/>
          </a:xfrm>
          <a:prstGeom prst="rect">
            <a:avLst/>
          </a:prstGeom>
          <a:noFill/>
        </p:spPr>
        <p:txBody>
          <a:bodyPr wrap="square">
            <a:spAutoFit/>
          </a:bodyPr>
          <a:lstStyle/>
          <a:p>
            <a:pPr marL="0" indent="0">
              <a:buNone/>
            </a:pPr>
            <a:r>
              <a:rPr lang="nb-NO" sz="1400" b="1" dirty="0" err="1"/>
              <a:t>Can</a:t>
            </a:r>
            <a:r>
              <a:rPr lang="nb-NO" sz="1400" b="1" dirty="0"/>
              <a:t> I </a:t>
            </a:r>
            <a:r>
              <a:rPr lang="nb-NO" sz="1400" b="1" dirty="0" err="1"/>
              <a:t>seriously</a:t>
            </a:r>
            <a:r>
              <a:rPr lang="nb-NO" sz="1400" b="1" dirty="0"/>
              <a:t> </a:t>
            </a:r>
            <a:r>
              <a:rPr lang="nb-NO" sz="1400" b="1" dirty="0" err="1"/>
              <a:t>say</a:t>
            </a:r>
            <a:r>
              <a:rPr lang="nb-NO" sz="1400" b="1" dirty="0"/>
              <a:t> </a:t>
            </a:r>
            <a:r>
              <a:rPr lang="nb-NO" sz="1400" b="1" dirty="0" err="1"/>
              <a:t>that</a:t>
            </a:r>
            <a:r>
              <a:rPr lang="nb-NO" sz="1400" b="1" dirty="0"/>
              <a:t> I </a:t>
            </a:r>
            <a:r>
              <a:rPr lang="nb-NO" sz="1400" b="1" dirty="0" err="1"/>
              <a:t>will</a:t>
            </a:r>
            <a:r>
              <a:rPr lang="nb-NO" sz="1400" b="1" dirty="0"/>
              <a:t> </a:t>
            </a:r>
            <a:r>
              <a:rPr lang="nb-NO" sz="1400" b="1" dirty="0" err="1"/>
              <a:t>always</a:t>
            </a:r>
            <a:r>
              <a:rPr lang="nb-NO" sz="1400" b="1" dirty="0"/>
              <a:t> hold the </a:t>
            </a:r>
            <a:r>
              <a:rPr lang="nb-NO" sz="1400" b="1" dirty="0" err="1"/>
              <a:t>ideas</a:t>
            </a:r>
            <a:r>
              <a:rPr lang="nb-NO" sz="1400" b="1" dirty="0"/>
              <a:t> I do at the present – and </a:t>
            </a:r>
            <a:r>
              <a:rPr lang="nb-NO" sz="1400" b="1" dirty="0" err="1"/>
              <a:t>mean</a:t>
            </a:r>
            <a:r>
              <a:rPr lang="nb-NO" sz="1400" b="1" dirty="0"/>
              <a:t> it? Do I not </a:t>
            </a:r>
            <a:r>
              <a:rPr lang="nb-NO" sz="1400" b="1" dirty="0" err="1"/>
              <a:t>know</a:t>
            </a:r>
            <a:r>
              <a:rPr lang="nb-NO" sz="1400" b="1" dirty="0"/>
              <a:t> </a:t>
            </a:r>
            <a:r>
              <a:rPr lang="nb-NO" sz="1400" b="1" dirty="0" err="1"/>
              <a:t>that</a:t>
            </a:r>
            <a:r>
              <a:rPr lang="nb-NO" sz="1400" b="1" dirty="0"/>
              <a:t> in </a:t>
            </a:r>
            <a:r>
              <a:rPr lang="nb-NO" sz="1400" b="1" dirty="0" err="1"/>
              <a:t>six</a:t>
            </a:r>
            <a:r>
              <a:rPr lang="nb-NO" sz="1400" b="1" dirty="0"/>
              <a:t> </a:t>
            </a:r>
            <a:r>
              <a:rPr lang="nb-NO" sz="1400" b="1" dirty="0" err="1"/>
              <a:t>months</a:t>
            </a:r>
            <a:r>
              <a:rPr lang="nb-NO" sz="1400" b="1" dirty="0"/>
              <a:t>, in a </a:t>
            </a:r>
            <a:r>
              <a:rPr lang="nb-NO" sz="1400" b="1" dirty="0" err="1"/>
              <a:t>year</a:t>
            </a:r>
            <a:r>
              <a:rPr lang="nb-NO" sz="1400" b="1" dirty="0"/>
              <a:t>, </a:t>
            </a:r>
            <a:r>
              <a:rPr lang="nb-NO" sz="1400" b="1" dirty="0" err="1"/>
              <a:t>even</a:t>
            </a:r>
            <a:r>
              <a:rPr lang="nb-NO" sz="1400" b="1" dirty="0"/>
              <a:t> </a:t>
            </a:r>
            <a:r>
              <a:rPr lang="nb-NO" sz="1400" b="1" dirty="0" err="1"/>
              <a:t>if</a:t>
            </a:r>
            <a:r>
              <a:rPr lang="nb-NO" sz="1400" b="1" dirty="0"/>
              <a:t> I </a:t>
            </a:r>
            <a:r>
              <a:rPr lang="nb-NO" sz="1400" b="1" dirty="0" err="1"/>
              <a:t>use</a:t>
            </a:r>
            <a:r>
              <a:rPr lang="nb-NO" sz="1400" b="1" dirty="0"/>
              <a:t> the same </a:t>
            </a:r>
            <a:r>
              <a:rPr lang="nb-NO" sz="1400" b="1" dirty="0" err="1"/>
              <a:t>formulas</a:t>
            </a:r>
            <a:r>
              <a:rPr lang="nb-NO" sz="1400" b="1" dirty="0"/>
              <a:t> to </a:t>
            </a:r>
            <a:r>
              <a:rPr lang="nb-NO" sz="1400" b="1" dirty="0" err="1"/>
              <a:t>express</a:t>
            </a:r>
            <a:r>
              <a:rPr lang="nb-NO" sz="1400" b="1" dirty="0"/>
              <a:t> my </a:t>
            </a:r>
            <a:r>
              <a:rPr lang="nb-NO" sz="1400" b="1" dirty="0" err="1"/>
              <a:t>thoughts</a:t>
            </a:r>
            <a:r>
              <a:rPr lang="nb-NO" sz="1400" b="1" dirty="0"/>
              <a:t>, </a:t>
            </a:r>
            <a:r>
              <a:rPr lang="nb-NO" sz="1400" b="1" dirty="0" err="1"/>
              <a:t>they</a:t>
            </a:r>
            <a:r>
              <a:rPr lang="nb-NO" sz="1400" b="1" dirty="0"/>
              <a:t> </a:t>
            </a:r>
            <a:r>
              <a:rPr lang="nb-NO" sz="1400" b="1" dirty="0" err="1"/>
              <a:t>will</a:t>
            </a:r>
            <a:r>
              <a:rPr lang="nb-NO" sz="1400" b="1" dirty="0"/>
              <a:t> have </a:t>
            </a:r>
            <a:r>
              <a:rPr lang="nb-NO" sz="1400" b="1" dirty="0" err="1"/>
              <a:t>changed</a:t>
            </a:r>
            <a:r>
              <a:rPr lang="nb-NO" sz="1400" b="1" dirty="0"/>
              <a:t> </a:t>
            </a:r>
            <a:r>
              <a:rPr lang="nb-NO" sz="1400" b="1" dirty="0" err="1"/>
              <a:t>their</a:t>
            </a:r>
            <a:r>
              <a:rPr lang="nb-NO" sz="1400" b="1" dirty="0"/>
              <a:t> </a:t>
            </a:r>
            <a:r>
              <a:rPr lang="nb-NO" sz="1400" b="1" dirty="0" err="1"/>
              <a:t>meaning</a:t>
            </a:r>
            <a:r>
              <a:rPr lang="nb-NO" sz="1400" b="1" dirty="0"/>
              <a:t> </a:t>
            </a:r>
            <a:r>
              <a:rPr lang="nb-NO" sz="1400" b="1" dirty="0" err="1"/>
              <a:t>slightly</a:t>
            </a:r>
            <a:r>
              <a:rPr lang="nb-NO" sz="1400" b="1" dirty="0"/>
              <a:t>?</a:t>
            </a:r>
          </a:p>
          <a:p>
            <a:pPr marL="0" indent="0">
              <a:spcAft>
                <a:spcPts val="800"/>
              </a:spcAft>
              <a:buNone/>
            </a:pPr>
            <a:endParaRPr lang="en-US" sz="1600" b="1" i="1" dirty="0"/>
          </a:p>
          <a:p>
            <a:pPr algn="r">
              <a:spcAft>
                <a:spcPts val="800"/>
              </a:spcAft>
            </a:pPr>
            <a:r>
              <a:rPr lang="en-US" sz="1200" b="1" dirty="0"/>
              <a:t>Merleau-Ponty, </a:t>
            </a:r>
            <a:r>
              <a:rPr lang="en-US" sz="1200" b="1" i="1" dirty="0"/>
              <a:t>Primacy of perception, </a:t>
            </a:r>
            <a:r>
              <a:rPr lang="en-US" sz="1200" b="1" dirty="0"/>
              <a:t>p. 5</a:t>
            </a:r>
            <a:endParaRPr lang="en-US" sz="1200" b="1" i="1" dirty="0"/>
          </a:p>
          <a:p>
            <a:pPr marL="0" indent="0">
              <a:spcAft>
                <a:spcPts val="800"/>
              </a:spcAft>
              <a:buNone/>
            </a:pPr>
            <a:endParaRPr lang="en-US" sz="1600" b="1" i="1" dirty="0"/>
          </a:p>
          <a:p>
            <a:pPr marL="0" indent="0">
              <a:spcAft>
                <a:spcPts val="800"/>
              </a:spcAft>
              <a:buNone/>
            </a:pPr>
            <a:endParaRPr lang="en-US" sz="1600" b="1" i="1" dirty="0"/>
          </a:p>
        </p:txBody>
      </p:sp>
      <p:pic>
        <p:nvPicPr>
          <p:cNvPr id="11" name="Graphic 10">
            <a:extLst>
              <a:ext uri="{FF2B5EF4-FFF2-40B4-BE49-F238E27FC236}">
                <a16:creationId xmlns:a16="http://schemas.microsoft.com/office/drawing/2014/main" id="{093A9944-BDB6-0060-C3EA-88BC90741CC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11390" y="4552786"/>
            <a:ext cx="285367" cy="199504"/>
          </a:xfrm>
          <a:prstGeom prst="rect">
            <a:avLst/>
          </a:prstGeom>
        </p:spPr>
      </p:pic>
      <p:sp>
        <p:nvSpPr>
          <p:cNvPr id="12" name="Rectangle 11">
            <a:extLst>
              <a:ext uri="{FF2B5EF4-FFF2-40B4-BE49-F238E27FC236}">
                <a16:creationId xmlns:a16="http://schemas.microsoft.com/office/drawing/2014/main" id="{B6E73C60-9C65-C411-397C-B67E432C0AB9}"/>
              </a:ext>
            </a:extLst>
          </p:cNvPr>
          <p:cNvSpPr/>
          <p:nvPr/>
        </p:nvSpPr>
        <p:spPr>
          <a:xfrm>
            <a:off x="11314791" y="6752353"/>
            <a:ext cx="841331" cy="45719"/>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TextBox 12">
            <a:extLst>
              <a:ext uri="{FF2B5EF4-FFF2-40B4-BE49-F238E27FC236}">
                <a16:creationId xmlns:a16="http://schemas.microsoft.com/office/drawing/2014/main" id="{36DFACBE-11BC-C1D4-246F-0C5F3B441C51}"/>
              </a:ext>
            </a:extLst>
          </p:cNvPr>
          <p:cNvSpPr txBox="1"/>
          <p:nvPr/>
        </p:nvSpPr>
        <p:spPr>
          <a:xfrm>
            <a:off x="1860076" y="2995954"/>
            <a:ext cx="9112724" cy="1600438"/>
          </a:xfrm>
          <a:prstGeom prst="rect">
            <a:avLst/>
          </a:prstGeom>
          <a:noFill/>
        </p:spPr>
        <p:txBody>
          <a:bodyPr wrap="square">
            <a:spAutoFit/>
          </a:bodyPr>
          <a:lstStyle/>
          <a:p>
            <a:r>
              <a:rPr lang="nb-NO"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Primacy</a:t>
            </a:r>
            <a:r>
              <a:rPr lang="nb-NO" b="1" dirty="0">
                <a:solidFill>
                  <a:srgbClr val="C00000"/>
                </a:solidFill>
                <a:latin typeface="Open Sans" panose="020B0606030504020204" pitchFamily="34" charset="0"/>
                <a:ea typeface="Open Sans" panose="020B0606030504020204" pitchFamily="34" charset="0"/>
                <a:cs typeface="Open Sans" panose="020B0606030504020204" pitchFamily="34" charset="0"/>
              </a:rPr>
              <a:t> of </a:t>
            </a:r>
            <a:r>
              <a:rPr lang="nb-NO" b="1"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perception</a:t>
            </a:r>
            <a:endParaRPr lang="nb-NO" b="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a:p>
            <a:r>
              <a:rPr lang="nb-NO" sz="4000" b="1" dirty="0" err="1">
                <a:latin typeface="Open Sans" panose="020B0606030504020204" pitchFamily="34" charset="0"/>
                <a:ea typeface="Open Sans" panose="020B0606030504020204" pitchFamily="34" charset="0"/>
                <a:cs typeface="Open Sans" panose="020B0606030504020204" pitchFamily="34" charset="0"/>
              </a:rPr>
              <a:t>Openness</a:t>
            </a:r>
            <a:r>
              <a:rPr lang="nb-NO" sz="4000" b="1" dirty="0">
                <a:latin typeface="Open Sans" panose="020B0606030504020204" pitchFamily="34" charset="0"/>
                <a:ea typeface="Open Sans" panose="020B0606030504020204" pitchFamily="34" charset="0"/>
                <a:cs typeface="Open Sans" panose="020B0606030504020204" pitchFamily="34" charset="0"/>
              </a:rPr>
              <a:t> </a:t>
            </a:r>
            <a:r>
              <a:rPr lang="nb-NO" sz="4000" b="1" dirty="0" err="1">
                <a:latin typeface="Open Sans" panose="020B0606030504020204" pitchFamily="34" charset="0"/>
                <a:ea typeface="Open Sans" panose="020B0606030504020204" pitchFamily="34" charset="0"/>
                <a:cs typeface="Open Sans" panose="020B0606030504020204" pitchFamily="34" charset="0"/>
              </a:rPr>
              <a:t>towards</a:t>
            </a:r>
            <a:r>
              <a:rPr lang="nb-NO" sz="4000" b="1" dirty="0">
                <a:latin typeface="Open Sans" panose="020B0606030504020204" pitchFamily="34" charset="0"/>
                <a:ea typeface="Open Sans" panose="020B0606030504020204" pitchFamily="34" charset="0"/>
                <a:cs typeface="Open Sans" panose="020B0606030504020204" pitchFamily="34" charset="0"/>
              </a:rPr>
              <a:t> </a:t>
            </a:r>
            <a:r>
              <a:rPr lang="nb-NO" sz="4000" b="1" dirty="0" err="1">
                <a:latin typeface="Open Sans" panose="020B0606030504020204" pitchFamily="34" charset="0"/>
                <a:ea typeface="Open Sans" panose="020B0606030504020204" pitchFamily="34" charset="0"/>
                <a:cs typeface="Open Sans" panose="020B0606030504020204" pitchFamily="34" charset="0"/>
              </a:rPr>
              <a:t>other</a:t>
            </a:r>
            <a:r>
              <a:rPr lang="nb-NO" sz="4000" b="1" dirty="0">
                <a:latin typeface="Open Sans" panose="020B0606030504020204" pitchFamily="34" charset="0"/>
                <a:ea typeface="Open Sans" panose="020B0606030504020204" pitchFamily="34" charset="0"/>
                <a:cs typeface="Open Sans" panose="020B0606030504020204" pitchFamily="34" charset="0"/>
              </a:rPr>
              <a:t> </a:t>
            </a:r>
            <a:r>
              <a:rPr lang="nb-NO" sz="4000" b="1" dirty="0" err="1">
                <a:latin typeface="Open Sans" panose="020B0606030504020204" pitchFamily="34" charset="0"/>
                <a:ea typeface="Open Sans" panose="020B0606030504020204" pitchFamily="34" charset="0"/>
                <a:cs typeface="Open Sans" panose="020B0606030504020204" pitchFamily="34" charset="0"/>
              </a:rPr>
              <a:t>perspectices</a:t>
            </a:r>
            <a:endParaRPr lang="nb-NO" sz="4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539567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E55130-33F1-E802-63E0-90AC5A24A8D9}"/>
              </a:ext>
            </a:extLst>
          </p:cNvPr>
          <p:cNvSpPr/>
          <p:nvPr/>
        </p:nvSpPr>
        <p:spPr>
          <a:xfrm>
            <a:off x="0" y="59927"/>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Title 1">
            <a:extLst>
              <a:ext uri="{FF2B5EF4-FFF2-40B4-BE49-F238E27FC236}">
                <a16:creationId xmlns:a16="http://schemas.microsoft.com/office/drawing/2014/main" id="{4EE85813-A735-0F0B-6219-B3AC37263E17}"/>
              </a:ext>
            </a:extLst>
          </p:cNvPr>
          <p:cNvSpPr txBox="1">
            <a:spLocks/>
          </p:cNvSpPr>
          <p:nvPr/>
        </p:nvSpPr>
        <p:spPr>
          <a:xfrm>
            <a:off x="629863" y="726017"/>
            <a:ext cx="11236073" cy="152808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b-NO" sz="4800" b="1" dirty="0" err="1">
                <a:latin typeface="Open Sans" panose="020B0606030504020204" pitchFamily="34" charset="0"/>
                <a:ea typeface="Open Sans" panose="020B0606030504020204" pitchFamily="34" charset="0"/>
                <a:cs typeface="Open Sans" panose="020B0606030504020204" pitchFamily="34" charset="0"/>
              </a:rPr>
              <a:t>Two</a:t>
            </a:r>
            <a:r>
              <a:rPr lang="nb-NO" sz="4800" b="1" dirty="0">
                <a:latin typeface="Open Sans" panose="020B0606030504020204" pitchFamily="34" charset="0"/>
                <a:ea typeface="Open Sans" panose="020B0606030504020204" pitchFamily="34" charset="0"/>
                <a:cs typeface="Open Sans" panose="020B0606030504020204" pitchFamily="34" charset="0"/>
              </a:rPr>
              <a:t> </a:t>
            </a:r>
            <a:r>
              <a:rPr lang="nb-NO" sz="4800" b="1" dirty="0" err="1">
                <a:latin typeface="Open Sans" panose="020B0606030504020204" pitchFamily="34" charset="0"/>
                <a:ea typeface="Open Sans" panose="020B0606030504020204" pitchFamily="34" charset="0"/>
                <a:cs typeface="Open Sans" panose="020B0606030504020204" pitchFamily="34" charset="0"/>
              </a:rPr>
              <a:t>ways</a:t>
            </a:r>
            <a:r>
              <a:rPr lang="nb-NO" sz="4800" b="1" dirty="0">
                <a:latin typeface="Open Sans" panose="020B0606030504020204" pitchFamily="34" charset="0"/>
                <a:ea typeface="Open Sans" panose="020B0606030504020204" pitchFamily="34" charset="0"/>
                <a:cs typeface="Open Sans" panose="020B0606030504020204" pitchFamily="34" charset="0"/>
              </a:rPr>
              <a:t> of </a:t>
            </a:r>
            <a:r>
              <a:rPr lang="nb-NO" sz="4800" b="1" dirty="0" err="1">
                <a:latin typeface="Open Sans" panose="020B0606030504020204" pitchFamily="34" charset="0"/>
                <a:ea typeface="Open Sans" panose="020B0606030504020204" pitchFamily="34" charset="0"/>
                <a:cs typeface="Open Sans" panose="020B0606030504020204" pitchFamily="34" charset="0"/>
              </a:rPr>
              <a:t>engaging</a:t>
            </a:r>
            <a:r>
              <a:rPr lang="nb-NO" sz="4800" b="1" dirty="0">
                <a:latin typeface="Open Sans" panose="020B0606030504020204" pitchFamily="34" charset="0"/>
                <a:ea typeface="Open Sans" panose="020B0606030504020204" pitchFamily="34" charset="0"/>
                <a:cs typeface="Open Sans" panose="020B0606030504020204" pitchFamily="34" charset="0"/>
              </a:rPr>
              <a:t> in </a:t>
            </a:r>
            <a:r>
              <a:rPr lang="nb-NO" sz="4800" b="1" dirty="0" err="1">
                <a:latin typeface="Open Sans" panose="020B0606030504020204" pitchFamily="34" charset="0"/>
                <a:ea typeface="Open Sans" panose="020B0606030504020204" pitchFamily="34" charset="0"/>
                <a:cs typeface="Open Sans" panose="020B0606030504020204" pitchFamily="34" charset="0"/>
              </a:rPr>
              <a:t>knowledge</a:t>
            </a:r>
            <a:r>
              <a:rPr lang="nb-NO" sz="4800" b="1" dirty="0">
                <a:latin typeface="Open Sans" panose="020B0606030504020204" pitchFamily="34" charset="0"/>
                <a:ea typeface="Open Sans" panose="020B0606030504020204" pitchFamily="34" charset="0"/>
                <a:cs typeface="Open Sans" panose="020B0606030504020204" pitchFamily="34" charset="0"/>
              </a:rPr>
              <a:t> </a:t>
            </a:r>
            <a:r>
              <a:rPr lang="nb-NO" sz="4800" b="1" dirty="0" err="1">
                <a:latin typeface="Open Sans" panose="020B0606030504020204" pitchFamily="34" charset="0"/>
                <a:ea typeface="Open Sans" panose="020B0606030504020204" pitchFamily="34" charset="0"/>
                <a:cs typeface="Open Sans" panose="020B0606030504020204" pitchFamily="34" charset="0"/>
              </a:rPr>
              <a:t>production</a:t>
            </a:r>
            <a:r>
              <a:rPr lang="nb-NO" sz="4800" b="1" dirty="0">
                <a:latin typeface="Open Sans" panose="020B0606030504020204" pitchFamily="34" charset="0"/>
                <a:ea typeface="Open Sans" panose="020B0606030504020204" pitchFamily="34" charset="0"/>
                <a:cs typeface="Open Sans" panose="020B0606030504020204" pitchFamily="34" charset="0"/>
              </a:rPr>
              <a:t> </a:t>
            </a:r>
          </a:p>
        </p:txBody>
      </p:sp>
      <p:sp>
        <p:nvSpPr>
          <p:cNvPr id="5" name="Content Placeholder 2">
            <a:extLst>
              <a:ext uri="{FF2B5EF4-FFF2-40B4-BE49-F238E27FC236}">
                <a16:creationId xmlns:a16="http://schemas.microsoft.com/office/drawing/2014/main" id="{8684B5BF-36A6-BC0D-A82F-56C486B5B327}"/>
              </a:ext>
            </a:extLst>
          </p:cNvPr>
          <p:cNvSpPr txBox="1">
            <a:spLocks/>
          </p:cNvSpPr>
          <p:nvPr/>
        </p:nvSpPr>
        <p:spPr>
          <a:xfrm>
            <a:off x="838200" y="2434963"/>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t>Model 1</a:t>
            </a:r>
          </a:p>
          <a:p>
            <a:r>
              <a:rPr lang="en-US" sz="2000" dirty="0"/>
              <a:t>Ego-centered</a:t>
            </a:r>
          </a:p>
          <a:p>
            <a:r>
              <a:rPr lang="en-US" sz="2000" dirty="0"/>
              <a:t>Personal goals-oriented</a:t>
            </a:r>
          </a:p>
          <a:p>
            <a:r>
              <a:rPr lang="en-US" sz="2000" dirty="0"/>
              <a:t>Rational and controlled</a:t>
            </a:r>
          </a:p>
          <a:p>
            <a:r>
              <a:rPr lang="en-US" sz="2000" dirty="0"/>
              <a:t>Criticism difficult</a:t>
            </a:r>
          </a:p>
          <a:p>
            <a:endParaRPr lang="en-US" b="1" dirty="0"/>
          </a:p>
        </p:txBody>
      </p:sp>
      <p:sp>
        <p:nvSpPr>
          <p:cNvPr id="8" name="Content Placeholder 3">
            <a:extLst>
              <a:ext uri="{FF2B5EF4-FFF2-40B4-BE49-F238E27FC236}">
                <a16:creationId xmlns:a16="http://schemas.microsoft.com/office/drawing/2014/main" id="{0086ABE6-93B4-51C0-30C1-8813D59F3311}"/>
              </a:ext>
            </a:extLst>
          </p:cNvPr>
          <p:cNvSpPr txBox="1">
            <a:spLocks/>
          </p:cNvSpPr>
          <p:nvPr/>
        </p:nvSpPr>
        <p:spPr>
          <a:xfrm>
            <a:off x="6176747" y="2434963"/>
            <a:ext cx="5181600" cy="29879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3200" b="1" dirty="0"/>
              <a:t>Model 2</a:t>
            </a:r>
          </a:p>
          <a:p>
            <a:r>
              <a:rPr lang="nb-NO" sz="2000" dirty="0" err="1"/>
              <a:t>Dialogical</a:t>
            </a:r>
            <a:r>
              <a:rPr lang="nb-NO" sz="2000" dirty="0"/>
              <a:t> </a:t>
            </a:r>
          </a:p>
          <a:p>
            <a:r>
              <a:rPr lang="nb-NO" sz="2000" dirty="0" err="1"/>
              <a:t>Task-oriented</a:t>
            </a:r>
            <a:endParaRPr lang="nb-NO" sz="2000" dirty="0"/>
          </a:p>
          <a:p>
            <a:r>
              <a:rPr lang="en-US" sz="2000" dirty="0"/>
              <a:t>Criticism</a:t>
            </a:r>
            <a:r>
              <a:rPr lang="nb-NO" sz="2000" dirty="0"/>
              <a:t> </a:t>
            </a:r>
            <a:r>
              <a:rPr lang="nb-NO" sz="2000" dirty="0" err="1"/>
              <a:t>welcomed</a:t>
            </a:r>
            <a:endParaRPr lang="nb-NO" sz="2000" dirty="0"/>
          </a:p>
          <a:p>
            <a:r>
              <a:rPr lang="nb-NO" sz="2000" dirty="0" err="1"/>
              <a:t>Making</a:t>
            </a:r>
            <a:r>
              <a:rPr lang="nb-NO" sz="2000" dirty="0"/>
              <a:t> of </a:t>
            </a:r>
            <a:r>
              <a:rPr lang="nb-NO" sz="2000" dirty="0" err="1"/>
              <a:t>well-informed</a:t>
            </a:r>
            <a:r>
              <a:rPr lang="nb-NO" sz="2000" dirty="0"/>
              <a:t> and </a:t>
            </a:r>
            <a:r>
              <a:rPr lang="nb-NO" sz="2000" dirty="0" err="1"/>
              <a:t>free</a:t>
            </a:r>
            <a:r>
              <a:rPr lang="nb-NO" sz="2000" dirty="0"/>
              <a:t> </a:t>
            </a:r>
            <a:r>
              <a:rPr lang="nb-NO" sz="2000" dirty="0" err="1"/>
              <a:t>choices</a:t>
            </a:r>
            <a:r>
              <a:rPr lang="nb-NO" sz="2000" dirty="0"/>
              <a:t> is </a:t>
            </a:r>
            <a:r>
              <a:rPr lang="nb-NO" sz="2000" dirty="0" err="1"/>
              <a:t>favored</a:t>
            </a:r>
            <a:endParaRPr lang="nb-NO" sz="2000" dirty="0"/>
          </a:p>
        </p:txBody>
      </p:sp>
      <p:sp>
        <p:nvSpPr>
          <p:cNvPr id="4" name="TextBox 3">
            <a:extLst>
              <a:ext uri="{FF2B5EF4-FFF2-40B4-BE49-F238E27FC236}">
                <a16:creationId xmlns:a16="http://schemas.microsoft.com/office/drawing/2014/main" id="{A2EA442F-B6AD-9987-2B07-5A9F5A4D763C}"/>
              </a:ext>
            </a:extLst>
          </p:cNvPr>
          <p:cNvSpPr txBox="1"/>
          <p:nvPr/>
        </p:nvSpPr>
        <p:spPr>
          <a:xfrm>
            <a:off x="7816329" y="6008288"/>
            <a:ext cx="4330700" cy="523220"/>
          </a:xfrm>
          <a:prstGeom prst="rect">
            <a:avLst/>
          </a:prstGeom>
          <a:noFill/>
        </p:spPr>
        <p:txBody>
          <a:bodyPr wrap="square">
            <a:spAutoFit/>
          </a:bodyPr>
          <a:lstStyle/>
          <a:p>
            <a:pPr marL="0" indent="0">
              <a:buNone/>
            </a:pPr>
            <a:r>
              <a:rPr lang="nb-NO" sz="1400" dirty="0"/>
              <a:t>Molander, </a:t>
            </a:r>
            <a:r>
              <a:rPr lang="nb-NO" sz="1400" i="1" dirty="0" err="1"/>
              <a:t>Practices</a:t>
            </a:r>
            <a:r>
              <a:rPr lang="nb-NO" sz="1400" i="1" dirty="0"/>
              <a:t> of </a:t>
            </a:r>
            <a:r>
              <a:rPr lang="nb-NO" sz="1400" i="1" dirty="0" err="1"/>
              <a:t>Knowing</a:t>
            </a:r>
            <a:r>
              <a:rPr lang="nb-NO" sz="1400" i="1" dirty="0"/>
              <a:t>, </a:t>
            </a:r>
            <a:r>
              <a:rPr lang="nb-NO" sz="1400" dirty="0"/>
              <a:t>171-2; Donald Schön, </a:t>
            </a:r>
            <a:r>
              <a:rPr lang="nb-NO" sz="1400" i="1" dirty="0" err="1"/>
              <a:t>Education</a:t>
            </a:r>
            <a:r>
              <a:rPr lang="nb-NO" sz="1400" i="1" dirty="0"/>
              <a:t> the </a:t>
            </a:r>
            <a:r>
              <a:rPr lang="nb-NO" sz="1400" i="1" dirty="0" err="1"/>
              <a:t>Reflective</a:t>
            </a:r>
            <a:r>
              <a:rPr lang="nb-NO" sz="1400" i="1" dirty="0"/>
              <a:t> </a:t>
            </a:r>
            <a:r>
              <a:rPr lang="nb-NO" sz="1400" i="1" dirty="0" err="1"/>
              <a:t>Practitioner</a:t>
            </a:r>
            <a:r>
              <a:rPr lang="nb-NO" sz="1400" i="1" dirty="0"/>
              <a:t>, </a:t>
            </a:r>
            <a:r>
              <a:rPr lang="nb-NO" sz="1400" dirty="0"/>
              <a:t>257-8</a:t>
            </a:r>
          </a:p>
        </p:txBody>
      </p:sp>
    </p:spTree>
    <p:extLst>
      <p:ext uri="{BB962C8B-B14F-4D97-AF65-F5344CB8AC3E}">
        <p14:creationId xmlns:p14="http://schemas.microsoft.com/office/powerpoint/2010/main" val="31042655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2F0D9"/>
        </a:solidFill>
        <a:effectLst/>
      </p:bgPr>
    </p:bg>
    <p:spTree>
      <p:nvGrpSpPr>
        <p:cNvPr id="1" name=""/>
        <p:cNvGrpSpPr/>
        <p:nvPr/>
      </p:nvGrpSpPr>
      <p:grpSpPr>
        <a:xfrm>
          <a:off x="0" y="0"/>
          <a:ext cx="0" cy="0"/>
          <a:chOff x="0" y="0"/>
          <a:chExt cx="0" cy="0"/>
        </a:xfrm>
      </p:grpSpPr>
      <p:sp>
        <p:nvSpPr>
          <p:cNvPr id="15" name="Content Placeholder 12">
            <a:extLst>
              <a:ext uri="{FF2B5EF4-FFF2-40B4-BE49-F238E27FC236}">
                <a16:creationId xmlns:a16="http://schemas.microsoft.com/office/drawing/2014/main" id="{4B06B7CD-6D9F-FFF2-FE58-E6A234BA7754}"/>
              </a:ext>
            </a:extLst>
          </p:cNvPr>
          <p:cNvSpPr txBox="1">
            <a:spLocks/>
          </p:cNvSpPr>
          <p:nvPr/>
        </p:nvSpPr>
        <p:spPr>
          <a:xfrm>
            <a:off x="8491857" y="2711285"/>
            <a:ext cx="3653103" cy="28943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latin typeface="Open Sans" panose="020B0606030504020204" pitchFamily="34" charset="0"/>
                <a:ea typeface="Open Sans" panose="020B0606030504020204" pitchFamily="34" charset="0"/>
                <a:cs typeface="Open Sans" panose="020B0606030504020204" pitchFamily="34" charset="0"/>
              </a:rPr>
              <a:t>Seek new rules or categories faced with a particular </a:t>
            </a:r>
            <a:br>
              <a:rPr lang="en-US" sz="1600" dirty="0">
                <a:latin typeface="Open Sans" panose="020B0606030504020204" pitchFamily="34" charset="0"/>
                <a:ea typeface="Open Sans" panose="020B0606030504020204" pitchFamily="34" charset="0"/>
                <a:cs typeface="Open Sans" panose="020B0606030504020204" pitchFamily="34" charset="0"/>
              </a:rPr>
            </a:br>
            <a:endParaRPr lang="en-US" sz="16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sz="1600" b="1" dirty="0">
                <a:latin typeface="Open Sans" panose="020B0606030504020204" pitchFamily="34" charset="0"/>
                <a:ea typeface="Open Sans" panose="020B0606030504020204" pitchFamily="34" charset="0"/>
                <a:cs typeface="Open Sans" panose="020B0606030504020204" pitchFamily="34" charset="0"/>
              </a:rPr>
              <a:t>           </a:t>
            </a:r>
            <a:r>
              <a:rPr lang="en-US" sz="1600"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Unknown rule or category</a:t>
            </a:r>
          </a:p>
          <a:p>
            <a:pPr marL="0" indent="0">
              <a:buFont typeface="Arial" panose="020B0604020202020204" pitchFamily="34" charset="0"/>
              <a:buNone/>
            </a:pPr>
            <a:r>
              <a:rPr lang="en-US" sz="1600" dirty="0">
                <a:latin typeface="Open Sans" panose="020B0606030504020204" pitchFamily="34" charset="0"/>
                <a:ea typeface="Open Sans" panose="020B0606030504020204" pitchFamily="34" charset="0"/>
                <a:cs typeface="Open Sans" panose="020B0606030504020204" pitchFamily="34" charset="0"/>
              </a:rPr>
              <a:t>      </a:t>
            </a:r>
          </a:p>
          <a:p>
            <a:pPr marL="0" indent="0">
              <a:buFont typeface="Arial" panose="020B0604020202020204" pitchFamily="34" charset="0"/>
              <a:buNone/>
            </a:pPr>
            <a:r>
              <a:rPr lang="en-US" sz="1600" dirty="0">
                <a:latin typeface="Open Sans" panose="020B0606030504020204" pitchFamily="34" charset="0"/>
                <a:ea typeface="Open Sans" panose="020B0606030504020204" pitchFamily="34" charset="0"/>
                <a:cs typeface="Open Sans" panose="020B0606030504020204" pitchFamily="34" charset="0"/>
              </a:rPr>
              <a:t>            Particular</a:t>
            </a:r>
          </a:p>
          <a:p>
            <a:pPr marL="0" indent="0">
              <a:buFont typeface="Arial" panose="020B0604020202020204" pitchFamily="34" charset="0"/>
              <a:buNone/>
            </a:pPr>
            <a:endParaRPr lang="en-US" sz="1600" i="1"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a:p>
            <a:pPr marL="0" indent="0">
              <a:buFont typeface="Arial" panose="020B0604020202020204" pitchFamily="34" charset="0"/>
              <a:buNone/>
            </a:pPr>
            <a:endParaRPr lang="en-US" sz="1600" i="1"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a:p>
            <a:endParaRPr lang="nb-NO" sz="16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6" name="Graphic 15" descr="Back with solid fill">
            <a:extLst>
              <a:ext uri="{FF2B5EF4-FFF2-40B4-BE49-F238E27FC236}">
                <a16:creationId xmlns:a16="http://schemas.microsoft.com/office/drawing/2014/main" id="{0A3FA2E2-BD35-B4FD-E53B-642AE700F3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rot="19140000" flipH="1">
            <a:off x="9728104" y="3745578"/>
            <a:ext cx="483451" cy="418622"/>
          </a:xfrm>
          <a:prstGeom prst="rect">
            <a:avLst/>
          </a:prstGeom>
        </p:spPr>
      </p:pic>
      <p:sp>
        <p:nvSpPr>
          <p:cNvPr id="22" name="Rectangle 21">
            <a:extLst>
              <a:ext uri="{FF2B5EF4-FFF2-40B4-BE49-F238E27FC236}">
                <a16:creationId xmlns:a16="http://schemas.microsoft.com/office/drawing/2014/main" id="{6C66CFEF-2E17-75E1-A608-0EC0EA23FB93}"/>
              </a:ext>
            </a:extLst>
          </p:cNvPr>
          <p:cNvSpPr/>
          <p:nvPr/>
        </p:nvSpPr>
        <p:spPr>
          <a:xfrm>
            <a:off x="8514761" y="3667611"/>
            <a:ext cx="275158" cy="277847"/>
          </a:xfrm>
          <a:prstGeom prst="rect">
            <a:avLst/>
          </a:prstGeom>
          <a:solidFill>
            <a:srgbClr val="E2F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Open Sans" panose="020B0606030504020204" pitchFamily="34" charset="0"/>
              <a:ea typeface="Open Sans" panose="020B0606030504020204" pitchFamily="34" charset="0"/>
              <a:cs typeface="Open Sans" panose="020B0606030504020204" pitchFamily="34" charset="0"/>
            </a:endParaRPr>
          </a:p>
        </p:txBody>
      </p:sp>
      <p:sp>
        <p:nvSpPr>
          <p:cNvPr id="34" name="TextBox 33">
            <a:extLst>
              <a:ext uri="{FF2B5EF4-FFF2-40B4-BE49-F238E27FC236}">
                <a16:creationId xmlns:a16="http://schemas.microsoft.com/office/drawing/2014/main" id="{8CC787B7-09B5-3300-D926-0102583FD437}"/>
              </a:ext>
            </a:extLst>
          </p:cNvPr>
          <p:cNvSpPr txBox="1"/>
          <p:nvPr/>
        </p:nvSpPr>
        <p:spPr>
          <a:xfrm>
            <a:off x="8520969" y="6324436"/>
            <a:ext cx="3683221" cy="261610"/>
          </a:xfrm>
          <a:prstGeom prst="rect">
            <a:avLst/>
          </a:prstGeom>
          <a:noFill/>
        </p:spPr>
        <p:txBody>
          <a:bodyPr wrap="square">
            <a:spAutoFit/>
          </a:bodyPr>
          <a:lstStyle/>
          <a:p>
            <a:pPr marL="0" indent="0">
              <a:buFont typeface="Arial" panose="020B0604020202020204" pitchFamily="34" charset="0"/>
              <a:buNone/>
            </a:pPr>
            <a:r>
              <a:rPr lang="en-US" sz="1100" dirty="0">
                <a:effectLst/>
                <a:latin typeface="Open Sans" panose="020B0606030504020204" pitchFamily="34" charset="0"/>
                <a:ea typeface="Open Sans" panose="020B0606030504020204" pitchFamily="34" charset="0"/>
                <a:cs typeface="Open Sans" panose="020B0606030504020204" pitchFamily="34" charset="0"/>
              </a:rPr>
              <a:t>Kant (2000); Dewey (2005); Gadamer (2004)</a:t>
            </a:r>
            <a:endParaRPr lang="nb-NO" sz="1100" b="1" dirty="0">
              <a:latin typeface="Open Sans" panose="020B0606030504020204" pitchFamily="34"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AA79136D-4130-996B-B91F-8F3284F193A9}"/>
              </a:ext>
            </a:extLst>
          </p:cNvPr>
          <p:cNvCxnSpPr/>
          <p:nvPr/>
        </p:nvCxnSpPr>
        <p:spPr>
          <a:xfrm>
            <a:off x="8241092" y="957375"/>
            <a:ext cx="0" cy="458280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 name="Content Placeholder 11">
            <a:extLst>
              <a:ext uri="{FF2B5EF4-FFF2-40B4-BE49-F238E27FC236}">
                <a16:creationId xmlns:a16="http://schemas.microsoft.com/office/drawing/2014/main" id="{A0F8EA13-F843-2FB0-4F4B-EC431F9F3D3F}"/>
              </a:ext>
            </a:extLst>
          </p:cNvPr>
          <p:cNvSpPr txBox="1">
            <a:spLocks/>
          </p:cNvSpPr>
          <p:nvPr/>
        </p:nvSpPr>
        <p:spPr>
          <a:xfrm>
            <a:off x="5149266" y="2737187"/>
            <a:ext cx="3147991" cy="464457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latin typeface="Open Sans" panose="020B0606030504020204" pitchFamily="34" charset="0"/>
                <a:ea typeface="Open Sans" panose="020B0606030504020204" pitchFamily="34" charset="0"/>
                <a:cs typeface="Open Sans" panose="020B0606030504020204" pitchFamily="34" charset="0"/>
              </a:rPr>
              <a:t>Apply known rule  or category on a particular phenomenon</a:t>
            </a:r>
            <a:br>
              <a:rPr lang="en-US" sz="1600" dirty="0">
                <a:latin typeface="Open Sans" panose="020B0606030504020204" pitchFamily="34" charset="0"/>
                <a:ea typeface="Open Sans" panose="020B0606030504020204" pitchFamily="34" charset="0"/>
                <a:cs typeface="Open Sans" panose="020B0606030504020204" pitchFamily="34" charset="0"/>
              </a:rPr>
            </a:br>
            <a:endParaRPr lang="en-US" sz="16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sz="1600"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Known category</a:t>
            </a:r>
            <a:endParaRPr lang="en-US" sz="16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marL="0" indent="0">
              <a:buFont typeface="Arial" panose="020B0604020202020204" pitchFamily="34" charset="0"/>
              <a:buNone/>
            </a:pPr>
            <a:r>
              <a:rPr lang="en-US" sz="1600"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     </a:t>
            </a:r>
          </a:p>
          <a:p>
            <a:pPr marL="0" indent="0">
              <a:buFont typeface="Arial" panose="020B0604020202020204" pitchFamily="34" charset="0"/>
              <a:buNone/>
            </a:pPr>
            <a:r>
              <a:rPr lang="en-US" sz="1600"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                          </a:t>
            </a:r>
            <a:r>
              <a:rPr lang="nb-NO"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Particular</a:t>
            </a:r>
            <a:endParaRPr lang="nb-NO" sz="1600" dirty="0">
              <a:latin typeface="Open Sans" panose="020B0606030504020204" pitchFamily="34" charset="0"/>
              <a:ea typeface="Open Sans" panose="020B0606030504020204" pitchFamily="34" charset="0"/>
              <a:cs typeface="Open Sans" panose="020B0606030504020204" pitchFamily="34" charset="0"/>
            </a:endParaRPr>
          </a:p>
        </p:txBody>
      </p:sp>
      <p:pic>
        <p:nvPicPr>
          <p:cNvPr id="7" name="Graphic 6" descr="Back with solid fill">
            <a:extLst>
              <a:ext uri="{FF2B5EF4-FFF2-40B4-BE49-F238E27FC236}">
                <a16:creationId xmlns:a16="http://schemas.microsoft.com/office/drawing/2014/main" id="{8CD17E6F-971D-4517-325B-4D7250F108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rot="2400000" flipH="1" flipV="1">
            <a:off x="6370055" y="3851058"/>
            <a:ext cx="483451" cy="393804"/>
          </a:xfrm>
          <a:prstGeom prst="rect">
            <a:avLst/>
          </a:prstGeom>
        </p:spPr>
      </p:pic>
      <p:sp>
        <p:nvSpPr>
          <p:cNvPr id="8" name="TextBox 7">
            <a:extLst>
              <a:ext uri="{FF2B5EF4-FFF2-40B4-BE49-F238E27FC236}">
                <a16:creationId xmlns:a16="http://schemas.microsoft.com/office/drawing/2014/main" id="{41868F5C-5B21-1C23-3EC7-DFDEAF54E62C}"/>
              </a:ext>
            </a:extLst>
          </p:cNvPr>
          <p:cNvSpPr txBox="1"/>
          <p:nvPr/>
        </p:nvSpPr>
        <p:spPr>
          <a:xfrm>
            <a:off x="5186738" y="1404841"/>
            <a:ext cx="2627452" cy="830997"/>
          </a:xfrm>
          <a:prstGeom prst="rect">
            <a:avLst/>
          </a:prstGeom>
          <a:noFill/>
        </p:spPr>
        <p:txBody>
          <a:bodyPr wrap="square" rtlCol="0">
            <a:spAutoFit/>
          </a:bodyPr>
          <a:lstStyle/>
          <a:p>
            <a:r>
              <a:rPr lang="en-US" sz="2400" b="1" dirty="0">
                <a:latin typeface="Open Sans" panose="020B0606030504020204" pitchFamily="34" charset="0"/>
                <a:ea typeface="Open Sans" panose="020B0606030504020204" pitchFamily="34" charset="0"/>
                <a:cs typeface="Open Sans" panose="020B0606030504020204" pitchFamily="34" charset="0"/>
              </a:rPr>
              <a:t>Determining judgment</a:t>
            </a:r>
          </a:p>
        </p:txBody>
      </p:sp>
      <p:pic>
        <p:nvPicPr>
          <p:cNvPr id="5" name="Picture 4">
            <a:extLst>
              <a:ext uri="{FF2B5EF4-FFF2-40B4-BE49-F238E27FC236}">
                <a16:creationId xmlns:a16="http://schemas.microsoft.com/office/drawing/2014/main" id="{3B974CB9-B64D-EB34-9221-8AF2DC80E036}"/>
              </a:ext>
            </a:extLst>
          </p:cNvPr>
          <p:cNvPicPr>
            <a:picLocks noChangeAspect="1"/>
          </p:cNvPicPr>
          <p:nvPr/>
        </p:nvPicPr>
        <p:blipFill rotWithShape="1">
          <a:blip r:embed="rId5">
            <a:duotone>
              <a:prstClr val="black"/>
              <a:schemeClr val="tx1">
                <a:tint val="45000"/>
                <a:satMod val="400000"/>
              </a:schemeClr>
            </a:duotone>
            <a:alphaModFix/>
            <a:extLst>
              <a:ext uri="{BEBA8EAE-BF5A-486C-A8C5-ECC9F3942E4B}">
                <a14:imgProps xmlns:a14="http://schemas.microsoft.com/office/drawing/2010/main">
                  <a14:imgLayer r:embed="rId6">
                    <a14:imgEffect>
                      <a14:backgroundRemoval t="972" b="99444" l="391" r="90000">
                        <a14:foregroundMark x1="18047" y1="17083" x2="22266" y2="49444"/>
                        <a14:foregroundMark x1="10703" y1="8611" x2="10703" y2="8611"/>
                        <a14:foregroundMark x1="10703" y1="8611" x2="7422" y2="6667"/>
                        <a14:foregroundMark x1="4297" y1="93889" x2="8906" y2="75000"/>
                        <a14:foregroundMark x1="391" y1="55833" x2="625" y2="23333"/>
                        <a14:foregroundMark x1="1953" y1="1250" x2="9688" y2="1111"/>
                        <a14:foregroundMark x1="9688" y1="1111" x2="12891" y2="1806"/>
                        <a14:foregroundMark x1="2734" y1="99861" x2="10703" y2="99306"/>
                        <a14:foregroundMark x1="10703" y1="99306" x2="11094" y2="99444"/>
                      </a14:backgroundRemoval>
                    </a14:imgEffect>
                    <a14:imgEffect>
                      <a14:artisticPaintStrokes/>
                    </a14:imgEffect>
                    <a14:imgEffect>
                      <a14:colorTemperature colorTemp="11200"/>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t="18" r="55758"/>
          <a:stretch/>
        </p:blipFill>
        <p:spPr>
          <a:xfrm>
            <a:off x="0" y="0"/>
            <a:ext cx="5393933" cy="6858000"/>
          </a:xfrm>
          <a:prstGeom prst="rect">
            <a:avLst/>
          </a:prstGeom>
        </p:spPr>
      </p:pic>
      <p:sp>
        <p:nvSpPr>
          <p:cNvPr id="12" name="Content Placeholder 2">
            <a:extLst>
              <a:ext uri="{FF2B5EF4-FFF2-40B4-BE49-F238E27FC236}">
                <a16:creationId xmlns:a16="http://schemas.microsoft.com/office/drawing/2014/main" id="{1323ABB4-0817-7C0A-A9E3-1DDB74CEBDAE}"/>
              </a:ext>
            </a:extLst>
          </p:cNvPr>
          <p:cNvSpPr txBox="1">
            <a:spLocks/>
          </p:cNvSpPr>
          <p:nvPr/>
        </p:nvSpPr>
        <p:spPr>
          <a:xfrm>
            <a:off x="831266" y="2166522"/>
            <a:ext cx="3524206" cy="108225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900" b="1" dirty="0" err="1">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Two</a:t>
            </a:r>
            <a:r>
              <a:rPr lang="nb-NO" sz="1900" b="1"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900" b="1" dirty="0" err="1">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kinds</a:t>
            </a:r>
            <a:endParaRPr lang="nb-NO" sz="2400" b="1"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endParaRPr>
          </a:p>
          <a:p>
            <a:pPr marL="0" indent="0">
              <a:buFont typeface="Arial" panose="020B0604020202020204" pitchFamily="34" charset="0"/>
              <a:buNone/>
            </a:pPr>
            <a:r>
              <a:rPr lang="en-US" sz="3200" b="1"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Judgment</a:t>
            </a:r>
          </a:p>
          <a:p>
            <a:pPr marL="0" indent="0">
              <a:buFont typeface="Arial" panose="020B0604020202020204" pitchFamily="34" charset="0"/>
              <a:buNone/>
            </a:pPr>
            <a:endParaRPr lang="en-US" sz="2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3525C6E0-9D2E-0851-5A7E-155E3B32F52A}"/>
              </a:ext>
            </a:extLst>
          </p:cNvPr>
          <p:cNvSpPr txBox="1"/>
          <p:nvPr/>
        </p:nvSpPr>
        <p:spPr>
          <a:xfrm>
            <a:off x="8652340" y="1369519"/>
            <a:ext cx="2567989" cy="830997"/>
          </a:xfrm>
          <a:prstGeom prst="rect">
            <a:avLst/>
          </a:prstGeom>
          <a:noFill/>
          <a:ln>
            <a:noFill/>
          </a:ln>
          <a:effectLst/>
        </p:spPr>
        <p:txBody>
          <a:bodyPr wrap="square" rtlCol="0">
            <a:spAutoFit/>
          </a:bodyPr>
          <a:lstStyle/>
          <a:p>
            <a:r>
              <a:rPr lang="en-US" sz="2400" b="1" dirty="0">
                <a:latin typeface="Open Sans" panose="020B0606030504020204" pitchFamily="34" charset="0"/>
                <a:ea typeface="Open Sans" panose="020B0606030504020204" pitchFamily="34" charset="0"/>
                <a:cs typeface="Open Sans" panose="020B0606030504020204" pitchFamily="34" charset="0"/>
              </a:rPr>
              <a:t>Reflective judgment</a:t>
            </a:r>
          </a:p>
        </p:txBody>
      </p:sp>
      <p:sp>
        <p:nvSpPr>
          <p:cNvPr id="14" name="Rectangle 13">
            <a:extLst>
              <a:ext uri="{FF2B5EF4-FFF2-40B4-BE49-F238E27FC236}">
                <a16:creationId xmlns:a16="http://schemas.microsoft.com/office/drawing/2014/main" id="{C6290895-B47A-096A-A1E3-FC82B6DEC149}"/>
              </a:ext>
            </a:extLst>
          </p:cNvPr>
          <p:cNvSpPr/>
          <p:nvPr/>
        </p:nvSpPr>
        <p:spPr>
          <a:xfrm>
            <a:off x="-2069" y="60048"/>
            <a:ext cx="12147029" cy="6737903"/>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pic>
        <p:nvPicPr>
          <p:cNvPr id="17" name="Picture 2" descr="Immanuel Kant - Filosofi.no">
            <a:extLst>
              <a:ext uri="{FF2B5EF4-FFF2-40B4-BE49-F238E27FC236}">
                <a16:creationId xmlns:a16="http://schemas.microsoft.com/office/drawing/2014/main" id="{63C2259B-152D-EAC9-8F2C-A6E269FE609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7181" t="-497" r="30772" b="497"/>
          <a:stretch/>
        </p:blipFill>
        <p:spPr bwMode="auto">
          <a:xfrm>
            <a:off x="177981" y="4199910"/>
            <a:ext cx="1893535" cy="2345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32689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3FCD4075-4322-356C-65A2-4E1AB8BD6CF8}"/>
              </a:ext>
            </a:extLst>
          </p:cNvPr>
          <p:cNvCxnSpPr>
            <a:cxnSpLocks/>
          </p:cNvCxnSpPr>
          <p:nvPr/>
        </p:nvCxnSpPr>
        <p:spPr>
          <a:xfrm flipV="1">
            <a:off x="12502058" y="5946628"/>
            <a:ext cx="60557" cy="75695"/>
          </a:xfrm>
          <a:prstGeom prst="line">
            <a:avLst/>
          </a:prstGeom>
          <a:ln w="9525"/>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630C7043-4F59-6239-D23A-FB0933E9E612}"/>
              </a:ext>
            </a:extLst>
          </p:cNvPr>
          <p:cNvSpPr txBox="1"/>
          <p:nvPr/>
        </p:nvSpPr>
        <p:spPr>
          <a:xfrm>
            <a:off x="709863" y="4836694"/>
            <a:ext cx="3453063" cy="923330"/>
          </a:xfrm>
          <a:prstGeom prst="rect">
            <a:avLst/>
          </a:prstGeom>
          <a:noFill/>
        </p:spPr>
        <p:txBody>
          <a:bodyPr wrap="square" rtlCol="0">
            <a:spAutoFit/>
          </a:bodyPr>
          <a:lstStyle/>
          <a:p>
            <a:endParaRPr lang="nb-NO" dirty="0"/>
          </a:p>
          <a:p>
            <a:endParaRPr lang="nb-NO" dirty="0"/>
          </a:p>
          <a:p>
            <a:endParaRPr lang="nb-NO" dirty="0"/>
          </a:p>
        </p:txBody>
      </p:sp>
      <p:sp>
        <p:nvSpPr>
          <p:cNvPr id="13" name="Rectangle 12">
            <a:extLst>
              <a:ext uri="{FF2B5EF4-FFF2-40B4-BE49-F238E27FC236}">
                <a16:creationId xmlns:a16="http://schemas.microsoft.com/office/drawing/2014/main" id="{047B969E-B97A-CA4F-7E00-F4AC670D3BE8}"/>
              </a:ext>
            </a:extLst>
          </p:cNvPr>
          <p:cNvSpPr/>
          <p:nvPr/>
        </p:nvSpPr>
        <p:spPr>
          <a:xfrm>
            <a:off x="19570" y="37898"/>
            <a:ext cx="12147029" cy="6737903"/>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Content Placeholder 4">
            <a:extLst>
              <a:ext uri="{FF2B5EF4-FFF2-40B4-BE49-F238E27FC236}">
                <a16:creationId xmlns:a16="http://schemas.microsoft.com/office/drawing/2014/main" id="{21775746-DB79-8578-FE5D-05CE5E13DEF4}"/>
              </a:ext>
            </a:extLst>
          </p:cNvPr>
          <p:cNvSpPr>
            <a:spLocks noGrp="1"/>
          </p:cNvSpPr>
          <p:nvPr>
            <p:ph idx="1"/>
          </p:nvPr>
        </p:nvSpPr>
        <p:spPr>
          <a:xfrm>
            <a:off x="2606542" y="1943174"/>
            <a:ext cx="6016485" cy="1463675"/>
          </a:xfrm>
        </p:spPr>
        <p:txBody>
          <a:bodyPr>
            <a:noAutofit/>
          </a:bodyPr>
          <a:lstStyle/>
          <a:p>
            <a:pPr marL="342900" indent="-342900">
              <a:lnSpc>
                <a:spcPct val="100000"/>
              </a:lnSpc>
              <a:spcBef>
                <a:spcPts val="0"/>
              </a:spcBef>
              <a:buAutoNum type="arabicPeriod"/>
            </a:pPr>
            <a:r>
              <a:rPr lang="en-US"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How do Models 1 and 2 steer your knowledge production?</a:t>
            </a:r>
          </a:p>
          <a:p>
            <a:pPr marL="342900" indent="-342900">
              <a:lnSpc>
                <a:spcPct val="100000"/>
              </a:lnSpc>
              <a:spcBef>
                <a:spcPts val="0"/>
              </a:spcBef>
              <a:buAutoNum type="arabicPeriod"/>
            </a:pPr>
            <a:r>
              <a:rPr lang="en-US" sz="2400" b="1" dirty="0">
                <a:solidFill>
                  <a:schemeClr val="bg1">
                    <a:lumMod val="85000"/>
                  </a:schemeClr>
                </a:solidFill>
                <a:latin typeface="Bradley Hand ITC" panose="03070402050302030203" pitchFamily="66" charset="0"/>
                <a:ea typeface="Open Sans" panose="020B0606030504020204" pitchFamily="34" charset="0"/>
                <a:cs typeface="Open Sans" panose="020B0606030504020204" pitchFamily="34" charset="0"/>
              </a:rPr>
              <a:t>What exemplifies determining and reflective judgment in your work?</a:t>
            </a:r>
            <a:endParaRPr lang="en-US" sz="2400" b="1" dirty="0">
              <a:solidFill>
                <a:schemeClr val="bg1">
                  <a:lumMod val="85000"/>
                </a:schemeClr>
              </a:solidFill>
              <a:effectLst/>
              <a:latin typeface="Bradley Hand ITC" panose="03070402050302030203" pitchFamily="66" charset="0"/>
              <a:ea typeface="Open Sans" panose="020B0606030504020204" pitchFamily="34" charset="0"/>
              <a:cs typeface="Open Sans" panose="020B0606030504020204" pitchFamily="34" charset="0"/>
            </a:endParaRPr>
          </a:p>
        </p:txBody>
      </p:sp>
      <p:pic>
        <p:nvPicPr>
          <p:cNvPr id="5" name="Bilde 16">
            <a:extLst>
              <a:ext uri="{FF2B5EF4-FFF2-40B4-BE49-F238E27FC236}">
                <a16:creationId xmlns:a16="http://schemas.microsoft.com/office/drawing/2014/main" id="{0B4B6755-4581-3B4C-0B0E-26EBF4FC1CE0}"/>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5000" b="89412" l="32059" r="55294"/>
                    </a14:imgEffect>
                  </a14:imgLayer>
                </a14:imgProps>
              </a:ext>
              <a:ext uri="{28A0092B-C50C-407E-A947-70E740481C1C}">
                <a14:useLocalDpi xmlns:a14="http://schemas.microsoft.com/office/drawing/2010/main" val="0"/>
              </a:ext>
            </a:extLst>
          </a:blip>
          <a:srcRect l="32588" t="15884" r="41294" b="8353"/>
          <a:stretch/>
        </p:blipFill>
        <p:spPr>
          <a:xfrm flipH="1">
            <a:off x="10051403" y="5320179"/>
            <a:ext cx="351243" cy="984506"/>
          </a:xfrm>
          <a:prstGeom prst="rect">
            <a:avLst/>
          </a:prstGeom>
        </p:spPr>
      </p:pic>
      <p:cxnSp>
        <p:nvCxnSpPr>
          <p:cNvPr id="7" name="Straight Connector 6">
            <a:extLst>
              <a:ext uri="{FF2B5EF4-FFF2-40B4-BE49-F238E27FC236}">
                <a16:creationId xmlns:a16="http://schemas.microsoft.com/office/drawing/2014/main" id="{8B0D9364-4AE2-A14F-39BF-4D43F5CF137B}"/>
              </a:ext>
            </a:extLst>
          </p:cNvPr>
          <p:cNvCxnSpPr>
            <a:cxnSpLocks/>
          </p:cNvCxnSpPr>
          <p:nvPr/>
        </p:nvCxnSpPr>
        <p:spPr>
          <a:xfrm>
            <a:off x="5614785" y="6285384"/>
            <a:ext cx="5148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04008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he Profession – Medieval Studies Research Blog: Meet us at the Crossroads  of Everything">
            <a:extLst>
              <a:ext uri="{FF2B5EF4-FFF2-40B4-BE49-F238E27FC236}">
                <a16:creationId xmlns:a16="http://schemas.microsoft.com/office/drawing/2014/main" id="{DBC3B5FA-D103-F339-4499-89708ABC80E0}"/>
              </a:ext>
            </a:extLst>
          </p:cNvPr>
          <p:cNvPicPr>
            <a:picLocks noChangeAspect="1" noChangeArrowheads="1"/>
          </p:cNvPicPr>
          <p:nvPr/>
        </p:nvPicPr>
        <p:blipFill rotWithShape="1">
          <a:blip r:embed="rId3">
            <a:alphaModFix amt="50000"/>
            <a:extLst>
              <a:ext uri="{BEBA8EAE-BF5A-486C-A8C5-ECC9F3942E4B}">
                <a14:imgProps xmlns:a14="http://schemas.microsoft.com/office/drawing/2010/main">
                  <a14:imgLayer r:embed="rId4">
                    <a14:imgEffect>
                      <a14:colorTemperature colorTemp="4700"/>
                    </a14:imgEffect>
                    <a14:imgEffect>
                      <a14:saturation sat="66000"/>
                    </a14:imgEffect>
                  </a14:imgLayer>
                </a14:imgProps>
              </a:ext>
              <a:ext uri="{28A0092B-C50C-407E-A947-70E740481C1C}">
                <a14:useLocalDpi xmlns:a14="http://schemas.microsoft.com/office/drawing/2010/main" val="0"/>
              </a:ext>
            </a:extLst>
          </a:blip>
          <a:srcRect t="7385" r="1" b="37631"/>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FB53A46-ACA2-A948-CFC8-3049F5043DCB}"/>
              </a:ext>
            </a:extLst>
          </p:cNvPr>
          <p:cNvSpPr/>
          <p:nvPr/>
        </p:nvSpPr>
        <p:spPr>
          <a:xfrm>
            <a:off x="0" y="59927"/>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8916AD77-86C5-8D79-8E57-44730490C9D6}"/>
              </a:ext>
            </a:extLst>
          </p:cNvPr>
          <p:cNvSpPr txBox="1"/>
          <p:nvPr/>
        </p:nvSpPr>
        <p:spPr>
          <a:xfrm>
            <a:off x="1225295" y="1348800"/>
            <a:ext cx="10287831" cy="5324535"/>
          </a:xfrm>
          <a:prstGeom prst="rect">
            <a:avLst/>
          </a:prstGeom>
          <a:noFill/>
        </p:spPr>
        <p:txBody>
          <a:bodyPr wrap="square" rtlCol="0">
            <a:spAutoFit/>
          </a:bodyPr>
          <a:lstStyle/>
          <a:p>
            <a:r>
              <a:rPr lang="nb-NO" sz="44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Plan</a:t>
            </a:r>
          </a:p>
          <a:p>
            <a:pPr marL="742950" indent="-742950">
              <a:buAutoNum type="arabicPeriod"/>
            </a:pPr>
            <a:r>
              <a:rPr lang="nb-NO" sz="44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Body</a:t>
            </a:r>
          </a:p>
          <a:p>
            <a:pPr marL="1200150" lvl="1" indent="-742950">
              <a:buAutoNum type="arabicPeriod"/>
            </a:pP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Bringing</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the body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into</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view</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p>
          <a:p>
            <a:pPr marL="1200150" lvl="1" indent="-742950">
              <a:buFontTx/>
              <a:buAutoNum type="arabicPeriod"/>
            </a:pP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Knowledge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production</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seen</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from the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lived</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body’s</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perspective</a:t>
            </a:r>
            <a:endPar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1200150" lvl="1" indent="-742950">
              <a:buAutoNum type="arabicPeriod"/>
            </a:pP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Embodied</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attention</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as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openness</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and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closedness</a:t>
            </a:r>
            <a:endPar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742950" indent="-742950">
              <a:buAutoNum type="arabicPeriod"/>
            </a:pPr>
            <a:r>
              <a:rPr lang="nb-NO" sz="4400" b="1" dirty="0" err="1">
                <a:latin typeface="Open Sans" panose="020B0606030504020204" pitchFamily="34" charset="0"/>
                <a:ea typeface="Open Sans" panose="020B0606030504020204" pitchFamily="34" charset="0"/>
                <a:cs typeface="Open Sans" panose="020B0606030504020204" pitchFamily="34" charset="0"/>
              </a:rPr>
              <a:t>Literacy</a:t>
            </a:r>
            <a:endParaRPr lang="nb-NO" sz="4400" b="1" dirty="0">
              <a:latin typeface="Open Sans" panose="020B0606030504020204" pitchFamily="34" charset="0"/>
              <a:ea typeface="Open Sans" panose="020B0606030504020204" pitchFamily="34" charset="0"/>
              <a:cs typeface="Open Sans" panose="020B0606030504020204" pitchFamily="34" charset="0"/>
            </a:endParaRPr>
          </a:p>
          <a:p>
            <a:pPr marL="1200150" lvl="1" indent="-742950">
              <a:buFont typeface="+mj-lt"/>
              <a:buAutoNum type="arabicPeriod"/>
            </a:pPr>
            <a:r>
              <a:rPr lang="nb-NO" sz="2000" dirty="0" err="1">
                <a:latin typeface="Open Sans" panose="020B0606030504020204" pitchFamily="34" charset="0"/>
                <a:ea typeface="Open Sans" panose="020B0606030504020204" pitchFamily="34" charset="0"/>
                <a:cs typeface="Open Sans" panose="020B0606030504020204" pitchFamily="34" charset="0"/>
              </a:rPr>
              <a:t>What’s</a:t>
            </a:r>
            <a:r>
              <a:rPr lang="nb-NO" sz="2000" dirty="0">
                <a:latin typeface="Open Sans" panose="020B0606030504020204" pitchFamily="34" charset="0"/>
                <a:ea typeface="Open Sans" panose="020B0606030504020204" pitchFamily="34" charset="0"/>
                <a:cs typeface="Open Sans" panose="020B0606030504020204" pitchFamily="34" charset="0"/>
              </a:rPr>
              <a:t> up?</a:t>
            </a:r>
          </a:p>
          <a:p>
            <a:pPr marL="1200150" lvl="1" indent="-742950">
              <a:buFont typeface="+mj-lt"/>
              <a:buAutoNum type="arabicPeriod"/>
            </a:pPr>
            <a:r>
              <a:rPr lang="nb-NO" sz="2000" dirty="0" err="1">
                <a:latin typeface="Open Sans" panose="020B0606030504020204" pitchFamily="34" charset="0"/>
                <a:ea typeface="Open Sans" panose="020B0606030504020204" pitchFamily="34" charset="0"/>
                <a:cs typeface="Open Sans" panose="020B0606030504020204" pitchFamily="34" charset="0"/>
              </a:rPr>
              <a:t>Historical</a:t>
            </a:r>
            <a:r>
              <a:rPr lang="nb-NO" sz="2000" dirty="0">
                <a:latin typeface="Open Sans" panose="020B0606030504020204" pitchFamily="34" charset="0"/>
                <a:ea typeface="Open Sans" panose="020B0606030504020204" pitchFamily="34" charset="0"/>
                <a:cs typeface="Open Sans" panose="020B0606030504020204" pitchFamily="34" charset="0"/>
              </a:rPr>
              <a:t> </a:t>
            </a:r>
            <a:r>
              <a:rPr lang="nb-NO" sz="2000" dirty="0" err="1">
                <a:latin typeface="Open Sans" panose="020B0606030504020204" pitchFamily="34" charset="0"/>
                <a:ea typeface="Open Sans" panose="020B0606030504020204" pitchFamily="34" charset="0"/>
                <a:cs typeface="Open Sans" panose="020B0606030504020204" pitchFamily="34" charset="0"/>
              </a:rPr>
              <a:t>background</a:t>
            </a:r>
            <a:endParaRPr lang="nb-NO" sz="2000" dirty="0">
              <a:latin typeface="Open Sans" panose="020B0606030504020204" pitchFamily="34" charset="0"/>
              <a:ea typeface="Open Sans" panose="020B0606030504020204" pitchFamily="34" charset="0"/>
              <a:cs typeface="Open Sans" panose="020B0606030504020204" pitchFamily="34" charset="0"/>
            </a:endParaRPr>
          </a:p>
          <a:p>
            <a:pPr marL="1200150" lvl="1" indent="-742950">
              <a:buFont typeface="+mj-lt"/>
              <a:buAutoNum type="arabicPeriod"/>
            </a:pPr>
            <a:r>
              <a:rPr lang="nb-NO" sz="2000" dirty="0" err="1">
                <a:latin typeface="Open Sans" panose="020B0606030504020204" pitchFamily="34" charset="0"/>
                <a:ea typeface="Open Sans" panose="020B0606030504020204" pitchFamily="34" charset="0"/>
                <a:cs typeface="Open Sans" panose="020B0606030504020204" pitchFamily="34" charset="0"/>
              </a:rPr>
              <a:t>What</a:t>
            </a:r>
            <a:r>
              <a:rPr lang="nb-NO" sz="2000" dirty="0">
                <a:latin typeface="Open Sans" panose="020B0606030504020204" pitchFamily="34" charset="0"/>
                <a:ea typeface="Open Sans" panose="020B0606030504020204" pitchFamily="34" charset="0"/>
                <a:cs typeface="Open Sans" panose="020B0606030504020204" pitchFamily="34" charset="0"/>
              </a:rPr>
              <a:t> </a:t>
            </a:r>
            <a:r>
              <a:rPr lang="nb-NO" sz="2000" dirty="0" err="1">
                <a:latin typeface="Open Sans" panose="020B0606030504020204" pitchFamily="34" charset="0"/>
                <a:ea typeface="Open Sans" panose="020B0606030504020204" pitchFamily="34" charset="0"/>
                <a:cs typeface="Open Sans" panose="020B0606030504020204" pitchFamily="34" charset="0"/>
              </a:rPr>
              <a:t>does</a:t>
            </a:r>
            <a:r>
              <a:rPr lang="nb-NO" sz="2000" dirty="0">
                <a:latin typeface="Open Sans" panose="020B0606030504020204" pitchFamily="34" charset="0"/>
                <a:ea typeface="Open Sans" panose="020B0606030504020204" pitchFamily="34" charset="0"/>
                <a:cs typeface="Open Sans" panose="020B0606030504020204" pitchFamily="34" charset="0"/>
              </a:rPr>
              <a:t> it </a:t>
            </a:r>
            <a:r>
              <a:rPr lang="nb-NO" sz="2000" dirty="0" err="1">
                <a:latin typeface="Open Sans" panose="020B0606030504020204" pitchFamily="34" charset="0"/>
                <a:ea typeface="Open Sans" panose="020B0606030504020204" pitchFamily="34" charset="0"/>
                <a:cs typeface="Open Sans" panose="020B0606030504020204" pitchFamily="34" charset="0"/>
              </a:rPr>
              <a:t>mean</a:t>
            </a:r>
            <a:r>
              <a:rPr lang="nb-NO" sz="2000" dirty="0">
                <a:latin typeface="Open Sans" panose="020B0606030504020204" pitchFamily="34" charset="0"/>
                <a:ea typeface="Open Sans" panose="020B0606030504020204" pitchFamily="34" charset="0"/>
                <a:cs typeface="Open Sans" panose="020B0606030504020204" pitchFamily="34" charset="0"/>
              </a:rPr>
              <a:t> </a:t>
            </a:r>
            <a:r>
              <a:rPr lang="nb-NO" sz="2000" dirty="0" err="1">
                <a:latin typeface="Open Sans" panose="020B0606030504020204" pitchFamily="34" charset="0"/>
                <a:ea typeface="Open Sans" panose="020B0606030504020204" pitchFamily="34" charset="0"/>
                <a:cs typeface="Open Sans" panose="020B0606030504020204" pitchFamily="34" charset="0"/>
              </a:rPr>
              <a:t>today</a:t>
            </a:r>
            <a:r>
              <a:rPr lang="nb-NO" sz="2000" dirty="0">
                <a:latin typeface="Open Sans" panose="020B0606030504020204" pitchFamily="34" charset="0"/>
                <a:ea typeface="Open Sans" panose="020B0606030504020204" pitchFamily="34" charset="0"/>
                <a:cs typeface="Open Sans" panose="020B0606030504020204" pitchFamily="34" charset="0"/>
              </a:rPr>
              <a:t>, from the </a:t>
            </a:r>
            <a:r>
              <a:rPr lang="nb-NO" sz="2000" dirty="0" err="1">
                <a:latin typeface="Open Sans" panose="020B0606030504020204" pitchFamily="34" charset="0"/>
                <a:ea typeface="Open Sans" panose="020B0606030504020204" pitchFamily="34" charset="0"/>
                <a:cs typeface="Open Sans" panose="020B0606030504020204" pitchFamily="34" charset="0"/>
              </a:rPr>
              <a:t>embdodied</a:t>
            </a:r>
            <a:r>
              <a:rPr lang="nb-NO" sz="2000" dirty="0">
                <a:latin typeface="Open Sans" panose="020B0606030504020204" pitchFamily="34" charset="0"/>
                <a:ea typeface="Open Sans" panose="020B0606030504020204" pitchFamily="34" charset="0"/>
                <a:cs typeface="Open Sans" panose="020B0606030504020204" pitchFamily="34" charset="0"/>
              </a:rPr>
              <a:t> </a:t>
            </a:r>
            <a:r>
              <a:rPr lang="nb-NO" sz="2000" dirty="0" err="1">
                <a:latin typeface="Open Sans" panose="020B0606030504020204" pitchFamily="34" charset="0"/>
                <a:ea typeface="Open Sans" panose="020B0606030504020204" pitchFamily="34" charset="0"/>
                <a:cs typeface="Open Sans" panose="020B0606030504020204" pitchFamily="34" charset="0"/>
              </a:rPr>
              <a:t>perspective</a:t>
            </a:r>
            <a:r>
              <a:rPr lang="nb-NO" sz="2000" dirty="0">
                <a:latin typeface="Open Sans" panose="020B0606030504020204" pitchFamily="34" charset="0"/>
                <a:ea typeface="Open Sans" panose="020B0606030504020204" pitchFamily="34" charset="0"/>
                <a:cs typeface="Open Sans" panose="020B0606030504020204" pitchFamily="34" charset="0"/>
              </a:rPr>
              <a:t>?</a:t>
            </a:r>
            <a:endParaRPr lang="nb-NO" sz="4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nb-NO" sz="4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nb-NO" sz="4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132820756"/>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C4F6F58-5C33-5CD2-9340-036D2A737FE9}"/>
              </a:ext>
            </a:extLst>
          </p:cNvPr>
          <p:cNvPicPr>
            <a:picLocks noChangeAspect="1"/>
          </p:cNvPicPr>
          <p:nvPr/>
        </p:nvPicPr>
        <p:blipFill rotWithShape="1">
          <a:blip r:embed="rId3">
            <a:duotone>
              <a:prstClr val="black"/>
              <a:schemeClr val="accent6">
                <a:tint val="45000"/>
                <a:satMod val="400000"/>
              </a:schemeClr>
            </a:duotone>
            <a:extLst>
              <a:ext uri="{BEBA8EAE-BF5A-486C-A8C5-ECC9F3942E4B}">
                <a14:imgProps xmlns:a14="http://schemas.microsoft.com/office/drawing/2010/main">
                  <a14:imgLayer r:embed="rId4">
                    <a14:imgEffect>
                      <a14:backgroundRemoval t="972" b="99444" l="391" r="90000">
                        <a14:foregroundMark x1="18047" y1="17083" x2="22266" y2="49444"/>
                        <a14:foregroundMark x1="10703" y1="8611" x2="10703" y2="8611"/>
                        <a14:foregroundMark x1="10703" y1="8611" x2="7422" y2="6667"/>
                        <a14:foregroundMark x1="4297" y1="93889" x2="8906" y2="75000"/>
                        <a14:foregroundMark x1="391" y1="55833" x2="625" y2="23333"/>
                        <a14:foregroundMark x1="1953" y1="1250" x2="9688" y2="1111"/>
                        <a14:foregroundMark x1="9688" y1="1111" x2="12891" y2="1806"/>
                        <a14:foregroundMark x1="2734" y1="99861" x2="10703" y2="99306"/>
                        <a14:foregroundMark x1="10703" y1="99306" x2="11094" y2="99444"/>
                      </a14:backgroundRemoval>
                    </a14:imgEffect>
                    <a14:imgEffect>
                      <a14:colorTemperature colorTemp="8800"/>
                    </a14:imgEffect>
                  </a14:imgLayer>
                </a14:imgProps>
              </a:ext>
              <a:ext uri="{28A0092B-C50C-407E-A947-70E740481C1C}">
                <a14:useLocalDpi xmlns:a14="http://schemas.microsoft.com/office/drawing/2010/main" val="0"/>
              </a:ext>
            </a:extLst>
          </a:blip>
          <a:srcRect t="18" r="55758"/>
          <a:stretch/>
        </p:blipFill>
        <p:spPr>
          <a:xfrm>
            <a:off x="0" y="0"/>
            <a:ext cx="5393933" cy="6858000"/>
          </a:xfrm>
          <a:prstGeom prst="rect">
            <a:avLst/>
          </a:prstGeom>
        </p:spPr>
      </p:pic>
      <p:sp>
        <p:nvSpPr>
          <p:cNvPr id="12" name="Content Placeholder 2">
            <a:extLst>
              <a:ext uri="{FF2B5EF4-FFF2-40B4-BE49-F238E27FC236}">
                <a16:creationId xmlns:a16="http://schemas.microsoft.com/office/drawing/2014/main" id="{EAE2200B-2CCD-2B26-2CF5-DFD64F8F7C04}"/>
              </a:ext>
            </a:extLst>
          </p:cNvPr>
          <p:cNvSpPr>
            <a:spLocks noGrp="1"/>
          </p:cNvSpPr>
          <p:nvPr>
            <p:ph idx="1"/>
          </p:nvPr>
        </p:nvSpPr>
        <p:spPr>
          <a:xfrm>
            <a:off x="6246385" y="945953"/>
            <a:ext cx="5393932" cy="3525748"/>
          </a:xfrm>
        </p:spPr>
        <p:txBody>
          <a:bodyPr>
            <a:normAutofit/>
          </a:bodyPr>
          <a:lstStyle/>
          <a:p>
            <a:pPr>
              <a:lnSpc>
                <a:spcPct val="120000"/>
              </a:lnSpc>
              <a:spcBef>
                <a:spcPts val="0"/>
              </a:spcBef>
              <a:spcAft>
                <a:spcPts val="800"/>
              </a:spcAft>
            </a:pPr>
            <a:r>
              <a:rPr lang="en-US" sz="1800" dirty="0">
                <a:latin typeface="Open Sans" panose="020B0606030504020204" pitchFamily="34" charset="0"/>
                <a:ea typeface="Open Sans" panose="020B0606030504020204" pitchFamily="34" charset="0"/>
                <a:cs typeface="Open Sans" panose="020B0606030504020204" pitchFamily="34" charset="0"/>
              </a:rPr>
              <a:t>Enables thought processes inconceivable without</a:t>
            </a:r>
          </a:p>
          <a:p>
            <a:pPr>
              <a:lnSpc>
                <a:spcPct val="120000"/>
              </a:lnSpc>
              <a:spcBef>
                <a:spcPts val="0"/>
              </a:spcBef>
              <a:spcAft>
                <a:spcPts val="800"/>
              </a:spcAft>
            </a:pPr>
            <a:r>
              <a:rPr lang="en-US" sz="1800" dirty="0">
                <a:latin typeface="Open Sans" panose="020B0606030504020204" pitchFamily="34" charset="0"/>
                <a:ea typeface="Open Sans" panose="020B0606030504020204" pitchFamily="34" charset="0"/>
                <a:cs typeface="Open Sans" panose="020B0606030504020204" pitchFamily="34" charset="0"/>
              </a:rPr>
              <a:t>“Moving information” misleading idea</a:t>
            </a:r>
          </a:p>
          <a:p>
            <a:pPr>
              <a:lnSpc>
                <a:spcPct val="120000"/>
              </a:lnSpc>
              <a:spcBef>
                <a:spcPts val="0"/>
              </a:spcBef>
              <a:spcAft>
                <a:spcPts val="800"/>
              </a:spcAft>
            </a:pPr>
            <a:r>
              <a:rPr lang="en-US" sz="1800" dirty="0">
                <a:latin typeface="Open Sans" panose="020B0606030504020204" pitchFamily="34" charset="0"/>
                <a:ea typeface="Open Sans" panose="020B0606030504020204" pitchFamily="34" charset="0"/>
                <a:cs typeface="Open Sans" panose="020B0606030504020204" pitchFamily="34" charset="0"/>
              </a:rPr>
              <a:t>More significantly “within” the mind than outside it</a:t>
            </a:r>
          </a:p>
          <a:p>
            <a:pPr>
              <a:lnSpc>
                <a:spcPct val="120000"/>
              </a:lnSpc>
              <a:spcBef>
                <a:spcPts val="0"/>
              </a:spcBef>
              <a:spcAft>
                <a:spcPts val="800"/>
              </a:spcAft>
            </a:pPr>
            <a:r>
              <a:rPr lang="en-US" sz="1800" dirty="0">
                <a:latin typeface="Open Sans" panose="020B0606030504020204" pitchFamily="34" charset="0"/>
                <a:ea typeface="Open Sans" panose="020B0606030504020204" pitchFamily="34" charset="0"/>
                <a:cs typeface="Open Sans" panose="020B0606030504020204" pitchFamily="34" charset="0"/>
              </a:rPr>
              <a:t>Printed words considered more “real” than spoken words</a:t>
            </a:r>
          </a:p>
          <a:p>
            <a:pPr>
              <a:lnSpc>
                <a:spcPct val="120000"/>
              </a:lnSpc>
              <a:spcBef>
                <a:spcPts val="0"/>
              </a:spcBef>
              <a:spcAft>
                <a:spcPts val="800"/>
              </a:spcAft>
            </a:pPr>
            <a:r>
              <a:rPr lang="nb-NO" sz="1800" dirty="0" err="1">
                <a:latin typeface="Open Sans" panose="020B0606030504020204" pitchFamily="34" charset="0"/>
                <a:ea typeface="Open Sans" panose="020B0606030504020204" pitchFamily="34" charset="0"/>
                <a:cs typeface="Open Sans" panose="020B0606030504020204" pitchFamily="34" charset="0"/>
              </a:rPr>
              <a:t>Neatly</a:t>
            </a:r>
            <a:r>
              <a:rPr lang="nb-NO" sz="1800" dirty="0">
                <a:latin typeface="Open Sans" panose="020B0606030504020204" pitchFamily="34" charset="0"/>
                <a:ea typeface="Open Sans" panose="020B0606030504020204" pitchFamily="34" charset="0"/>
                <a:cs typeface="Open Sans" panose="020B0606030504020204" pitchFamily="34" charset="0"/>
              </a:rPr>
              <a:t> </a:t>
            </a:r>
            <a:r>
              <a:rPr lang="nb-NO" sz="1800" dirty="0" err="1">
                <a:latin typeface="Open Sans" panose="020B0606030504020204" pitchFamily="34" charset="0"/>
                <a:ea typeface="Open Sans" panose="020B0606030504020204" pitchFamily="34" charset="0"/>
                <a:cs typeface="Open Sans" panose="020B0606030504020204" pitchFamily="34" charset="0"/>
              </a:rPr>
              <a:t>associated</a:t>
            </a:r>
            <a:r>
              <a:rPr lang="nb-NO" sz="1800" dirty="0">
                <a:latin typeface="Open Sans" panose="020B0606030504020204" pitchFamily="34" charset="0"/>
                <a:ea typeface="Open Sans" panose="020B0606030504020204" pitchFamily="34" charset="0"/>
                <a:cs typeface="Open Sans" panose="020B0606030504020204" pitchFamily="34" charset="0"/>
              </a:rPr>
              <a:t> </a:t>
            </a:r>
            <a:r>
              <a:rPr lang="nb-NO" sz="1800" dirty="0" err="1">
                <a:latin typeface="Open Sans" panose="020B0606030504020204" pitchFamily="34" charset="0"/>
                <a:ea typeface="Open Sans" panose="020B0606030504020204" pitchFamily="34" charset="0"/>
                <a:cs typeface="Open Sans" panose="020B0606030504020204" pitchFamily="34" charset="0"/>
              </a:rPr>
              <a:t>with</a:t>
            </a:r>
            <a:r>
              <a:rPr lang="nb-NO" sz="1800" dirty="0">
                <a:latin typeface="Open Sans" panose="020B0606030504020204" pitchFamily="34" charset="0"/>
                <a:ea typeface="Open Sans" panose="020B0606030504020204" pitchFamily="34" charset="0"/>
                <a:cs typeface="Open Sans" panose="020B0606030504020204" pitchFamily="34" charset="0"/>
              </a:rPr>
              <a:t> </a:t>
            </a:r>
            <a:r>
              <a:rPr lang="en-US" sz="1800" dirty="0">
                <a:latin typeface="Open Sans" panose="020B0606030504020204" pitchFamily="34" charset="0"/>
                <a:ea typeface="Open Sans" panose="020B0606030504020204" pitchFamily="34" charset="0"/>
                <a:cs typeface="Open Sans" panose="020B0606030504020204" pitchFamily="34" charset="0"/>
              </a:rPr>
              <a:t>intellectualization</a:t>
            </a:r>
            <a:r>
              <a:rPr lang="nb-NO" sz="1800" dirty="0">
                <a:latin typeface="Open Sans" panose="020B0606030504020204" pitchFamily="34" charset="0"/>
                <a:ea typeface="Open Sans" panose="020B0606030504020204" pitchFamily="34" charset="0"/>
                <a:cs typeface="Open Sans" panose="020B0606030504020204" pitchFamily="34" charset="0"/>
              </a:rPr>
              <a:t>, </a:t>
            </a:r>
            <a:r>
              <a:rPr lang="en-US" sz="1800" dirty="0">
                <a:latin typeface="Open Sans" panose="020B0606030504020204" pitchFamily="34" charset="0"/>
                <a:ea typeface="Open Sans" panose="020B0606030504020204" pitchFamily="34" charset="0"/>
                <a:cs typeface="Open Sans" panose="020B0606030504020204" pitchFamily="34" charset="0"/>
              </a:rPr>
              <a:t>“minds eye”</a:t>
            </a:r>
            <a:r>
              <a:rPr lang="nb-NO" sz="1800" dirty="0">
                <a:latin typeface="Open Sans" panose="020B0606030504020204" pitchFamily="34" charset="0"/>
                <a:ea typeface="Open Sans" panose="020B0606030504020204" pitchFamily="34" charset="0"/>
                <a:cs typeface="Open Sans" panose="020B0606030504020204" pitchFamily="34" charset="0"/>
              </a:rPr>
              <a:t> </a:t>
            </a:r>
          </a:p>
        </p:txBody>
      </p:sp>
      <p:cxnSp>
        <p:nvCxnSpPr>
          <p:cNvPr id="17" name="Straight Connector 16">
            <a:extLst>
              <a:ext uri="{FF2B5EF4-FFF2-40B4-BE49-F238E27FC236}">
                <a16:creationId xmlns:a16="http://schemas.microsoft.com/office/drawing/2014/main" id="{21F5E089-02E5-82C5-4D2B-96AF74323A46}"/>
              </a:ext>
            </a:extLst>
          </p:cNvPr>
          <p:cNvCxnSpPr>
            <a:cxnSpLocks/>
          </p:cNvCxnSpPr>
          <p:nvPr/>
        </p:nvCxnSpPr>
        <p:spPr>
          <a:xfrm>
            <a:off x="6767840" y="6327910"/>
            <a:ext cx="3888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Bilde 9">
            <a:extLst>
              <a:ext uri="{FF2B5EF4-FFF2-40B4-BE49-F238E27FC236}">
                <a16:creationId xmlns:a16="http://schemas.microsoft.com/office/drawing/2014/main" id="{2AFB55B3-7160-0F62-7D78-CD9849B610D5}"/>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977" b="100000" l="40330" r="60440"/>
                    </a14:imgEffect>
                  </a14:imgLayer>
                </a14:imgProps>
              </a:ext>
              <a:ext uri="{28A0092B-C50C-407E-A947-70E740481C1C}">
                <a14:useLocalDpi xmlns:a14="http://schemas.microsoft.com/office/drawing/2010/main" val="0"/>
              </a:ext>
            </a:extLst>
          </a:blip>
          <a:srcRect l="40757" r="39442"/>
          <a:stretch/>
        </p:blipFill>
        <p:spPr>
          <a:xfrm flipH="1">
            <a:off x="6900758" y="5339741"/>
            <a:ext cx="351243" cy="984507"/>
          </a:xfrm>
          <a:prstGeom prst="rect">
            <a:avLst/>
          </a:prstGeom>
        </p:spPr>
      </p:pic>
      <p:pic>
        <p:nvPicPr>
          <p:cNvPr id="19" name="Picture 4" descr="What Is Lorem Ipsum Text and What Does It Mean?">
            <a:extLst>
              <a:ext uri="{FF2B5EF4-FFF2-40B4-BE49-F238E27FC236}">
                <a16:creationId xmlns:a16="http://schemas.microsoft.com/office/drawing/2014/main" id="{6307CF51-588A-3487-F4AB-DC1DDA584045}"/>
              </a:ext>
            </a:extLst>
          </p:cNvPr>
          <p:cNvPicPr>
            <a:picLocks noChangeAspect="1" noChangeArrowheads="1"/>
          </p:cNvPicPr>
          <p:nvPr/>
        </p:nvPicPr>
        <p:blipFill rotWithShape="1">
          <a:blip r:embed="rId7">
            <a:duotone>
              <a:prstClr val="black"/>
              <a:schemeClr val="accent6">
                <a:lumMod val="50000"/>
                <a:tint val="45000"/>
                <a:satMod val="400000"/>
              </a:schemeClr>
            </a:duotone>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11207" t="-3967" r="11794" b="-2"/>
          <a:stretch/>
        </p:blipFill>
        <p:spPr bwMode="auto">
          <a:xfrm>
            <a:off x="8243392" y="4731120"/>
            <a:ext cx="1073331" cy="117032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Woman Silhouette Images – Browse 1,787,173 Stock Photos ...">
            <a:extLst>
              <a:ext uri="{FF2B5EF4-FFF2-40B4-BE49-F238E27FC236}">
                <a16:creationId xmlns:a16="http://schemas.microsoft.com/office/drawing/2014/main" id="{DD320C05-ADA6-4735-B181-07F0367BBB00}"/>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5556" b="93611" l="2000" r="10556">
                        <a14:foregroundMark x1="5667" y1="8611" x2="6222" y2="10000"/>
                        <a14:foregroundMark x1="6222" y1="5556" x2="6222" y2="5556"/>
                        <a14:foregroundMark x1="6667" y1="93611" x2="6667" y2="92500"/>
                        <a14:foregroundMark x1="5444" y1="93333" x2="5444" y2="93333"/>
                        <a14:foregroundMark x1="5444" y1="89722" x2="5444" y2="89722"/>
                        <a14:foregroundMark x1="8667" y1="91389" x2="8667" y2="91389"/>
                        <a14:backgroundMark x1="5000" y1="19722" x2="5000" y2="19722"/>
                        <a14:backgroundMark x1="9000" y1="91944" x2="9000" y2="91944"/>
                        <a14:backgroundMark x1="8889" y1="91667" x2="8889" y2="91667"/>
                      </a14:backgroundRemoval>
                    </a14:imgEffect>
                  </a14:imgLayer>
                </a14:imgProps>
              </a:ext>
              <a:ext uri="{28A0092B-C50C-407E-A947-70E740481C1C}">
                <a14:useLocalDpi xmlns:a14="http://schemas.microsoft.com/office/drawing/2010/main" val="0"/>
              </a:ext>
            </a:extLst>
          </a:blip>
          <a:srcRect l="1276" t="1218" r="88307" b="-1218"/>
          <a:stretch/>
        </p:blipFill>
        <p:spPr bwMode="auto">
          <a:xfrm>
            <a:off x="10372258" y="5348695"/>
            <a:ext cx="305546" cy="1035768"/>
          </a:xfrm>
          <a:prstGeom prst="rect">
            <a:avLst/>
          </a:prstGeom>
          <a:noFill/>
          <a:extLst>
            <a:ext uri="{909E8E84-426E-40DD-AFC4-6F175D3DCCD1}">
              <a14:hiddenFill xmlns:a14="http://schemas.microsoft.com/office/drawing/2010/main">
                <a:solidFill>
                  <a:srgbClr val="FFFFFF"/>
                </a:solidFill>
              </a14:hiddenFill>
            </a:ext>
          </a:extLst>
        </p:spPr>
      </p:pic>
      <p:pic>
        <p:nvPicPr>
          <p:cNvPr id="21" name="Bilde 9">
            <a:extLst>
              <a:ext uri="{FF2B5EF4-FFF2-40B4-BE49-F238E27FC236}">
                <a16:creationId xmlns:a16="http://schemas.microsoft.com/office/drawing/2014/main" id="{29E79937-E753-AB14-12D0-A8244FD1477D}"/>
              </a:ext>
            </a:extLst>
          </p:cNvPr>
          <p:cNvPicPr>
            <a:picLocks noChangeAspect="1"/>
          </p:cNvPicPr>
          <p:nvPr/>
        </p:nvPicPr>
        <p:blipFill rotWithShape="1">
          <a:blip r:embed="rId5" cstate="print">
            <a:duotone>
              <a:prstClr val="black"/>
              <a:schemeClr val="accent1">
                <a:lumMod val="50000"/>
                <a:tint val="45000"/>
                <a:satMod val="400000"/>
              </a:schemeClr>
            </a:duotone>
            <a:extLst>
              <a:ext uri="{BEBA8EAE-BF5A-486C-A8C5-ECC9F3942E4B}">
                <a14:imgProps xmlns:a14="http://schemas.microsoft.com/office/drawing/2010/main">
                  <a14:imgLayer r:embed="rId6">
                    <a14:imgEffect>
                      <a14:backgroundRemoval t="977" b="100000" l="40330" r="60440"/>
                    </a14:imgEffect>
                  </a14:imgLayer>
                </a14:imgProps>
              </a:ext>
              <a:ext uri="{28A0092B-C50C-407E-A947-70E740481C1C}">
                <a14:useLocalDpi xmlns:a14="http://schemas.microsoft.com/office/drawing/2010/main" val="0"/>
              </a:ext>
            </a:extLst>
          </a:blip>
          <a:srcRect l="40757" r="39442"/>
          <a:stretch/>
        </p:blipFill>
        <p:spPr>
          <a:xfrm flipH="1">
            <a:off x="8243392" y="5348388"/>
            <a:ext cx="351243" cy="984507"/>
          </a:xfrm>
          <a:prstGeom prst="rect">
            <a:avLst/>
          </a:prstGeom>
        </p:spPr>
      </p:pic>
      <p:sp>
        <p:nvSpPr>
          <p:cNvPr id="22" name="Oval 21">
            <a:extLst>
              <a:ext uri="{FF2B5EF4-FFF2-40B4-BE49-F238E27FC236}">
                <a16:creationId xmlns:a16="http://schemas.microsoft.com/office/drawing/2014/main" id="{3399E4D7-C212-CF43-D275-F0764D76DC01}"/>
              </a:ext>
            </a:extLst>
          </p:cNvPr>
          <p:cNvSpPr/>
          <p:nvPr/>
        </p:nvSpPr>
        <p:spPr>
          <a:xfrm>
            <a:off x="6790328" y="5013904"/>
            <a:ext cx="3979457" cy="707884"/>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3" name="Picture 4" descr="What Is Lorem Ipsum Text and What Does It Mean?">
            <a:extLst>
              <a:ext uri="{FF2B5EF4-FFF2-40B4-BE49-F238E27FC236}">
                <a16:creationId xmlns:a16="http://schemas.microsoft.com/office/drawing/2014/main" id="{17CB1C69-726B-09C5-979E-87C20E2C6C63}"/>
              </a:ext>
            </a:extLst>
          </p:cNvPr>
          <p:cNvPicPr>
            <a:picLocks noChangeAspect="1" noChangeArrowheads="1"/>
          </p:cNvPicPr>
          <p:nvPr/>
        </p:nvPicPr>
        <p:blipFill rotWithShape="1">
          <a:blip r:embed="rId7">
            <a:duotone>
              <a:prstClr val="black"/>
              <a:schemeClr val="accent6">
                <a:lumMod val="50000"/>
                <a:tint val="45000"/>
                <a:satMod val="400000"/>
              </a:schemeClr>
            </a:duotone>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9209" t="18602" r="12965" b="47820"/>
          <a:stretch/>
        </p:blipFill>
        <p:spPr bwMode="auto">
          <a:xfrm>
            <a:off x="8243392" y="4949181"/>
            <a:ext cx="1073331" cy="373959"/>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958FE696-0DAA-407D-8147-3B6E41D48AA0}"/>
              </a:ext>
            </a:extLst>
          </p:cNvPr>
          <p:cNvSpPr txBox="1"/>
          <p:nvPr/>
        </p:nvSpPr>
        <p:spPr>
          <a:xfrm>
            <a:off x="396010" y="2373865"/>
            <a:ext cx="3906921" cy="707886"/>
          </a:xfrm>
          <a:prstGeom prst="rect">
            <a:avLst/>
          </a:prstGeom>
          <a:noFill/>
        </p:spPr>
        <p:txBody>
          <a:bodyPr wrap="square">
            <a:spAutoFit/>
          </a:bodyPr>
          <a:lstStyle/>
          <a:p>
            <a:r>
              <a:rPr lang="nb-NO" sz="4000" b="1" dirty="0" err="1">
                <a:latin typeface="Open Sans" panose="020B0606030504020204" pitchFamily="34" charset="0"/>
                <a:ea typeface="Open Sans" panose="020B0606030504020204" pitchFamily="34" charset="0"/>
                <a:cs typeface="Open Sans" panose="020B0606030504020204" pitchFamily="34" charset="0"/>
              </a:rPr>
              <a:t>Literacy</a:t>
            </a:r>
            <a:endParaRPr lang="nb-NO" sz="4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EEF9DE0A-1A3D-3DB3-502E-0160F8DC63F5}"/>
              </a:ext>
            </a:extLst>
          </p:cNvPr>
          <p:cNvSpPr txBox="1"/>
          <p:nvPr/>
        </p:nvSpPr>
        <p:spPr>
          <a:xfrm>
            <a:off x="431834" y="3164077"/>
            <a:ext cx="3516296" cy="3570208"/>
          </a:xfrm>
          <a:prstGeom prst="rect">
            <a:avLst/>
          </a:prstGeom>
          <a:noFill/>
        </p:spPr>
        <p:txBody>
          <a:bodyPr wrap="square">
            <a:spAutoFit/>
          </a:bodyPr>
          <a:lstStyle/>
          <a:p>
            <a:pPr marL="0" indent="0">
              <a:buNone/>
            </a:pPr>
            <a:r>
              <a:rPr lang="en-US" sz="1400" i="1" dirty="0">
                <a:latin typeface="Open Sans" panose="020B0606030504020204" pitchFamily="34" charset="0"/>
                <a:ea typeface="Open Sans" panose="020B0606030504020204" pitchFamily="34" charset="0"/>
                <a:cs typeface="Open Sans" panose="020B0606030504020204" pitchFamily="34" charset="0"/>
              </a:rPr>
              <a:t>Writing and print and the computer enable the mind to constitute within itself – not just on the surface or on the computer programs –  new ways of thinking, previously inconceivable questions, and new ways of searching for responses.</a:t>
            </a:r>
          </a:p>
          <a:p>
            <a:pPr marL="0" indent="0">
              <a:buNone/>
            </a:pPr>
            <a:endParaRPr lang="en-US" sz="1400" i="1"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sz="1400" i="1" dirty="0">
                <a:latin typeface="Open Sans" panose="020B0606030504020204" pitchFamily="34" charset="0"/>
                <a:ea typeface="Open Sans" panose="020B0606030504020204" pitchFamily="34" charset="0"/>
                <a:cs typeface="Open Sans" panose="020B0606030504020204" pitchFamily="34" charset="0"/>
              </a:rPr>
              <a:t>The mind does not enter into the alphabet or the printed book or the computer as much as the alphabet or print or computer enters the mind, producing new states of awareness there. </a:t>
            </a:r>
          </a:p>
          <a:p>
            <a:pPr marL="0" indent="0">
              <a:buNone/>
            </a:pPr>
            <a:endParaRPr lang="en-US" sz="16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US" sz="1600" dirty="0">
              <a:latin typeface="Open Sans" panose="020B0606030504020204" pitchFamily="34" charset="0"/>
              <a:ea typeface="Open Sans" panose="020B0606030504020204" pitchFamily="34" charset="0"/>
              <a:cs typeface="Open Sans" panose="020B0606030504020204" pitchFamily="34" charset="0"/>
            </a:endParaRPr>
          </a:p>
          <a:p>
            <a:pPr marL="0" indent="0" algn="r">
              <a:buNone/>
            </a:pPr>
            <a:r>
              <a:rPr lang="en-US" sz="1200" dirty="0">
                <a:latin typeface="Open Sans" panose="020B0606030504020204" pitchFamily="34" charset="0"/>
                <a:ea typeface="Open Sans" panose="020B0606030504020204" pitchFamily="34" charset="0"/>
                <a:cs typeface="Open Sans" panose="020B0606030504020204" pitchFamily="34" charset="0"/>
              </a:rPr>
              <a:t>Ong, </a:t>
            </a:r>
            <a:r>
              <a:rPr lang="en-US" sz="1200" i="1" dirty="0">
                <a:latin typeface="Open Sans" panose="020B0606030504020204" pitchFamily="34" charset="0"/>
                <a:ea typeface="Open Sans" panose="020B0606030504020204" pitchFamily="34" charset="0"/>
                <a:cs typeface="Open Sans" panose="020B0606030504020204" pitchFamily="34" charset="0"/>
              </a:rPr>
              <a:t>Interfaces of the Word, </a:t>
            </a:r>
            <a:r>
              <a:rPr lang="en-US" sz="1200" dirty="0">
                <a:latin typeface="Open Sans" panose="020B0606030504020204" pitchFamily="34" charset="0"/>
                <a:ea typeface="Open Sans" panose="020B0606030504020204" pitchFamily="34" charset="0"/>
                <a:cs typeface="Open Sans" panose="020B0606030504020204" pitchFamily="34" charset="0"/>
              </a:rPr>
              <a:t>p. 47</a:t>
            </a:r>
          </a:p>
        </p:txBody>
      </p:sp>
      <p:sp>
        <p:nvSpPr>
          <p:cNvPr id="6" name="TextBox 5">
            <a:extLst>
              <a:ext uri="{FF2B5EF4-FFF2-40B4-BE49-F238E27FC236}">
                <a16:creationId xmlns:a16="http://schemas.microsoft.com/office/drawing/2014/main" id="{9BFF27EC-3643-3C0A-F68E-1DCDC2E6FA5A}"/>
              </a:ext>
            </a:extLst>
          </p:cNvPr>
          <p:cNvSpPr txBox="1"/>
          <p:nvPr/>
        </p:nvSpPr>
        <p:spPr>
          <a:xfrm>
            <a:off x="5750339" y="6443960"/>
            <a:ext cx="6093822" cy="298287"/>
          </a:xfrm>
          <a:prstGeom prst="rect">
            <a:avLst/>
          </a:prstGeom>
          <a:noFill/>
        </p:spPr>
        <p:txBody>
          <a:bodyPr wrap="square">
            <a:spAutoFit/>
          </a:bodyPr>
          <a:lstStyle/>
          <a:p>
            <a:pPr marL="0" indent="0" algn="r">
              <a:lnSpc>
                <a:spcPct val="120000"/>
              </a:lnSpc>
              <a:spcAft>
                <a:spcPts val="800"/>
              </a:spcAft>
              <a:buNone/>
            </a:pPr>
            <a:r>
              <a:rPr lang="en-US" sz="1200" dirty="0">
                <a:latin typeface="Open Sans" panose="020B0606030504020204" pitchFamily="34" charset="0"/>
                <a:ea typeface="Open Sans" panose="020B0606030504020204" pitchFamily="34" charset="0"/>
                <a:cs typeface="Open Sans" panose="020B0606030504020204" pitchFamily="34" charset="0"/>
              </a:rPr>
              <a:t>Ong, </a:t>
            </a:r>
            <a:r>
              <a:rPr lang="en-US" sz="1200" i="1" dirty="0">
                <a:latin typeface="Open Sans" panose="020B0606030504020204" pitchFamily="34" charset="0"/>
                <a:ea typeface="Open Sans" panose="020B0606030504020204" pitchFamily="34" charset="0"/>
                <a:cs typeface="Open Sans" panose="020B0606030504020204" pitchFamily="34" charset="0"/>
              </a:rPr>
              <a:t>Interfaces of the Word</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2" descr="Tudor Crown (heraldry) - Wikipedia">
            <a:extLst>
              <a:ext uri="{FF2B5EF4-FFF2-40B4-BE49-F238E27FC236}">
                <a16:creationId xmlns:a16="http://schemas.microsoft.com/office/drawing/2014/main" id="{83C316EB-5C4C-01D9-1E17-8933DC30B696}"/>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artisticMarker/>
                    </a14:imgEffect>
                  </a14:imgLayer>
                </a14:imgProps>
              </a:ext>
              <a:ext uri="{28A0092B-C50C-407E-A947-70E740481C1C}">
                <a14:useLocalDpi xmlns:a14="http://schemas.microsoft.com/office/drawing/2010/main" val="0"/>
              </a:ext>
            </a:extLst>
          </a:blip>
          <a:srcRect/>
          <a:stretch>
            <a:fillRect/>
          </a:stretch>
        </p:blipFill>
        <p:spPr bwMode="auto">
          <a:xfrm rot="20884496">
            <a:off x="8235287" y="4043914"/>
            <a:ext cx="718695" cy="689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1512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einotes: Dread, Wonder, and the Art of Persuasion | The Partially Examined  Life Philosophy Podcast | A Philosophy Podcast and Blog">
            <a:extLst>
              <a:ext uri="{FF2B5EF4-FFF2-40B4-BE49-F238E27FC236}">
                <a16:creationId xmlns:a16="http://schemas.microsoft.com/office/drawing/2014/main" id="{06D3E056-18CC-1780-93AE-25E35889B26A}"/>
              </a:ext>
            </a:extLst>
          </p:cNvPr>
          <p:cNvPicPr>
            <a:picLocks noChangeAspect="1" noChangeArrowheads="1"/>
          </p:cNvPicPr>
          <p:nvPr/>
        </p:nvPicPr>
        <p:blipFill rotWithShape="1">
          <a:blip r:embed="rId3">
            <a:lum bright="70000" contrast="-70000"/>
            <a:extLst>
              <a:ext uri="{28A0092B-C50C-407E-A947-70E740481C1C}">
                <a14:useLocalDpi xmlns:a14="http://schemas.microsoft.com/office/drawing/2010/main" val="0"/>
              </a:ext>
            </a:extLst>
          </a:blip>
          <a:srcRect t="9963" b="6204"/>
          <a:stretch/>
        </p:blipFill>
        <p:spPr bwMode="auto">
          <a:xfrm>
            <a:off x="-102118" y="-100015"/>
            <a:ext cx="12258240" cy="704451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BE55130-33F1-E802-63E0-90AC5A24A8D9}"/>
              </a:ext>
            </a:extLst>
          </p:cNvPr>
          <p:cNvSpPr/>
          <p:nvPr/>
        </p:nvSpPr>
        <p:spPr>
          <a:xfrm>
            <a:off x="0" y="59927"/>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12" name="Rectangle 11">
            <a:extLst>
              <a:ext uri="{FF2B5EF4-FFF2-40B4-BE49-F238E27FC236}">
                <a16:creationId xmlns:a16="http://schemas.microsoft.com/office/drawing/2014/main" id="{B6E73C60-9C65-C411-397C-B67E432C0AB9}"/>
              </a:ext>
            </a:extLst>
          </p:cNvPr>
          <p:cNvSpPr/>
          <p:nvPr/>
        </p:nvSpPr>
        <p:spPr>
          <a:xfrm>
            <a:off x="11314791" y="6752353"/>
            <a:ext cx="841331" cy="45719"/>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TextBox 12">
            <a:extLst>
              <a:ext uri="{FF2B5EF4-FFF2-40B4-BE49-F238E27FC236}">
                <a16:creationId xmlns:a16="http://schemas.microsoft.com/office/drawing/2014/main" id="{36DFACBE-11BC-C1D4-246F-0C5F3B441C51}"/>
              </a:ext>
            </a:extLst>
          </p:cNvPr>
          <p:cNvSpPr txBox="1"/>
          <p:nvPr/>
        </p:nvSpPr>
        <p:spPr>
          <a:xfrm>
            <a:off x="465850" y="1623445"/>
            <a:ext cx="6420725" cy="2215991"/>
          </a:xfrm>
          <a:prstGeom prst="rect">
            <a:avLst/>
          </a:prstGeom>
          <a:noFill/>
        </p:spPr>
        <p:txBody>
          <a:bodyPr wrap="square">
            <a:spAutoFit/>
          </a:bodyPr>
          <a:lstStyle/>
          <a:p>
            <a:r>
              <a:rPr lang="en-US" sz="1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Around 500 BC</a:t>
            </a:r>
          </a:p>
          <a:p>
            <a:r>
              <a:rPr lang="en-US" sz="4000" b="1" dirty="0">
                <a:latin typeface="Open Sans" panose="020B0606030504020204" pitchFamily="34" charset="0"/>
                <a:ea typeface="Open Sans" panose="020B0606030504020204" pitchFamily="34" charset="0"/>
                <a:cs typeface="Open Sans" panose="020B0606030504020204" pitchFamily="34" charset="0"/>
              </a:rPr>
              <a:t>No coincidence that</a:t>
            </a:r>
          </a:p>
          <a:p>
            <a:r>
              <a:rPr lang="en-US" sz="4000" b="1" dirty="0">
                <a:latin typeface="Open Sans" panose="020B0606030504020204" pitchFamily="34" charset="0"/>
                <a:ea typeface="Open Sans" panose="020B0606030504020204" pitchFamily="34" charset="0"/>
                <a:cs typeface="Open Sans" panose="020B0606030504020204" pitchFamily="34" charset="0"/>
              </a:rPr>
              <a:t>philosophy emerges with the alphabet </a:t>
            </a:r>
          </a:p>
        </p:txBody>
      </p:sp>
      <p:sp>
        <p:nvSpPr>
          <p:cNvPr id="3" name="TextBox 2">
            <a:extLst>
              <a:ext uri="{FF2B5EF4-FFF2-40B4-BE49-F238E27FC236}">
                <a16:creationId xmlns:a16="http://schemas.microsoft.com/office/drawing/2014/main" id="{41409DFF-6E33-FCD8-1289-D09FA7025FC7}"/>
              </a:ext>
            </a:extLst>
          </p:cNvPr>
          <p:cNvSpPr txBox="1"/>
          <p:nvPr/>
        </p:nvSpPr>
        <p:spPr>
          <a:xfrm>
            <a:off x="-1170068" y="-742951"/>
            <a:ext cx="3271837" cy="923330"/>
          </a:xfrm>
          <a:prstGeom prst="rect">
            <a:avLst/>
          </a:prstGeom>
          <a:noFill/>
        </p:spPr>
        <p:txBody>
          <a:bodyPr wrap="square" rtlCol="0">
            <a:spAutoFit/>
          </a:bodyPr>
          <a:lstStyle/>
          <a:p>
            <a:pPr marL="285750" indent="-285750">
              <a:buFont typeface="Arial" panose="020B0604020202020204" pitchFamily="34" charset="0"/>
              <a:buChar char="•"/>
            </a:pPr>
            <a:r>
              <a:rPr lang="nb-NO" dirty="0" err="1">
                <a:latin typeface="Open Sans" panose="020B0606030504020204" pitchFamily="34" charset="0"/>
                <a:ea typeface="Open Sans" panose="020B0606030504020204" pitchFamily="34" charset="0"/>
                <a:cs typeface="Open Sans" panose="020B0606030504020204" pitchFamily="34" charset="0"/>
              </a:rPr>
              <a:t>Though</a:t>
            </a:r>
            <a:r>
              <a:rPr lang="nb-NO" dirty="0">
                <a:latin typeface="Open Sans" panose="020B0606030504020204" pitchFamily="34" charset="0"/>
                <a:ea typeface="Open Sans" panose="020B0606030504020204" pitchFamily="34" charset="0"/>
                <a:cs typeface="Open Sans" panose="020B0606030504020204" pitchFamily="34" charset="0"/>
              </a:rPr>
              <a:t> </a:t>
            </a:r>
            <a:r>
              <a:rPr lang="nb-NO" dirty="0" err="1">
                <a:latin typeface="Open Sans" panose="020B0606030504020204" pitchFamily="34" charset="0"/>
                <a:ea typeface="Open Sans" panose="020B0606030504020204" pitchFamily="34" charset="0"/>
                <a:cs typeface="Open Sans" panose="020B0606030504020204" pitchFamily="34" charset="0"/>
              </a:rPr>
              <a:t>relates</a:t>
            </a:r>
            <a:r>
              <a:rPr lang="nb-NO" dirty="0">
                <a:latin typeface="Open Sans" panose="020B0606030504020204" pitchFamily="34" charset="0"/>
                <a:ea typeface="Open Sans" panose="020B0606030504020204" pitchFamily="34" charset="0"/>
                <a:cs typeface="Open Sans" panose="020B0606030504020204" pitchFamily="34" charset="0"/>
              </a:rPr>
              <a:t> to </a:t>
            </a:r>
            <a:r>
              <a:rPr lang="nb-NO" dirty="0" err="1">
                <a:latin typeface="Open Sans" panose="020B0606030504020204" pitchFamily="34" charset="0"/>
                <a:ea typeface="Open Sans" panose="020B0606030504020204" pitchFamily="34" charset="0"/>
                <a:cs typeface="Open Sans" panose="020B0606030504020204" pitchFamily="34" charset="0"/>
              </a:rPr>
              <a:t>itself</a:t>
            </a:r>
            <a:endParaRPr lang="nb-NO"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nb-NO"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nb-NO" dirty="0"/>
          </a:p>
        </p:txBody>
      </p:sp>
      <p:sp>
        <p:nvSpPr>
          <p:cNvPr id="9" name="TextBox 8">
            <a:extLst>
              <a:ext uri="{FF2B5EF4-FFF2-40B4-BE49-F238E27FC236}">
                <a16:creationId xmlns:a16="http://schemas.microsoft.com/office/drawing/2014/main" id="{9CECEDD8-DD02-1FE8-C77D-5AA1E987466B}"/>
              </a:ext>
            </a:extLst>
          </p:cNvPr>
          <p:cNvSpPr txBox="1"/>
          <p:nvPr/>
        </p:nvSpPr>
        <p:spPr>
          <a:xfrm>
            <a:off x="644442" y="3971932"/>
            <a:ext cx="4113293" cy="1754326"/>
          </a:xfrm>
          <a:prstGeom prst="rect">
            <a:avLst/>
          </a:prstGeom>
          <a:noFill/>
        </p:spPr>
        <p:txBody>
          <a:bodyPr wrap="square" rtlCol="0">
            <a:spAutoFit/>
          </a:bodyPr>
          <a:lstStyle/>
          <a:p>
            <a:pPr marL="285750" indent="-285750">
              <a:buFont typeface="Arial" panose="020B0604020202020204" pitchFamily="34" charset="0"/>
              <a:buChar char="•"/>
            </a:pPr>
            <a:r>
              <a:rPr lang="nb-NO" b="1" dirty="0" err="1">
                <a:latin typeface="Open Sans" panose="020B0606030504020204" pitchFamily="34" charset="0"/>
                <a:ea typeface="Open Sans" panose="020B0606030504020204" pitchFamily="34" charset="0"/>
                <a:cs typeface="Open Sans" panose="020B0606030504020204" pitchFamily="34" charset="0"/>
              </a:rPr>
              <a:t>Fixating</a:t>
            </a:r>
            <a:r>
              <a:rPr lang="nb-NO" b="1" dirty="0">
                <a:latin typeface="Open Sans" panose="020B0606030504020204" pitchFamily="34" charset="0"/>
                <a:ea typeface="Open Sans" panose="020B0606030504020204" pitchFamily="34" charset="0"/>
                <a:cs typeface="Open Sans" panose="020B0606030504020204" pitchFamily="34" charset="0"/>
              </a:rPr>
              <a:t> </a:t>
            </a:r>
            <a:r>
              <a:rPr lang="nb-NO" b="1" dirty="0" err="1">
                <a:latin typeface="Open Sans" panose="020B0606030504020204" pitchFamily="34" charset="0"/>
                <a:ea typeface="Open Sans" panose="020B0606030504020204" pitchFamily="34" charset="0"/>
                <a:cs typeface="Open Sans" panose="020B0606030504020204" pitchFamily="34" charset="0"/>
              </a:rPr>
              <a:t>points</a:t>
            </a:r>
            <a:r>
              <a:rPr lang="nb-NO" b="1" dirty="0">
                <a:latin typeface="Open Sans" panose="020B0606030504020204" pitchFamily="34" charset="0"/>
                <a:ea typeface="Open Sans" panose="020B0606030504020204" pitchFamily="34" charset="0"/>
                <a:cs typeface="Open Sans" panose="020B0606030504020204" pitchFamily="34" charset="0"/>
              </a:rPr>
              <a:t> in </a:t>
            </a:r>
            <a:r>
              <a:rPr lang="nb-NO" b="1" dirty="0" err="1">
                <a:latin typeface="Open Sans" panose="020B0606030504020204" pitchFamily="34" charset="0"/>
                <a:ea typeface="Open Sans" panose="020B0606030504020204" pitchFamily="34" charset="0"/>
                <a:cs typeface="Open Sans" panose="020B0606030504020204" pitchFamily="34" charset="0"/>
              </a:rPr>
              <a:t>language</a:t>
            </a:r>
            <a:endParaRPr lang="nb-NO"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b="1" dirty="0" err="1">
                <a:latin typeface="Open Sans" panose="020B0606030504020204" pitchFamily="34" charset="0"/>
                <a:ea typeface="Open Sans" panose="020B0606030504020204" pitchFamily="34" charset="0"/>
                <a:cs typeface="Open Sans" panose="020B0606030504020204" pitchFamily="34" charset="0"/>
              </a:rPr>
              <a:t>Thought</a:t>
            </a:r>
            <a:r>
              <a:rPr lang="nb-NO" b="1" dirty="0">
                <a:latin typeface="Open Sans" panose="020B0606030504020204" pitchFamily="34" charset="0"/>
                <a:ea typeface="Open Sans" panose="020B0606030504020204" pitchFamily="34" charset="0"/>
                <a:cs typeface="Open Sans" panose="020B0606030504020204" pitchFamily="34" charset="0"/>
              </a:rPr>
              <a:t> </a:t>
            </a:r>
            <a:r>
              <a:rPr lang="nb-NO" b="1" dirty="0" err="1">
                <a:latin typeface="Open Sans" panose="020B0606030504020204" pitchFamily="34" charset="0"/>
                <a:ea typeface="Open Sans" panose="020B0606030504020204" pitchFamily="34" charset="0"/>
                <a:cs typeface="Open Sans" panose="020B0606030504020204" pitchFamily="34" charset="0"/>
              </a:rPr>
              <a:t>relates</a:t>
            </a:r>
            <a:r>
              <a:rPr lang="nb-NO" b="1" dirty="0">
                <a:latin typeface="Open Sans" panose="020B0606030504020204" pitchFamily="34" charset="0"/>
                <a:ea typeface="Open Sans" panose="020B0606030504020204" pitchFamily="34" charset="0"/>
                <a:cs typeface="Open Sans" panose="020B0606030504020204" pitchFamily="34" charset="0"/>
              </a:rPr>
              <a:t> to </a:t>
            </a:r>
            <a:r>
              <a:rPr lang="nb-NO" b="1" dirty="0" err="1">
                <a:latin typeface="Open Sans" panose="020B0606030504020204" pitchFamily="34" charset="0"/>
                <a:ea typeface="Open Sans" panose="020B0606030504020204" pitchFamily="34" charset="0"/>
                <a:cs typeface="Open Sans" panose="020B0606030504020204" pitchFamily="34" charset="0"/>
              </a:rPr>
              <a:t>itself</a:t>
            </a:r>
            <a:endParaRPr lang="nb-NO"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b="1" dirty="0" err="1">
                <a:latin typeface="Open Sans" panose="020B0606030504020204" pitchFamily="34" charset="0"/>
                <a:ea typeface="Open Sans" panose="020B0606030504020204" pitchFamily="34" charset="0"/>
                <a:cs typeface="Open Sans" panose="020B0606030504020204" pitchFamily="34" charset="0"/>
              </a:rPr>
              <a:t>Alienation</a:t>
            </a:r>
            <a:r>
              <a:rPr lang="nb-NO" b="1" dirty="0">
                <a:latin typeface="Open Sans" panose="020B0606030504020204" pitchFamily="34" charset="0"/>
                <a:ea typeface="Open Sans" panose="020B0606030504020204" pitchFamily="34" charset="0"/>
                <a:cs typeface="Open Sans" panose="020B0606030504020204" pitchFamily="34" charset="0"/>
              </a:rPr>
              <a:t> </a:t>
            </a:r>
          </a:p>
          <a:p>
            <a:pPr marL="285750" indent="-285750">
              <a:buFont typeface="Arial" panose="020B0604020202020204" pitchFamily="34" charset="0"/>
              <a:buChar char="•"/>
            </a:pPr>
            <a:r>
              <a:rPr lang="nb-NO" b="1" dirty="0" err="1">
                <a:latin typeface="Open Sans" panose="020B0606030504020204" pitchFamily="34" charset="0"/>
                <a:ea typeface="Open Sans" panose="020B0606030504020204" pitchFamily="34" charset="0"/>
                <a:cs typeface="Open Sans" panose="020B0606030504020204" pitchFamily="34" charset="0"/>
              </a:rPr>
              <a:t>AbstractionLanguage</a:t>
            </a:r>
            <a:r>
              <a:rPr lang="nb-NO" b="1" dirty="0">
                <a:latin typeface="Open Sans" panose="020B0606030504020204" pitchFamily="34" charset="0"/>
                <a:ea typeface="Open Sans" panose="020B0606030504020204" pitchFamily="34" charset="0"/>
                <a:cs typeface="Open Sans" panose="020B0606030504020204" pitchFamily="34" charset="0"/>
              </a:rPr>
              <a:t> «</a:t>
            </a:r>
            <a:r>
              <a:rPr lang="nb-NO" b="1" dirty="0" err="1">
                <a:latin typeface="Open Sans" panose="020B0606030504020204" pitchFamily="34" charset="0"/>
                <a:ea typeface="Open Sans" panose="020B0606030504020204" pitchFamily="34" charset="0"/>
                <a:cs typeface="Open Sans" panose="020B0606030504020204" pitchFamily="34" charset="0"/>
              </a:rPr>
              <a:t>consists</a:t>
            </a:r>
            <a:r>
              <a:rPr lang="nb-NO" b="1" dirty="0">
                <a:latin typeface="Open Sans" panose="020B0606030504020204" pitchFamily="34" charset="0"/>
                <a:ea typeface="Open Sans" panose="020B0606030504020204" pitchFamily="34" charset="0"/>
                <a:cs typeface="Open Sans" panose="020B0606030504020204" pitchFamily="34" charset="0"/>
              </a:rPr>
              <a:t> of» </a:t>
            </a:r>
            <a:r>
              <a:rPr lang="nb-NO" b="1" dirty="0" err="1">
                <a:latin typeface="Open Sans" panose="020B0606030504020204" pitchFamily="34" charset="0"/>
                <a:ea typeface="Open Sans" panose="020B0606030504020204" pitchFamily="34" charset="0"/>
                <a:cs typeface="Open Sans" panose="020B0606030504020204" pitchFamily="34" charset="0"/>
              </a:rPr>
              <a:t>phonetic</a:t>
            </a:r>
            <a:r>
              <a:rPr lang="nb-NO" b="1" dirty="0">
                <a:latin typeface="Open Sans" panose="020B0606030504020204" pitchFamily="34" charset="0"/>
                <a:ea typeface="Open Sans" panose="020B0606030504020204" pitchFamily="34" charset="0"/>
                <a:cs typeface="Open Sans" panose="020B0606030504020204" pitchFamily="34" charset="0"/>
              </a:rPr>
              <a:t> units</a:t>
            </a:r>
          </a:p>
          <a:p>
            <a:pPr marL="285750" indent="-285750">
              <a:buFont typeface="Arial" panose="020B0604020202020204" pitchFamily="34" charset="0"/>
              <a:buChar char="•"/>
            </a:pPr>
            <a:endParaRPr lang="nb-NO" dirty="0"/>
          </a:p>
        </p:txBody>
      </p:sp>
      <p:pic>
        <p:nvPicPr>
          <p:cNvPr id="14" name="Bilde 3">
            <a:extLst>
              <a:ext uri="{FF2B5EF4-FFF2-40B4-BE49-F238E27FC236}">
                <a16:creationId xmlns:a16="http://schemas.microsoft.com/office/drawing/2014/main" id="{1FBF236B-6C21-504A-4514-EBCC11ABC2A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2188" b="88438" l="5757" r="61349">
                        <a14:foregroundMark x1="24507" y1="32188" x2="23355" y2="49375"/>
                        <a14:foregroundMark x1="35526" y1="30938" x2="31579" y2="55625"/>
                        <a14:foregroundMark x1="59375" y1="30000" x2="55099" y2="62187"/>
                        <a14:backgroundMark x1="26151" y1="39688" x2="26974" y2="45000"/>
                        <a14:backgroundMark x1="21053" y1="48750" x2="21217" y2="46875"/>
                        <a14:backgroundMark x1="32401" y1="57500" x2="32401" y2="59062"/>
                        <a14:backgroundMark x1="11842" y1="72188" x2="11842" y2="75000"/>
                        <a14:backgroundMark x1="13158" y1="76875" x2="13816" y2="76563"/>
                        <a14:backgroundMark x1="14638" y1="70000" x2="15296" y2="63438"/>
                        <a14:backgroundMark x1="9046" y1="40625" x2="9211" y2="39375"/>
                        <a14:backgroundMark x1="14145" y1="23438" x2="14145" y2="21250"/>
                        <a14:backgroundMark x1="52796" y1="37813" x2="53125" y2="37500"/>
                        <a14:backgroundMark x1="57895" y1="25313" x2="58717" y2="26250"/>
                        <a14:backgroundMark x1="53947" y1="50000" x2="54112" y2="47500"/>
                        <a14:backgroundMark x1="52961" y1="36563" x2="52961" y2="35938"/>
                        <a14:backgroundMark x1="21546" y1="46250" x2="21546" y2="44688"/>
                      </a14:backgroundRemoval>
                    </a14:imgEffect>
                  </a14:imgLayer>
                </a14:imgProps>
              </a:ext>
              <a:ext uri="{28A0092B-C50C-407E-A947-70E740481C1C}">
                <a14:useLocalDpi xmlns:a14="http://schemas.microsoft.com/office/drawing/2010/main" val="0"/>
              </a:ext>
            </a:extLst>
          </a:blip>
          <a:srcRect l="5263" t="521" r="37344" b="-521"/>
          <a:stretch/>
        </p:blipFill>
        <p:spPr>
          <a:xfrm>
            <a:off x="8828502" y="4417234"/>
            <a:ext cx="3104209" cy="2846654"/>
          </a:xfrm>
          <a:prstGeom prst="rect">
            <a:avLst/>
          </a:prstGeom>
        </p:spPr>
      </p:pic>
      <p:sp>
        <p:nvSpPr>
          <p:cNvPr id="15" name="Rectangle 14">
            <a:extLst>
              <a:ext uri="{FF2B5EF4-FFF2-40B4-BE49-F238E27FC236}">
                <a16:creationId xmlns:a16="http://schemas.microsoft.com/office/drawing/2014/main" id="{39105215-664B-3DB8-AD30-93622B79698D}"/>
              </a:ext>
            </a:extLst>
          </p:cNvPr>
          <p:cNvSpPr/>
          <p:nvPr/>
        </p:nvSpPr>
        <p:spPr>
          <a:xfrm>
            <a:off x="11467191" y="6790449"/>
            <a:ext cx="841331" cy="45719"/>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pic>
        <p:nvPicPr>
          <p:cNvPr id="16" name="Picture 2" descr="Woman Silhouette Images – Browse 1,787,173 Stock Photos ...">
            <a:extLst>
              <a:ext uri="{FF2B5EF4-FFF2-40B4-BE49-F238E27FC236}">
                <a16:creationId xmlns:a16="http://schemas.microsoft.com/office/drawing/2014/main" id="{ECDD69A2-C686-3A71-56ED-55ADACE560B3}"/>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4444" b="93889" l="27000" r="40000">
                        <a14:foregroundMark x1="33556" y1="7778" x2="33556" y2="7778"/>
                        <a14:foregroundMark x1="31444" y1="92222" x2="31444" y2="92222"/>
                        <a14:foregroundMark x1="35778" y1="93611" x2="35778" y2="93611"/>
                        <a14:foregroundMark x1="34000" y1="4722" x2="34000" y2="4722"/>
                        <a14:foregroundMark x1="34333" y1="5278" x2="34333" y2="5278"/>
                        <a14:foregroundMark x1="34000" y1="5556" x2="34000" y2="5556"/>
                        <a14:foregroundMark x1="34222" y1="5278" x2="34111" y2="7500"/>
                        <a14:foregroundMark x1="31444" y1="93889" x2="31444" y2="93889"/>
                        <a14:foregroundMark x1="35667" y1="90000" x2="35667" y2="90000"/>
                        <a14:foregroundMark x1="36111" y1="88611" x2="36111" y2="88611"/>
                        <a14:foregroundMark x1="35444" y1="91389" x2="35556" y2="93611"/>
                        <a14:backgroundMark x1="30222" y1="42500" x2="30222" y2="42500"/>
                        <a14:backgroundMark x1="30222" y1="41111" x2="30222" y2="41111"/>
                        <a14:backgroundMark x1="37111" y1="41389" x2="37111" y2="41389"/>
                        <a14:backgroundMark x1="33667" y1="56667" x2="33667" y2="56667"/>
                        <a14:backgroundMark x1="33556" y1="55833" x2="33556" y2="55833"/>
                        <a14:backgroundMark x1="29889" y1="53056" x2="29889" y2="53056"/>
                        <a14:backgroundMark x1="29556" y1="52222" x2="29556" y2="52222"/>
                        <a14:backgroundMark x1="37000" y1="39444" x2="37000" y2="39444"/>
                        <a14:backgroundMark x1="30333" y1="39444" x2="30333" y2="39444"/>
                        <a14:backgroundMark x1="29778" y1="47778" x2="29778" y2="47778"/>
                        <a14:backgroundMark x1="38778" y1="51667" x2="38778" y2="51667"/>
                        <a14:backgroundMark x1="34222" y1="4444" x2="34222" y2="4444"/>
                      </a14:backgroundRemoval>
                    </a14:imgEffect>
                  </a14:imgLayer>
                </a14:imgProps>
              </a:ext>
              <a:ext uri="{28A0092B-C50C-407E-A947-70E740481C1C}">
                <a14:useLocalDpi xmlns:a14="http://schemas.microsoft.com/office/drawing/2010/main" val="0"/>
              </a:ext>
            </a:extLst>
          </a:blip>
          <a:srcRect l="25497" r="58190"/>
          <a:stretch/>
        </p:blipFill>
        <p:spPr bwMode="auto">
          <a:xfrm>
            <a:off x="4260651" y="4826674"/>
            <a:ext cx="828408" cy="2031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58052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Italian Scholars And German Citizens 13th Century Medieval Fashion Stock  Illustration - Download Image Now - iStock">
            <a:extLst>
              <a:ext uri="{FF2B5EF4-FFF2-40B4-BE49-F238E27FC236}">
                <a16:creationId xmlns:a16="http://schemas.microsoft.com/office/drawing/2014/main" id="{D07A8E46-51D7-7AE8-E6DB-1E2B7C9858D8}"/>
              </a:ext>
            </a:extLst>
          </p:cNvPr>
          <p:cNvPicPr>
            <a:picLocks noChangeAspect="1" noChangeArrowheads="1"/>
          </p:cNvPicPr>
          <p:nvPr/>
        </p:nvPicPr>
        <p:blipFill rotWithShape="1">
          <a:blip r:embed="rId3">
            <a:lum bright="70000" contrast="-70000"/>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7546"/>
          <a:stretch/>
        </p:blipFill>
        <p:spPr bwMode="auto">
          <a:xfrm>
            <a:off x="6768660" y="-176447"/>
            <a:ext cx="5264066" cy="712094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BE55130-33F1-E802-63E0-90AC5A24A8D9}"/>
              </a:ext>
            </a:extLst>
          </p:cNvPr>
          <p:cNvSpPr/>
          <p:nvPr/>
        </p:nvSpPr>
        <p:spPr>
          <a:xfrm>
            <a:off x="0" y="59927"/>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TextBox 12">
            <a:extLst>
              <a:ext uri="{FF2B5EF4-FFF2-40B4-BE49-F238E27FC236}">
                <a16:creationId xmlns:a16="http://schemas.microsoft.com/office/drawing/2014/main" id="{36DFACBE-11BC-C1D4-246F-0C5F3B441C51}"/>
              </a:ext>
            </a:extLst>
          </p:cNvPr>
          <p:cNvSpPr txBox="1"/>
          <p:nvPr/>
        </p:nvSpPr>
        <p:spPr>
          <a:xfrm>
            <a:off x="465850" y="1623445"/>
            <a:ext cx="6420725" cy="1938992"/>
          </a:xfrm>
          <a:prstGeom prst="rect">
            <a:avLst/>
          </a:prstGeom>
          <a:noFill/>
        </p:spPr>
        <p:txBody>
          <a:bodyPr wrap="square">
            <a:spAutoFit/>
          </a:bodyPr>
          <a:lstStyle/>
          <a:p>
            <a:r>
              <a:rPr lang="en-US" sz="4000" b="1" dirty="0">
                <a:latin typeface="Open Sans" panose="020B0606030504020204" pitchFamily="34" charset="0"/>
                <a:ea typeface="Open Sans" panose="020B0606030504020204" pitchFamily="34" charset="0"/>
                <a:cs typeface="Open Sans" panose="020B0606030504020204" pitchFamily="34" charset="0"/>
              </a:rPr>
              <a:t>No coincidence that</a:t>
            </a:r>
          </a:p>
          <a:p>
            <a:r>
              <a:rPr lang="en-US" sz="4000" b="1" dirty="0">
                <a:latin typeface="Open Sans" panose="020B0606030504020204" pitchFamily="34" charset="0"/>
                <a:ea typeface="Open Sans" panose="020B0606030504020204" pitchFamily="34" charset="0"/>
                <a:cs typeface="Open Sans" panose="020B0606030504020204" pitchFamily="34" charset="0"/>
              </a:rPr>
              <a:t>Learned Latin was </a:t>
            </a:r>
            <a:r>
              <a:rPr lang="en-US" sz="4000" b="1" u="sng" dirty="0">
                <a:latin typeface="Open Sans" panose="020B0606030504020204" pitchFamily="34" charset="0"/>
                <a:ea typeface="Open Sans" panose="020B0606030504020204" pitchFamily="34" charset="0"/>
                <a:cs typeface="Open Sans" panose="020B0606030504020204" pitchFamily="34" charset="0"/>
              </a:rPr>
              <a:t>the</a:t>
            </a:r>
            <a:r>
              <a:rPr lang="en-US" sz="4000" b="1" dirty="0">
                <a:latin typeface="Open Sans" panose="020B0606030504020204" pitchFamily="34" charset="0"/>
                <a:ea typeface="Open Sans" panose="020B0606030504020204" pitchFamily="34" charset="0"/>
                <a:cs typeface="Open Sans" panose="020B0606030504020204" pitchFamily="34" charset="0"/>
              </a:rPr>
              <a:t> language of academia</a:t>
            </a:r>
          </a:p>
        </p:txBody>
      </p:sp>
      <p:sp>
        <p:nvSpPr>
          <p:cNvPr id="9" name="TextBox 8">
            <a:extLst>
              <a:ext uri="{FF2B5EF4-FFF2-40B4-BE49-F238E27FC236}">
                <a16:creationId xmlns:a16="http://schemas.microsoft.com/office/drawing/2014/main" id="{9CECEDD8-DD02-1FE8-C77D-5AA1E987466B}"/>
              </a:ext>
            </a:extLst>
          </p:cNvPr>
          <p:cNvSpPr txBox="1"/>
          <p:nvPr/>
        </p:nvSpPr>
        <p:spPr>
          <a:xfrm>
            <a:off x="644442" y="3564858"/>
            <a:ext cx="4308558" cy="1477328"/>
          </a:xfrm>
          <a:prstGeom prst="rect">
            <a:avLst/>
          </a:prstGeom>
          <a:noFill/>
        </p:spPr>
        <p:txBody>
          <a:bodyPr wrap="square" rtlCol="0">
            <a:spAutoFit/>
          </a:bodyPr>
          <a:lstStyle/>
          <a:p>
            <a:pPr marL="285750" indent="-285750">
              <a:buFont typeface="Arial" panose="020B0604020202020204" pitchFamily="34" charset="0"/>
              <a:buChar char="•"/>
            </a:pPr>
            <a:r>
              <a:rPr lang="nb-NO" b="1" dirty="0" err="1">
                <a:latin typeface="Open Sans" panose="020B0606030504020204" pitchFamily="34" charset="0"/>
                <a:ea typeface="Open Sans" panose="020B0606030504020204" pitchFamily="34" charset="0"/>
                <a:cs typeface="Open Sans" panose="020B0606030504020204" pitchFamily="34" charset="0"/>
              </a:rPr>
              <a:t>Cut</a:t>
            </a:r>
            <a:r>
              <a:rPr lang="nb-NO" b="1" dirty="0">
                <a:latin typeface="Open Sans" panose="020B0606030504020204" pitchFamily="34" charset="0"/>
                <a:ea typeface="Open Sans" panose="020B0606030504020204" pitchFamily="34" charset="0"/>
                <a:cs typeface="Open Sans" panose="020B0606030504020204" pitchFamily="34" charset="0"/>
              </a:rPr>
              <a:t> </a:t>
            </a:r>
            <a:r>
              <a:rPr lang="nb-NO" b="1" dirty="0" err="1">
                <a:latin typeface="Open Sans" panose="020B0606030504020204" pitchFamily="34" charset="0"/>
                <a:ea typeface="Open Sans" panose="020B0606030504020204" pitchFamily="34" charset="0"/>
                <a:cs typeface="Open Sans" panose="020B0606030504020204" pitchFamily="34" charset="0"/>
              </a:rPr>
              <a:t>off</a:t>
            </a:r>
            <a:r>
              <a:rPr lang="nb-NO" b="1" dirty="0">
                <a:latin typeface="Open Sans" panose="020B0606030504020204" pitchFamily="34" charset="0"/>
                <a:ea typeface="Open Sans" panose="020B0606030504020204" pitchFamily="34" charset="0"/>
                <a:cs typeface="Open Sans" panose="020B0606030504020204" pitchFamily="34" charset="0"/>
              </a:rPr>
              <a:t> from </a:t>
            </a:r>
            <a:r>
              <a:rPr lang="nb-NO" b="1" dirty="0" err="1">
                <a:latin typeface="Open Sans" panose="020B0606030504020204" pitchFamily="34" charset="0"/>
                <a:ea typeface="Open Sans" panose="020B0606030504020204" pitchFamily="34" charset="0"/>
                <a:cs typeface="Open Sans" panose="020B0606030504020204" pitchFamily="34" charset="0"/>
              </a:rPr>
              <a:t>mother</a:t>
            </a:r>
            <a:r>
              <a:rPr lang="nb-NO" b="1" dirty="0">
                <a:latin typeface="Open Sans" panose="020B0606030504020204" pitchFamily="34" charset="0"/>
                <a:ea typeface="Open Sans" panose="020B0606030504020204" pitchFamily="34" charset="0"/>
                <a:cs typeface="Open Sans" panose="020B0606030504020204" pitchFamily="34" charset="0"/>
              </a:rPr>
              <a:t> </a:t>
            </a:r>
            <a:r>
              <a:rPr lang="en-US" b="1" dirty="0">
                <a:latin typeface="Open Sans" panose="020B0606030504020204" pitchFamily="34" charset="0"/>
                <a:ea typeface="Open Sans" panose="020B0606030504020204" pitchFamily="34" charset="0"/>
                <a:cs typeface="Open Sans" panose="020B0606030504020204" pitchFamily="34" charset="0"/>
              </a:rPr>
              <a:t>tongue</a:t>
            </a:r>
            <a:endParaRPr lang="nb-NO"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b="1" dirty="0" err="1">
                <a:latin typeface="Open Sans" panose="020B0606030504020204" pitchFamily="34" charset="0"/>
                <a:ea typeface="Open Sans" panose="020B0606030504020204" pitchFamily="34" charset="0"/>
                <a:cs typeface="Open Sans" panose="020B0606030504020204" pitchFamily="34" charset="0"/>
              </a:rPr>
              <a:t>Learned</a:t>
            </a:r>
            <a:r>
              <a:rPr lang="nb-NO" b="1" dirty="0">
                <a:latin typeface="Open Sans" panose="020B0606030504020204" pitchFamily="34" charset="0"/>
                <a:ea typeface="Open Sans" panose="020B0606030504020204" pitchFamily="34" charset="0"/>
                <a:cs typeface="Open Sans" panose="020B0606030504020204" pitchFamily="34" charset="0"/>
              </a:rPr>
              <a:t> </a:t>
            </a:r>
            <a:r>
              <a:rPr lang="nb-NO" b="1" dirty="0" err="1">
                <a:latin typeface="Open Sans" panose="020B0606030504020204" pitchFamily="34" charset="0"/>
                <a:ea typeface="Open Sans" panose="020B0606030504020204" pitchFamily="34" charset="0"/>
                <a:cs typeface="Open Sans" panose="020B0606030504020204" pitchFamily="34" charset="0"/>
              </a:rPr>
              <a:t>with</a:t>
            </a:r>
            <a:r>
              <a:rPr lang="nb-NO" b="1" dirty="0">
                <a:latin typeface="Open Sans" panose="020B0606030504020204" pitchFamily="34" charset="0"/>
                <a:ea typeface="Open Sans" panose="020B0606030504020204" pitchFamily="34" charset="0"/>
                <a:cs typeface="Open Sans" panose="020B0606030504020204" pitchFamily="34" charset="0"/>
              </a:rPr>
              <a:t> the </a:t>
            </a:r>
            <a:r>
              <a:rPr lang="nb-NO" b="1" dirty="0" err="1">
                <a:latin typeface="Open Sans" panose="020B0606030504020204" pitchFamily="34" charset="0"/>
                <a:ea typeface="Open Sans" panose="020B0606030504020204" pitchFamily="34" charset="0"/>
                <a:cs typeface="Open Sans" panose="020B0606030504020204" pitchFamily="34" charset="0"/>
              </a:rPr>
              <a:t>help</a:t>
            </a:r>
            <a:r>
              <a:rPr lang="nb-NO" b="1" dirty="0">
                <a:latin typeface="Open Sans" panose="020B0606030504020204" pitchFamily="34" charset="0"/>
                <a:ea typeface="Open Sans" panose="020B0606030504020204" pitchFamily="34" charset="0"/>
                <a:cs typeface="Open Sans" panose="020B0606030504020204" pitchFamily="34" charset="0"/>
              </a:rPr>
              <a:t> of </a:t>
            </a:r>
            <a:r>
              <a:rPr lang="nb-NO" b="1" dirty="0" err="1">
                <a:latin typeface="Open Sans" panose="020B0606030504020204" pitchFamily="34" charset="0"/>
                <a:ea typeface="Open Sans" panose="020B0606030504020204" pitchFamily="34" charset="0"/>
                <a:cs typeface="Open Sans" panose="020B0606030504020204" pitchFamily="34" charset="0"/>
              </a:rPr>
              <a:t>writing</a:t>
            </a:r>
            <a:endParaRPr lang="nb-NO"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b="1" dirty="0">
                <a:latin typeface="Open Sans" panose="020B0606030504020204" pitchFamily="34" charset="0"/>
                <a:ea typeface="Open Sans" panose="020B0606030504020204" pitchFamily="34" charset="0"/>
                <a:cs typeface="Open Sans" panose="020B0606030504020204" pitchFamily="34" charset="0"/>
              </a:rPr>
              <a:t>Book </a:t>
            </a:r>
            <a:r>
              <a:rPr lang="nb-NO" b="1" dirty="0" err="1">
                <a:latin typeface="Open Sans" panose="020B0606030504020204" pitchFamily="34" charset="0"/>
                <a:ea typeface="Open Sans" panose="020B0606030504020204" pitchFamily="34" charset="0"/>
                <a:cs typeface="Open Sans" panose="020B0606030504020204" pitchFamily="34" charset="0"/>
              </a:rPr>
              <a:t>language</a:t>
            </a:r>
            <a:endParaRPr lang="nb-NO"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b="1" dirty="0">
                <a:latin typeface="Open Sans" panose="020B0606030504020204" pitchFamily="34" charset="0"/>
                <a:ea typeface="Open Sans" panose="020B0606030504020204" pitchFamily="34" charset="0"/>
                <a:cs typeface="Open Sans" panose="020B0606030504020204" pitchFamily="34" charset="0"/>
              </a:rPr>
              <a:t>Language for </a:t>
            </a:r>
            <a:r>
              <a:rPr lang="nb-NO" b="1" dirty="0" err="1">
                <a:latin typeface="Open Sans" panose="020B0606030504020204" pitchFamily="34" charset="0"/>
                <a:ea typeface="Open Sans" panose="020B0606030504020204" pitchFamily="34" charset="0"/>
                <a:cs typeface="Open Sans" panose="020B0606030504020204" pitchFamily="34" charset="0"/>
              </a:rPr>
              <a:t>abstract</a:t>
            </a:r>
            <a:r>
              <a:rPr lang="nb-NO" b="1" dirty="0">
                <a:latin typeface="Open Sans" panose="020B0606030504020204" pitchFamily="34" charset="0"/>
                <a:ea typeface="Open Sans" panose="020B0606030504020204" pitchFamily="34" charset="0"/>
                <a:cs typeface="Open Sans" panose="020B0606030504020204" pitchFamily="34" charset="0"/>
              </a:rPr>
              <a:t> </a:t>
            </a:r>
            <a:r>
              <a:rPr lang="nb-NO" b="1" dirty="0" err="1">
                <a:latin typeface="Open Sans" panose="020B0606030504020204" pitchFamily="34" charset="0"/>
                <a:ea typeface="Open Sans" panose="020B0606030504020204" pitchFamily="34" charset="0"/>
                <a:cs typeface="Open Sans" panose="020B0606030504020204" pitchFamily="34" charset="0"/>
              </a:rPr>
              <a:t>formulas</a:t>
            </a:r>
            <a:endParaRPr lang="nb-NO"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nb-NO" b="1" dirty="0">
                <a:latin typeface="Open Sans" panose="020B0606030504020204" pitchFamily="34" charset="0"/>
                <a:ea typeface="Open Sans" panose="020B0606030504020204" pitchFamily="34" charset="0"/>
                <a:cs typeface="Open Sans" panose="020B0606030504020204" pitchFamily="34" charset="0"/>
              </a:rPr>
              <a:t>Male </a:t>
            </a:r>
            <a:r>
              <a:rPr lang="nb-NO" b="1" dirty="0" err="1">
                <a:latin typeface="Open Sans" panose="020B0606030504020204" pitchFamily="34" charset="0"/>
                <a:ea typeface="Open Sans" panose="020B0606030504020204" pitchFamily="34" charset="0"/>
                <a:cs typeface="Open Sans" panose="020B0606030504020204" pitchFamily="34" charset="0"/>
              </a:rPr>
              <a:t>activity</a:t>
            </a:r>
            <a:endParaRPr lang="nb-NO"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DA5D0678-09AD-0991-3522-1B084096C9CB}"/>
              </a:ext>
            </a:extLst>
          </p:cNvPr>
          <p:cNvSpPr/>
          <p:nvPr/>
        </p:nvSpPr>
        <p:spPr>
          <a:xfrm>
            <a:off x="11314791" y="6752353"/>
            <a:ext cx="841331" cy="45719"/>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Bilde 3">
            <a:extLst>
              <a:ext uri="{FF2B5EF4-FFF2-40B4-BE49-F238E27FC236}">
                <a16:creationId xmlns:a16="http://schemas.microsoft.com/office/drawing/2014/main" id="{6DD7CF5D-9829-E90F-E972-223F4751B5FF}"/>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2188" b="88438" l="5757" r="61349">
                        <a14:foregroundMark x1="24507" y1="32188" x2="23355" y2="49375"/>
                        <a14:foregroundMark x1="35526" y1="30938" x2="31579" y2="55625"/>
                        <a14:foregroundMark x1="59375" y1="30000" x2="55099" y2="62187"/>
                        <a14:backgroundMark x1="26151" y1="39688" x2="26974" y2="45000"/>
                        <a14:backgroundMark x1="21053" y1="48750" x2="21217" y2="46875"/>
                        <a14:backgroundMark x1="32401" y1="57500" x2="32401" y2="59062"/>
                        <a14:backgroundMark x1="11842" y1="72188" x2="11842" y2="75000"/>
                        <a14:backgroundMark x1="13158" y1="76875" x2="13816" y2="76563"/>
                        <a14:backgroundMark x1="14638" y1="70000" x2="15296" y2="63438"/>
                        <a14:backgroundMark x1="9046" y1="40625" x2="9211" y2="39375"/>
                        <a14:backgroundMark x1="14145" y1="23438" x2="14145" y2="21250"/>
                        <a14:backgroundMark x1="52796" y1="37813" x2="53125" y2="37500"/>
                        <a14:backgroundMark x1="57895" y1="25313" x2="58717" y2="26250"/>
                        <a14:backgroundMark x1="53947" y1="50000" x2="54112" y2="47500"/>
                        <a14:backgroundMark x1="52961" y1="36563" x2="52961" y2="35938"/>
                        <a14:backgroundMark x1="21546" y1="46250" x2="21546" y2="44688"/>
                      </a14:backgroundRemoval>
                    </a14:imgEffect>
                  </a14:imgLayer>
                </a14:imgProps>
              </a:ext>
              <a:ext uri="{28A0092B-C50C-407E-A947-70E740481C1C}">
                <a14:useLocalDpi xmlns:a14="http://schemas.microsoft.com/office/drawing/2010/main" val="0"/>
              </a:ext>
            </a:extLst>
          </a:blip>
          <a:srcRect l="5263" t="521" r="37344" b="-521"/>
          <a:stretch/>
        </p:blipFill>
        <p:spPr>
          <a:xfrm>
            <a:off x="8828502" y="4417234"/>
            <a:ext cx="3104209" cy="2846654"/>
          </a:xfrm>
          <a:prstGeom prst="rect">
            <a:avLst/>
          </a:prstGeom>
        </p:spPr>
      </p:pic>
      <p:sp>
        <p:nvSpPr>
          <p:cNvPr id="7" name="Rectangle 6">
            <a:extLst>
              <a:ext uri="{FF2B5EF4-FFF2-40B4-BE49-F238E27FC236}">
                <a16:creationId xmlns:a16="http://schemas.microsoft.com/office/drawing/2014/main" id="{BED26A4A-E09F-A9AD-F7F5-8A59E4F4F671}"/>
              </a:ext>
            </a:extLst>
          </p:cNvPr>
          <p:cNvSpPr/>
          <p:nvPr/>
        </p:nvSpPr>
        <p:spPr>
          <a:xfrm>
            <a:off x="11467191" y="6790449"/>
            <a:ext cx="841331" cy="45719"/>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16">
            <a:extLst>
              <a:ext uri="{FF2B5EF4-FFF2-40B4-BE49-F238E27FC236}">
                <a16:creationId xmlns:a16="http://schemas.microsoft.com/office/drawing/2014/main" id="{1DCF9C58-AECC-62CE-DF1C-ACCF5EEB2F14}"/>
              </a:ext>
            </a:extLst>
          </p:cNvPr>
          <p:cNvSpPr txBox="1"/>
          <p:nvPr/>
        </p:nvSpPr>
        <p:spPr>
          <a:xfrm>
            <a:off x="758999" y="5299406"/>
            <a:ext cx="5136356" cy="923330"/>
          </a:xfrm>
          <a:prstGeom prst="rect">
            <a:avLst/>
          </a:prstGeom>
          <a:noFill/>
        </p:spPr>
        <p:txBody>
          <a:bodyPr wrap="square">
            <a:spAutoFit/>
          </a:bodyPr>
          <a:lstStyle/>
          <a:p>
            <a:r>
              <a:rPr lang="nb-NO" i="1" dirty="0"/>
              <a:t>The </a:t>
            </a:r>
            <a:r>
              <a:rPr lang="nb-NO" i="1" dirty="0" err="1"/>
              <a:t>entire</a:t>
            </a:r>
            <a:r>
              <a:rPr lang="nb-NO" i="1" dirty="0"/>
              <a:t> </a:t>
            </a:r>
            <a:r>
              <a:rPr lang="nb-NO" i="1" dirty="0" err="1"/>
              <a:t>academic</a:t>
            </a:r>
            <a:r>
              <a:rPr lang="nb-NO" i="1" dirty="0"/>
              <a:t> </a:t>
            </a:r>
            <a:r>
              <a:rPr lang="nb-NO" i="1" dirty="0" err="1"/>
              <a:t>enterprise</a:t>
            </a:r>
            <a:r>
              <a:rPr lang="nb-NO" i="1" dirty="0"/>
              <a:t> </a:t>
            </a:r>
            <a:r>
              <a:rPr lang="nb-NO" i="1" dirty="0" err="1"/>
              <a:t>out</a:t>
            </a:r>
            <a:r>
              <a:rPr lang="nb-NO" i="1" dirty="0"/>
              <a:t> of </a:t>
            </a:r>
            <a:r>
              <a:rPr lang="nb-NO" i="1" dirty="0" err="1"/>
              <a:t>which</a:t>
            </a:r>
            <a:r>
              <a:rPr lang="nb-NO" i="1" dirty="0"/>
              <a:t> </a:t>
            </a:r>
            <a:r>
              <a:rPr lang="nb-NO" i="1" dirty="0" err="1"/>
              <a:t>modern</a:t>
            </a:r>
            <a:r>
              <a:rPr lang="nb-NO" i="1" dirty="0"/>
              <a:t> science </a:t>
            </a:r>
            <a:r>
              <a:rPr lang="nb-NO" i="1" dirty="0" err="1"/>
              <a:t>emerged</a:t>
            </a:r>
            <a:r>
              <a:rPr lang="nb-NO" i="1" dirty="0"/>
              <a:t> has </a:t>
            </a:r>
            <a:r>
              <a:rPr lang="nb-NO" i="1" dirty="0" err="1"/>
              <a:t>been</a:t>
            </a:r>
            <a:r>
              <a:rPr lang="nb-NO" i="1" dirty="0"/>
              <a:t> </a:t>
            </a:r>
            <a:r>
              <a:rPr lang="nb-NO" i="1" dirty="0" err="1"/>
              <a:t>conducted</a:t>
            </a:r>
            <a:r>
              <a:rPr lang="nb-NO" i="1" dirty="0"/>
              <a:t> in an </a:t>
            </a:r>
            <a:r>
              <a:rPr lang="nb-NO" i="1" dirty="0" err="1"/>
              <a:t>international</a:t>
            </a:r>
            <a:r>
              <a:rPr lang="nb-NO" i="1" dirty="0"/>
              <a:t> </a:t>
            </a:r>
            <a:r>
              <a:rPr lang="nb-NO" i="1" dirty="0" err="1"/>
              <a:t>no</a:t>
            </a:r>
            <a:r>
              <a:rPr lang="nb-NO" i="1" dirty="0"/>
              <a:t> </a:t>
            </a:r>
            <a:r>
              <a:rPr lang="nb-NO" i="1" dirty="0" err="1"/>
              <a:t>man’s</a:t>
            </a:r>
            <a:r>
              <a:rPr lang="nb-NO" i="1" dirty="0"/>
              <a:t> </a:t>
            </a:r>
            <a:r>
              <a:rPr lang="nb-NO" i="1" dirty="0" err="1"/>
              <a:t>language</a:t>
            </a:r>
            <a:r>
              <a:rPr lang="nb-NO" i="1" dirty="0"/>
              <a:t>.</a:t>
            </a:r>
          </a:p>
        </p:txBody>
      </p:sp>
      <p:pic>
        <p:nvPicPr>
          <p:cNvPr id="18" name="Graphic 17">
            <a:extLst>
              <a:ext uri="{FF2B5EF4-FFF2-40B4-BE49-F238E27FC236}">
                <a16:creationId xmlns:a16="http://schemas.microsoft.com/office/drawing/2014/main" id="{76761D05-F471-C19F-E545-768F03122DD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65313" y="5234555"/>
            <a:ext cx="285367" cy="199504"/>
          </a:xfrm>
          <a:prstGeom prst="rect">
            <a:avLst/>
          </a:prstGeom>
        </p:spPr>
      </p:pic>
      <p:sp>
        <p:nvSpPr>
          <p:cNvPr id="8" name="TextBox 7">
            <a:extLst>
              <a:ext uri="{FF2B5EF4-FFF2-40B4-BE49-F238E27FC236}">
                <a16:creationId xmlns:a16="http://schemas.microsoft.com/office/drawing/2014/main" id="{6EBD6142-D59B-B15E-7046-41C876633332}"/>
              </a:ext>
            </a:extLst>
          </p:cNvPr>
          <p:cNvSpPr txBox="1"/>
          <p:nvPr/>
        </p:nvSpPr>
        <p:spPr>
          <a:xfrm>
            <a:off x="3974622" y="6408433"/>
            <a:ext cx="2794038" cy="253916"/>
          </a:xfrm>
          <a:prstGeom prst="rect">
            <a:avLst/>
          </a:prstGeom>
          <a:noFill/>
        </p:spPr>
        <p:txBody>
          <a:bodyPr wrap="square">
            <a:spAutoFit/>
          </a:bodyPr>
          <a:lstStyle/>
          <a:p>
            <a:r>
              <a:rPr lang="nb-NO" sz="1050" dirty="0" err="1"/>
              <a:t>Ong</a:t>
            </a:r>
            <a:r>
              <a:rPr lang="nb-NO" sz="1050" dirty="0"/>
              <a:t>, </a:t>
            </a:r>
            <a:r>
              <a:rPr lang="nb-NO" sz="1050" i="1" dirty="0"/>
              <a:t>Interfaces of the Word, </a:t>
            </a:r>
            <a:r>
              <a:rPr lang="nb-NO" sz="1050" dirty="0"/>
              <a:t>38</a:t>
            </a:r>
            <a:endParaRPr lang="nb-NO" sz="1200" dirty="0"/>
          </a:p>
        </p:txBody>
      </p:sp>
    </p:spTree>
    <p:extLst>
      <p:ext uri="{BB962C8B-B14F-4D97-AF65-F5344CB8AC3E}">
        <p14:creationId xmlns:p14="http://schemas.microsoft.com/office/powerpoint/2010/main" val="36228602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7 Ways the Printing Press Changed the World - HISTORY">
            <a:extLst>
              <a:ext uri="{FF2B5EF4-FFF2-40B4-BE49-F238E27FC236}">
                <a16:creationId xmlns:a16="http://schemas.microsoft.com/office/drawing/2014/main" id="{F1AA4343-C43B-E1BC-0827-449F9D545109}"/>
              </a:ext>
            </a:extLst>
          </p:cNvPr>
          <p:cNvPicPr>
            <a:picLocks noChangeAspect="1" noChangeArrowheads="1"/>
          </p:cNvPicPr>
          <p:nvPr/>
        </p:nvPicPr>
        <p:blipFill rotWithShape="1">
          <a:blip r:embed="rId3">
            <a:lum bright="70000" contrast="-70000"/>
            <a:extLst>
              <a:ext uri="{28A0092B-C50C-407E-A947-70E740481C1C}">
                <a14:useLocalDpi xmlns:a14="http://schemas.microsoft.com/office/drawing/2010/main" val="0"/>
              </a:ext>
            </a:extLst>
          </a:blip>
          <a:srcRect l="25104"/>
          <a:stretch/>
        </p:blipFill>
        <p:spPr bwMode="auto">
          <a:xfrm>
            <a:off x="6986865" y="120832"/>
            <a:ext cx="5136356"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BE55130-33F1-E802-63E0-90AC5A24A8D9}"/>
              </a:ext>
            </a:extLst>
          </p:cNvPr>
          <p:cNvSpPr/>
          <p:nvPr/>
        </p:nvSpPr>
        <p:spPr>
          <a:xfrm>
            <a:off x="0" y="59927"/>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9CECEDD8-DD02-1FE8-C77D-5AA1E987466B}"/>
              </a:ext>
            </a:extLst>
          </p:cNvPr>
          <p:cNvSpPr txBox="1"/>
          <p:nvPr/>
        </p:nvSpPr>
        <p:spPr>
          <a:xfrm>
            <a:off x="510219" y="3667194"/>
            <a:ext cx="4113293" cy="2934137"/>
          </a:xfrm>
          <a:prstGeom prst="rect">
            <a:avLst/>
          </a:prstGeom>
          <a:noFill/>
        </p:spPr>
        <p:txBody>
          <a:bodyPr wrap="square" rtlCol="0">
            <a:spAutoFit/>
          </a:bodyPr>
          <a:lstStyle/>
          <a:p>
            <a:pPr marL="285750" indent="-285750">
              <a:spcAft>
                <a:spcPts val="800"/>
              </a:spcAft>
              <a:buFont typeface="Arial" panose="020B0604020202020204" pitchFamily="34" charset="0"/>
              <a:buChar char="•"/>
            </a:pPr>
            <a:r>
              <a:rPr lang="nb-NO" sz="1100" b="1" dirty="0">
                <a:latin typeface="Open Sans" panose="020B0606030504020204" pitchFamily="34" charset="0"/>
                <a:ea typeface="Open Sans" panose="020B0606030504020204" pitchFamily="34" charset="0"/>
                <a:cs typeface="Open Sans" panose="020B0606030504020204" pitchFamily="34" charset="0"/>
              </a:rPr>
              <a:t>Large-</a:t>
            </a:r>
            <a:r>
              <a:rPr lang="nb-NO" sz="1100" b="1" dirty="0" err="1">
                <a:latin typeface="Open Sans" panose="020B0606030504020204" pitchFamily="34" charset="0"/>
                <a:ea typeface="Open Sans" panose="020B0606030504020204" pitchFamily="34" charset="0"/>
                <a:cs typeface="Open Sans" panose="020B0606030504020204" pitchFamily="34" charset="0"/>
              </a:rPr>
              <a:t>scale</a:t>
            </a:r>
            <a:r>
              <a:rPr lang="nb-NO" sz="1100" b="1" dirty="0">
                <a:latin typeface="Open Sans" panose="020B0606030504020204" pitchFamily="34" charset="0"/>
                <a:ea typeface="Open Sans" panose="020B0606030504020204" pitchFamily="34" charset="0"/>
                <a:cs typeface="Open Sans" panose="020B0606030504020204" pitchFamily="34" charset="0"/>
              </a:rPr>
              <a:t> book </a:t>
            </a:r>
            <a:r>
              <a:rPr lang="nb-NO" sz="1100" b="1" dirty="0" err="1">
                <a:latin typeface="Open Sans" panose="020B0606030504020204" pitchFamily="34" charset="0"/>
                <a:ea typeface="Open Sans" panose="020B0606030504020204" pitchFamily="34" charset="0"/>
                <a:cs typeface="Open Sans" panose="020B0606030504020204" pitchFamily="34" charset="0"/>
              </a:rPr>
              <a:t>production</a:t>
            </a:r>
            <a:endParaRPr lang="nb-NO" sz="1100" b="1" dirty="0">
              <a:latin typeface="Open Sans" panose="020B0606030504020204" pitchFamily="34" charset="0"/>
              <a:ea typeface="Open Sans" panose="020B0606030504020204" pitchFamily="34" charset="0"/>
              <a:cs typeface="Open Sans" panose="020B0606030504020204" pitchFamily="34" charset="0"/>
            </a:endParaRPr>
          </a:p>
          <a:p>
            <a:pPr marL="742950" lvl="1" indent="-285750">
              <a:spcAft>
                <a:spcPts val="800"/>
              </a:spcAft>
              <a:buFont typeface="Arial" panose="020B0604020202020204" pitchFamily="34" charset="0"/>
              <a:buChar char="•"/>
            </a:pPr>
            <a:r>
              <a:rPr lang="nb-NO" sz="1050" dirty="0">
                <a:latin typeface="Open Sans" panose="020B0606030504020204" pitchFamily="34" charset="0"/>
                <a:ea typeface="Open Sans" panose="020B0606030504020204" pitchFamily="34" charset="0"/>
                <a:cs typeface="Open Sans" panose="020B0606030504020204" pitchFamily="34" charset="0"/>
              </a:rPr>
              <a:t>Large-</a:t>
            </a:r>
            <a:r>
              <a:rPr lang="nb-NO" sz="1050" dirty="0" err="1">
                <a:latin typeface="Open Sans" panose="020B0606030504020204" pitchFamily="34" charset="0"/>
                <a:ea typeface="Open Sans" panose="020B0606030504020204" pitchFamily="34" charset="0"/>
                <a:cs typeface="Open Sans" panose="020B0606030504020204" pitchFamily="34" charset="0"/>
              </a:rPr>
              <a:t>scale</a:t>
            </a:r>
            <a:r>
              <a:rPr lang="nb-NO" sz="1050" dirty="0">
                <a:latin typeface="Open Sans" panose="020B0606030504020204" pitchFamily="34" charset="0"/>
                <a:ea typeface="Open Sans" panose="020B0606030504020204" pitchFamily="34" charset="0"/>
                <a:cs typeface="Open Sans" panose="020B0606030504020204" pitchFamily="34" charset="0"/>
              </a:rPr>
              <a:t> </a:t>
            </a:r>
            <a:r>
              <a:rPr lang="nb-NO" sz="1050" dirty="0" err="1">
                <a:latin typeface="Open Sans" panose="020B0606030504020204" pitchFamily="34" charset="0"/>
                <a:ea typeface="Open Sans" panose="020B0606030504020204" pitchFamily="34" charset="0"/>
                <a:cs typeface="Open Sans" panose="020B0606030504020204" pitchFamily="34" charset="0"/>
              </a:rPr>
              <a:t>abstraction</a:t>
            </a:r>
            <a:endParaRPr lang="nb-NO" sz="1050" dirty="0">
              <a:latin typeface="Open Sans" panose="020B0606030504020204" pitchFamily="34" charset="0"/>
              <a:ea typeface="Open Sans" panose="020B0606030504020204" pitchFamily="34" charset="0"/>
              <a:cs typeface="Open Sans" panose="020B0606030504020204" pitchFamily="34" charset="0"/>
            </a:endParaRPr>
          </a:p>
          <a:p>
            <a:pPr marL="285750" indent="-285750">
              <a:spcAft>
                <a:spcPts val="800"/>
              </a:spcAft>
              <a:buFont typeface="Arial" panose="020B0604020202020204" pitchFamily="34" charset="0"/>
              <a:buChar char="•"/>
            </a:pPr>
            <a:r>
              <a:rPr lang="nb-NO" sz="1100" b="1" dirty="0" err="1">
                <a:latin typeface="Open Sans" panose="020B0606030504020204" pitchFamily="34" charset="0"/>
                <a:ea typeface="Open Sans" panose="020B0606030504020204" pitchFamily="34" charset="0"/>
                <a:cs typeface="Open Sans" panose="020B0606030504020204" pitchFamily="34" charset="0"/>
              </a:rPr>
              <a:t>Democratization</a:t>
            </a:r>
            <a:endParaRPr lang="nb-NO" sz="1100" b="1" dirty="0">
              <a:latin typeface="Open Sans" panose="020B0606030504020204" pitchFamily="34" charset="0"/>
              <a:ea typeface="Open Sans" panose="020B0606030504020204" pitchFamily="34" charset="0"/>
              <a:cs typeface="Open Sans" panose="020B0606030504020204" pitchFamily="34" charset="0"/>
            </a:endParaRPr>
          </a:p>
          <a:p>
            <a:pPr marL="742950" lvl="1" indent="-285750">
              <a:spcAft>
                <a:spcPts val="800"/>
              </a:spcAft>
              <a:buFont typeface="Arial" panose="020B0604020202020204" pitchFamily="34" charset="0"/>
              <a:buChar char="•"/>
            </a:pPr>
            <a:r>
              <a:rPr lang="nb-NO" sz="1050" dirty="0">
                <a:latin typeface="Open Sans" panose="020B0606030504020204" pitchFamily="34" charset="0"/>
                <a:ea typeface="Open Sans" panose="020B0606030504020204" pitchFamily="34" charset="0"/>
                <a:cs typeface="Open Sans" panose="020B0606030504020204" pitchFamily="34" charset="0"/>
              </a:rPr>
              <a:t>More </a:t>
            </a:r>
            <a:r>
              <a:rPr lang="nb-NO" sz="1050" dirty="0" err="1">
                <a:latin typeface="Open Sans" panose="020B0606030504020204" pitchFamily="34" charset="0"/>
                <a:ea typeface="Open Sans" panose="020B0606030504020204" pitchFamily="34" charset="0"/>
                <a:cs typeface="Open Sans" panose="020B0606030504020204" pitchFamily="34" charset="0"/>
              </a:rPr>
              <a:t>people</a:t>
            </a:r>
            <a:r>
              <a:rPr lang="nb-NO" sz="1050" dirty="0">
                <a:latin typeface="Open Sans" panose="020B0606030504020204" pitchFamily="34" charset="0"/>
                <a:ea typeface="Open Sans" panose="020B0606030504020204" pitchFamily="34" charset="0"/>
                <a:cs typeface="Open Sans" panose="020B0606030504020204" pitchFamily="34" charset="0"/>
              </a:rPr>
              <a:t> </a:t>
            </a:r>
            <a:r>
              <a:rPr lang="nb-NO" sz="1050" dirty="0" err="1">
                <a:latin typeface="Open Sans" panose="020B0606030504020204" pitchFamily="34" charset="0"/>
                <a:ea typeface="Open Sans" panose="020B0606030504020204" pitchFamily="34" charset="0"/>
                <a:cs typeface="Open Sans" panose="020B0606030504020204" pitchFamily="34" charset="0"/>
              </a:rPr>
              <a:t>receiving</a:t>
            </a:r>
            <a:r>
              <a:rPr lang="nb-NO" sz="1050" dirty="0">
                <a:latin typeface="Open Sans" panose="020B0606030504020204" pitchFamily="34" charset="0"/>
                <a:ea typeface="Open Sans" panose="020B0606030504020204" pitchFamily="34" charset="0"/>
                <a:cs typeface="Open Sans" panose="020B0606030504020204" pitchFamily="34" charset="0"/>
              </a:rPr>
              <a:t> </a:t>
            </a:r>
            <a:r>
              <a:rPr lang="nb-NO" sz="1050" dirty="0" err="1">
                <a:latin typeface="Open Sans" panose="020B0606030504020204" pitchFamily="34" charset="0"/>
                <a:ea typeface="Open Sans" panose="020B0606030504020204" pitchFamily="34" charset="0"/>
                <a:cs typeface="Open Sans" panose="020B0606030504020204" pitchFamily="34" charset="0"/>
              </a:rPr>
              <a:t>education</a:t>
            </a:r>
            <a:endParaRPr lang="nb-NO" sz="1050" dirty="0">
              <a:latin typeface="Open Sans" panose="020B0606030504020204" pitchFamily="34" charset="0"/>
              <a:ea typeface="Open Sans" panose="020B0606030504020204" pitchFamily="34" charset="0"/>
              <a:cs typeface="Open Sans" panose="020B0606030504020204" pitchFamily="34" charset="0"/>
            </a:endParaRPr>
          </a:p>
          <a:p>
            <a:pPr marL="742950" lvl="1" indent="-285750">
              <a:spcAft>
                <a:spcPts val="800"/>
              </a:spcAft>
              <a:buFont typeface="Arial" panose="020B0604020202020204" pitchFamily="34" charset="0"/>
              <a:buChar char="•"/>
            </a:pPr>
            <a:r>
              <a:rPr lang="nb-NO" sz="1050" dirty="0">
                <a:latin typeface="Open Sans" panose="020B0606030504020204" pitchFamily="34" charset="0"/>
                <a:ea typeface="Open Sans" panose="020B0606030504020204" pitchFamily="34" charset="0"/>
                <a:cs typeface="Open Sans" panose="020B0606030504020204" pitchFamily="34" charset="0"/>
              </a:rPr>
              <a:t>Girls in </a:t>
            </a:r>
            <a:r>
              <a:rPr lang="nb-NO" sz="1050" dirty="0" err="1">
                <a:latin typeface="Open Sans" panose="020B0606030504020204" pitchFamily="34" charset="0"/>
                <a:ea typeface="Open Sans" panose="020B0606030504020204" pitchFamily="34" charset="0"/>
                <a:cs typeface="Open Sans" panose="020B0606030504020204" pitchFamily="34" charset="0"/>
              </a:rPr>
              <a:t>schools</a:t>
            </a:r>
            <a:endParaRPr lang="nb-NO" sz="1050" dirty="0">
              <a:latin typeface="Open Sans" panose="020B0606030504020204" pitchFamily="34" charset="0"/>
              <a:ea typeface="Open Sans" panose="020B0606030504020204" pitchFamily="34" charset="0"/>
              <a:cs typeface="Open Sans" panose="020B0606030504020204" pitchFamily="34" charset="0"/>
            </a:endParaRPr>
          </a:p>
          <a:p>
            <a:pPr marL="742950" lvl="1" indent="-285750">
              <a:spcAft>
                <a:spcPts val="800"/>
              </a:spcAft>
              <a:buFont typeface="Arial" panose="020B0604020202020204" pitchFamily="34" charset="0"/>
              <a:buChar char="•"/>
            </a:pPr>
            <a:r>
              <a:rPr lang="nb-NO" sz="1050" dirty="0" err="1">
                <a:latin typeface="Open Sans" panose="020B0606030504020204" pitchFamily="34" charset="0"/>
                <a:ea typeface="Open Sans" panose="020B0606030504020204" pitchFamily="34" charset="0"/>
                <a:cs typeface="Open Sans" panose="020B0606030504020204" pitchFamily="34" charset="0"/>
              </a:rPr>
              <a:t>Women</a:t>
            </a:r>
            <a:r>
              <a:rPr lang="nb-NO" sz="1050" dirty="0">
                <a:latin typeface="Open Sans" panose="020B0606030504020204" pitchFamily="34" charset="0"/>
                <a:ea typeface="Open Sans" panose="020B0606030504020204" pitchFamily="34" charset="0"/>
                <a:cs typeface="Open Sans" panose="020B0606030504020204" pitchFamily="34" charset="0"/>
              </a:rPr>
              <a:t> in </a:t>
            </a:r>
            <a:r>
              <a:rPr lang="nb-NO" sz="1050" dirty="0" err="1">
                <a:latin typeface="Open Sans" panose="020B0606030504020204" pitchFamily="34" charset="0"/>
                <a:ea typeface="Open Sans" panose="020B0606030504020204" pitchFamily="34" charset="0"/>
                <a:cs typeface="Open Sans" panose="020B0606030504020204" pitchFamily="34" charset="0"/>
              </a:rPr>
              <a:t>Academia</a:t>
            </a:r>
            <a:endParaRPr lang="nb-NO" sz="1050" dirty="0">
              <a:latin typeface="Open Sans" panose="020B0606030504020204" pitchFamily="34" charset="0"/>
              <a:ea typeface="Open Sans" panose="020B0606030504020204" pitchFamily="34" charset="0"/>
              <a:cs typeface="Open Sans" panose="020B0606030504020204" pitchFamily="34" charset="0"/>
            </a:endParaRPr>
          </a:p>
          <a:p>
            <a:pPr marL="285750" indent="-285750">
              <a:spcAft>
                <a:spcPts val="800"/>
              </a:spcAft>
              <a:buFont typeface="Arial" panose="020B0604020202020204" pitchFamily="34" charset="0"/>
              <a:buChar char="•"/>
            </a:pPr>
            <a:r>
              <a:rPr lang="nb-NO" sz="1100" b="1" dirty="0" err="1">
                <a:latin typeface="Open Sans" panose="020B0606030504020204" pitchFamily="34" charset="0"/>
                <a:ea typeface="Open Sans" panose="020B0606030504020204" pitchFamily="34" charset="0"/>
                <a:cs typeface="Open Sans" panose="020B0606030504020204" pitchFamily="34" charset="0"/>
              </a:rPr>
              <a:t>Diversity</a:t>
            </a:r>
            <a:endParaRPr lang="nb-NO" sz="1100" b="1" dirty="0">
              <a:latin typeface="Open Sans" panose="020B0606030504020204" pitchFamily="34" charset="0"/>
              <a:ea typeface="Open Sans" panose="020B0606030504020204" pitchFamily="34" charset="0"/>
              <a:cs typeface="Open Sans" panose="020B0606030504020204" pitchFamily="34" charset="0"/>
            </a:endParaRPr>
          </a:p>
          <a:p>
            <a:pPr marL="742950" lvl="1" indent="-285750">
              <a:spcAft>
                <a:spcPts val="800"/>
              </a:spcAft>
              <a:buFont typeface="Arial" panose="020B0604020202020204" pitchFamily="34" charset="0"/>
              <a:buChar char="•"/>
            </a:pPr>
            <a:r>
              <a:rPr lang="nb-NO" sz="1050" dirty="0">
                <a:latin typeface="Open Sans" panose="020B0606030504020204" pitchFamily="34" charset="0"/>
                <a:ea typeface="Open Sans" panose="020B0606030504020204" pitchFamily="34" charset="0"/>
                <a:cs typeface="Open Sans" panose="020B0606030504020204" pitchFamily="34" charset="0"/>
              </a:rPr>
              <a:t>More </a:t>
            </a:r>
            <a:r>
              <a:rPr lang="nb-NO" sz="1050" dirty="0" err="1">
                <a:latin typeface="Open Sans" panose="020B0606030504020204" pitchFamily="34" charset="0"/>
                <a:ea typeface="Open Sans" panose="020B0606030504020204" pitchFamily="34" charset="0"/>
                <a:cs typeface="Open Sans" panose="020B0606030504020204" pitchFamily="34" charset="0"/>
              </a:rPr>
              <a:t>voices</a:t>
            </a:r>
            <a:endParaRPr lang="nb-NO" sz="1050" dirty="0">
              <a:latin typeface="Open Sans" panose="020B0606030504020204" pitchFamily="34" charset="0"/>
              <a:ea typeface="Open Sans" panose="020B0606030504020204" pitchFamily="34" charset="0"/>
              <a:cs typeface="Open Sans" panose="020B0606030504020204" pitchFamily="34" charset="0"/>
            </a:endParaRPr>
          </a:p>
          <a:p>
            <a:pPr marL="742950" lvl="1" indent="-285750">
              <a:spcAft>
                <a:spcPts val="800"/>
              </a:spcAft>
              <a:buFont typeface="Arial" panose="020B0604020202020204" pitchFamily="34" charset="0"/>
              <a:buChar char="•"/>
            </a:pPr>
            <a:r>
              <a:rPr lang="nb-NO" sz="1050" dirty="0" err="1">
                <a:latin typeface="Open Sans" panose="020B0606030504020204" pitchFamily="34" charset="0"/>
                <a:ea typeface="Open Sans" panose="020B0606030504020204" pitchFamily="34" charset="0"/>
                <a:cs typeface="Open Sans" panose="020B0606030504020204" pitchFamily="34" charset="0"/>
              </a:rPr>
              <a:t>Globalization</a:t>
            </a:r>
            <a:endParaRPr lang="nb-NO" sz="1100" dirty="0">
              <a:latin typeface="Open Sans" panose="020B0606030504020204" pitchFamily="34" charset="0"/>
              <a:ea typeface="Open Sans" panose="020B0606030504020204" pitchFamily="34" charset="0"/>
              <a:cs typeface="Open Sans" panose="020B0606030504020204" pitchFamily="34" charset="0"/>
            </a:endParaRPr>
          </a:p>
          <a:p>
            <a:pPr marL="285750" indent="-285750">
              <a:spcAft>
                <a:spcPts val="800"/>
              </a:spcAft>
              <a:buFont typeface="Arial" panose="020B0604020202020204" pitchFamily="34" charset="0"/>
              <a:buChar char="•"/>
            </a:pPr>
            <a:r>
              <a:rPr lang="nb-NO" sz="1100" b="1" dirty="0">
                <a:latin typeface="Open Sans" panose="020B0606030504020204" pitchFamily="34" charset="0"/>
                <a:ea typeface="Open Sans" panose="020B0606030504020204" pitchFamily="34" charset="0"/>
                <a:cs typeface="Open Sans" panose="020B0606030504020204" pitchFamily="34" charset="0"/>
              </a:rPr>
              <a:t>Critical </a:t>
            </a:r>
            <a:r>
              <a:rPr lang="nb-NO" sz="1100" b="1" dirty="0" err="1">
                <a:latin typeface="Open Sans" panose="020B0606030504020204" pitchFamily="34" charset="0"/>
                <a:ea typeface="Open Sans" panose="020B0606030504020204" pitchFamily="34" charset="0"/>
                <a:cs typeface="Open Sans" panose="020B0606030504020204" pitchFamily="34" charset="0"/>
              </a:rPr>
              <a:t>thought</a:t>
            </a:r>
            <a:endParaRPr lang="nb-NO" sz="1100" b="1" dirty="0">
              <a:latin typeface="Open Sans" panose="020B0606030504020204" pitchFamily="34" charset="0"/>
              <a:ea typeface="Open Sans" panose="020B0606030504020204" pitchFamily="34" charset="0"/>
              <a:cs typeface="Open Sans" panose="020B0606030504020204" pitchFamily="34" charset="0"/>
            </a:endParaRPr>
          </a:p>
          <a:p>
            <a:pPr marL="742950" lvl="1" indent="-285750">
              <a:spcAft>
                <a:spcPts val="800"/>
              </a:spcAft>
              <a:buFont typeface="Arial" panose="020B0604020202020204" pitchFamily="34" charset="0"/>
              <a:buChar char="•"/>
            </a:pPr>
            <a:r>
              <a:rPr lang="nb-NO" sz="1050" dirty="0" err="1">
                <a:latin typeface="Open Sans" panose="020B0606030504020204" pitchFamily="34" charset="0"/>
                <a:ea typeface="Open Sans" panose="020B0606030504020204" pitchFamily="34" charset="0"/>
                <a:cs typeface="Open Sans" panose="020B0606030504020204" pitchFamily="34" charset="0"/>
              </a:rPr>
              <a:t>Questioning</a:t>
            </a:r>
            <a:r>
              <a:rPr lang="nb-NO" sz="1050" dirty="0">
                <a:latin typeface="Open Sans" panose="020B0606030504020204" pitchFamily="34" charset="0"/>
                <a:ea typeface="Open Sans" panose="020B0606030504020204" pitchFamily="34" charset="0"/>
                <a:cs typeface="Open Sans" panose="020B0606030504020204" pitchFamily="34" charset="0"/>
              </a:rPr>
              <a:t> of </a:t>
            </a:r>
            <a:r>
              <a:rPr lang="nb-NO" sz="1050" dirty="0" err="1">
                <a:latin typeface="Open Sans" panose="020B0606030504020204" pitchFamily="34" charset="0"/>
                <a:ea typeface="Open Sans" panose="020B0606030504020204" pitchFamily="34" charset="0"/>
                <a:cs typeface="Open Sans" panose="020B0606030504020204" pitchFamily="34" charset="0"/>
              </a:rPr>
              <a:t>authorities</a:t>
            </a:r>
            <a:endParaRPr lang="nb-NO" sz="105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DA5D0678-09AD-0991-3522-1B084096C9CB}"/>
              </a:ext>
            </a:extLst>
          </p:cNvPr>
          <p:cNvSpPr/>
          <p:nvPr/>
        </p:nvSpPr>
        <p:spPr>
          <a:xfrm>
            <a:off x="11314791" y="6752353"/>
            <a:ext cx="841331" cy="45719"/>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Bilde 3">
            <a:extLst>
              <a:ext uri="{FF2B5EF4-FFF2-40B4-BE49-F238E27FC236}">
                <a16:creationId xmlns:a16="http://schemas.microsoft.com/office/drawing/2014/main" id="{6DD7CF5D-9829-E90F-E972-223F4751B5F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2188" b="88438" l="5757" r="61349">
                        <a14:foregroundMark x1="24507" y1="32188" x2="23355" y2="49375"/>
                        <a14:foregroundMark x1="35526" y1="30938" x2="31579" y2="55625"/>
                        <a14:foregroundMark x1="59375" y1="30000" x2="55099" y2="62187"/>
                        <a14:backgroundMark x1="26151" y1="39688" x2="26974" y2="45000"/>
                        <a14:backgroundMark x1="21053" y1="48750" x2="21217" y2="46875"/>
                        <a14:backgroundMark x1="32401" y1="57500" x2="32401" y2="59062"/>
                        <a14:backgroundMark x1="11842" y1="72188" x2="11842" y2="75000"/>
                        <a14:backgroundMark x1="13158" y1="76875" x2="13816" y2="76563"/>
                        <a14:backgroundMark x1="14638" y1="70000" x2="15296" y2="63438"/>
                        <a14:backgroundMark x1="9046" y1="40625" x2="9211" y2="39375"/>
                        <a14:backgroundMark x1="14145" y1="23438" x2="14145" y2="21250"/>
                        <a14:backgroundMark x1="52796" y1="37813" x2="53125" y2="37500"/>
                        <a14:backgroundMark x1="57895" y1="25313" x2="58717" y2="26250"/>
                        <a14:backgroundMark x1="53947" y1="50000" x2="54112" y2="47500"/>
                        <a14:backgroundMark x1="52961" y1="36563" x2="52961" y2="35938"/>
                        <a14:backgroundMark x1="21546" y1="46250" x2="21546" y2="44688"/>
                      </a14:backgroundRemoval>
                    </a14:imgEffect>
                  </a14:imgLayer>
                </a14:imgProps>
              </a:ext>
              <a:ext uri="{28A0092B-C50C-407E-A947-70E740481C1C}">
                <a14:useLocalDpi xmlns:a14="http://schemas.microsoft.com/office/drawing/2010/main" val="0"/>
              </a:ext>
            </a:extLst>
          </a:blip>
          <a:srcRect l="5263" t="521" r="37344" b="-521"/>
          <a:stretch/>
        </p:blipFill>
        <p:spPr>
          <a:xfrm>
            <a:off x="8828502" y="4417234"/>
            <a:ext cx="3104209" cy="2846654"/>
          </a:xfrm>
          <a:prstGeom prst="rect">
            <a:avLst/>
          </a:prstGeom>
        </p:spPr>
      </p:pic>
      <p:sp>
        <p:nvSpPr>
          <p:cNvPr id="7" name="Rectangle 6">
            <a:extLst>
              <a:ext uri="{FF2B5EF4-FFF2-40B4-BE49-F238E27FC236}">
                <a16:creationId xmlns:a16="http://schemas.microsoft.com/office/drawing/2014/main" id="{BED26A4A-E09F-A9AD-F7F5-8A59E4F4F671}"/>
              </a:ext>
            </a:extLst>
          </p:cNvPr>
          <p:cNvSpPr/>
          <p:nvPr/>
        </p:nvSpPr>
        <p:spPr>
          <a:xfrm>
            <a:off x="11467191" y="6790449"/>
            <a:ext cx="841331" cy="45719"/>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9E6EA5F1-D64E-26F3-13A5-D4D9EBF9F70B}"/>
              </a:ext>
            </a:extLst>
          </p:cNvPr>
          <p:cNvSpPr txBox="1"/>
          <p:nvPr/>
        </p:nvSpPr>
        <p:spPr>
          <a:xfrm>
            <a:off x="465850" y="1623445"/>
            <a:ext cx="6420725" cy="1938992"/>
          </a:xfrm>
          <a:prstGeom prst="rect">
            <a:avLst/>
          </a:prstGeom>
          <a:noFill/>
        </p:spPr>
        <p:txBody>
          <a:bodyPr wrap="square">
            <a:spAutoFit/>
          </a:bodyPr>
          <a:lstStyle/>
          <a:p>
            <a:r>
              <a:rPr lang="en-US" sz="4000" b="1" dirty="0">
                <a:latin typeface="Open Sans" panose="020B0606030504020204" pitchFamily="34" charset="0"/>
                <a:ea typeface="Open Sans" panose="020B0606030504020204" pitchFamily="34" charset="0"/>
                <a:cs typeface="Open Sans" panose="020B0606030504020204" pitchFamily="34" charset="0"/>
              </a:rPr>
              <a:t>No coincidence that</a:t>
            </a:r>
          </a:p>
          <a:p>
            <a:r>
              <a:rPr lang="en-US" sz="4000" b="1" dirty="0">
                <a:latin typeface="Open Sans" panose="020B0606030504020204" pitchFamily="34" charset="0"/>
                <a:ea typeface="Open Sans" panose="020B0606030504020204" pitchFamily="34" charset="0"/>
                <a:cs typeface="Open Sans" panose="020B0606030504020204" pitchFamily="34" charset="0"/>
              </a:rPr>
              <a:t>new print technology intensified processes </a:t>
            </a:r>
          </a:p>
        </p:txBody>
      </p:sp>
    </p:spTree>
    <p:extLst>
      <p:ext uri="{BB962C8B-B14F-4D97-AF65-F5344CB8AC3E}">
        <p14:creationId xmlns:p14="http://schemas.microsoft.com/office/powerpoint/2010/main" val="2889763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C4F6F58-5C33-5CD2-9340-036D2A737FE9}"/>
              </a:ext>
            </a:extLst>
          </p:cNvPr>
          <p:cNvPicPr>
            <a:picLocks noChangeAspect="1"/>
          </p:cNvPicPr>
          <p:nvPr/>
        </p:nvPicPr>
        <p:blipFill rotWithShape="1">
          <a:blip r:embed="rId3">
            <a:duotone>
              <a:prstClr val="black"/>
              <a:schemeClr val="accent6">
                <a:tint val="45000"/>
                <a:satMod val="400000"/>
              </a:schemeClr>
            </a:duotone>
            <a:extLst>
              <a:ext uri="{BEBA8EAE-BF5A-486C-A8C5-ECC9F3942E4B}">
                <a14:imgProps xmlns:a14="http://schemas.microsoft.com/office/drawing/2010/main">
                  <a14:imgLayer r:embed="rId4">
                    <a14:imgEffect>
                      <a14:backgroundRemoval t="972" b="99444" l="391" r="90000">
                        <a14:foregroundMark x1="18047" y1="17083" x2="22266" y2="49444"/>
                        <a14:foregroundMark x1="10703" y1="8611" x2="10703" y2="8611"/>
                        <a14:foregroundMark x1="10703" y1="8611" x2="7422" y2="6667"/>
                        <a14:foregroundMark x1="4297" y1="93889" x2="8906" y2="75000"/>
                        <a14:foregroundMark x1="391" y1="55833" x2="625" y2="23333"/>
                        <a14:foregroundMark x1="1953" y1="1250" x2="9688" y2="1111"/>
                        <a14:foregroundMark x1="9688" y1="1111" x2="12891" y2="1806"/>
                        <a14:foregroundMark x1="2734" y1="99861" x2="10703" y2="99306"/>
                        <a14:foregroundMark x1="10703" y1="99306" x2="11094" y2="99444"/>
                      </a14:backgroundRemoval>
                    </a14:imgEffect>
                    <a14:imgEffect>
                      <a14:colorTemperature colorTemp="8800"/>
                    </a14:imgEffect>
                  </a14:imgLayer>
                </a14:imgProps>
              </a:ext>
              <a:ext uri="{28A0092B-C50C-407E-A947-70E740481C1C}">
                <a14:useLocalDpi xmlns:a14="http://schemas.microsoft.com/office/drawing/2010/main" val="0"/>
              </a:ext>
            </a:extLst>
          </a:blip>
          <a:srcRect t="18" r="55758"/>
          <a:stretch/>
        </p:blipFill>
        <p:spPr>
          <a:xfrm>
            <a:off x="0" y="0"/>
            <a:ext cx="5393933" cy="6858000"/>
          </a:xfrm>
          <a:prstGeom prst="rect">
            <a:avLst/>
          </a:prstGeom>
        </p:spPr>
      </p:pic>
      <p:sp>
        <p:nvSpPr>
          <p:cNvPr id="6" name="TextBox 5">
            <a:extLst>
              <a:ext uri="{FF2B5EF4-FFF2-40B4-BE49-F238E27FC236}">
                <a16:creationId xmlns:a16="http://schemas.microsoft.com/office/drawing/2014/main" id="{E09A9221-0E9A-681E-1F56-76B0F7F0FBE1}"/>
              </a:ext>
            </a:extLst>
          </p:cNvPr>
          <p:cNvSpPr txBox="1"/>
          <p:nvPr/>
        </p:nvSpPr>
        <p:spPr>
          <a:xfrm>
            <a:off x="608265" y="1712235"/>
            <a:ext cx="3906921" cy="1938992"/>
          </a:xfrm>
          <a:prstGeom prst="rect">
            <a:avLst/>
          </a:prstGeom>
          <a:noFill/>
        </p:spPr>
        <p:txBody>
          <a:bodyPr wrap="square">
            <a:spAutoFit/>
          </a:bodyPr>
          <a:lstStyle/>
          <a:p>
            <a:r>
              <a:rPr lang="nb-NO" sz="4000" b="1" dirty="0" err="1">
                <a:latin typeface="Open Sans" panose="020B0606030504020204" pitchFamily="34" charset="0"/>
                <a:ea typeface="Open Sans" panose="020B0606030504020204" pitchFamily="34" charset="0"/>
                <a:cs typeface="Open Sans" panose="020B0606030504020204" pitchFamily="34" charset="0"/>
              </a:rPr>
              <a:t>Academic</a:t>
            </a:r>
            <a:r>
              <a:rPr lang="nb-NO" sz="4000" b="1" dirty="0">
                <a:latin typeface="Open Sans" panose="020B0606030504020204" pitchFamily="34" charset="0"/>
                <a:ea typeface="Open Sans" panose="020B0606030504020204" pitchFamily="34" charset="0"/>
                <a:cs typeface="Open Sans" panose="020B0606030504020204" pitchFamily="34" charset="0"/>
              </a:rPr>
              <a:t> </a:t>
            </a:r>
            <a:r>
              <a:rPr lang="nb-NO" sz="4000" b="1" dirty="0" err="1">
                <a:latin typeface="Open Sans" panose="020B0606030504020204" pitchFamily="34" charset="0"/>
                <a:ea typeface="Open Sans" panose="020B0606030504020204" pitchFamily="34" charset="0"/>
                <a:cs typeface="Open Sans" panose="020B0606030504020204" pitchFamily="34" charset="0"/>
              </a:rPr>
              <a:t>literacy</a:t>
            </a:r>
            <a:r>
              <a:rPr lang="nb-NO" sz="4000" b="1" dirty="0">
                <a:latin typeface="Open Sans" panose="020B0606030504020204" pitchFamily="34" charset="0"/>
                <a:ea typeface="Open Sans" panose="020B0606030504020204" pitchFamily="34" charset="0"/>
                <a:cs typeface="Open Sans" panose="020B0606030504020204" pitchFamily="34" charset="0"/>
              </a:rPr>
              <a:t> </a:t>
            </a:r>
            <a:r>
              <a:rPr lang="nb-NO" sz="4000" b="1" dirty="0" err="1">
                <a:latin typeface="Open Sans" panose="020B0606030504020204" pitchFamily="34" charset="0"/>
                <a:ea typeface="Open Sans" panose="020B0606030504020204" pitchFamily="34" charset="0"/>
                <a:cs typeface="Open Sans" panose="020B0606030504020204" pitchFamily="34" charset="0"/>
              </a:rPr>
              <a:t>today</a:t>
            </a:r>
            <a:r>
              <a:rPr lang="nb-NO" sz="4000" b="1" dirty="0">
                <a:latin typeface="Open Sans" panose="020B0606030504020204" pitchFamily="34" charset="0"/>
                <a:ea typeface="Open Sans" panose="020B0606030504020204" pitchFamily="34" charset="0"/>
                <a:cs typeface="Open Sans" panose="020B0606030504020204" pitchFamily="34" charset="0"/>
              </a:rPr>
              <a:t>?</a:t>
            </a:r>
          </a:p>
        </p:txBody>
      </p:sp>
      <p:sp>
        <p:nvSpPr>
          <p:cNvPr id="9" name="Rectangle 8">
            <a:extLst>
              <a:ext uri="{FF2B5EF4-FFF2-40B4-BE49-F238E27FC236}">
                <a16:creationId xmlns:a16="http://schemas.microsoft.com/office/drawing/2014/main" id="{C973DD4A-46AA-6EE1-1796-9CF86CA7AA46}"/>
              </a:ext>
            </a:extLst>
          </p:cNvPr>
          <p:cNvSpPr/>
          <p:nvPr/>
        </p:nvSpPr>
        <p:spPr>
          <a:xfrm rot="20970895">
            <a:off x="1460719" y="4223063"/>
            <a:ext cx="1472958" cy="1789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Content Placeholder 2">
            <a:extLst>
              <a:ext uri="{FF2B5EF4-FFF2-40B4-BE49-F238E27FC236}">
                <a16:creationId xmlns:a16="http://schemas.microsoft.com/office/drawing/2014/main" id="{EAE2200B-2CCD-2B26-2CF5-DFD64F8F7C04}"/>
              </a:ext>
            </a:extLst>
          </p:cNvPr>
          <p:cNvSpPr>
            <a:spLocks noGrp="1"/>
          </p:cNvSpPr>
          <p:nvPr>
            <p:ph idx="1"/>
          </p:nvPr>
        </p:nvSpPr>
        <p:spPr>
          <a:xfrm>
            <a:off x="6798069" y="1914854"/>
            <a:ext cx="3987300" cy="4490901"/>
          </a:xfrm>
        </p:spPr>
        <p:txBody>
          <a:bodyPr>
            <a:normAutofit/>
          </a:bodyPr>
          <a:lstStyle/>
          <a:p>
            <a:pPr marL="0" indent="0">
              <a:buNone/>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7" name="Picture 16" descr="Graphical user interface, text, application, Word&#10;&#10;Description automatically generated">
            <a:extLst>
              <a:ext uri="{FF2B5EF4-FFF2-40B4-BE49-F238E27FC236}">
                <a16:creationId xmlns:a16="http://schemas.microsoft.com/office/drawing/2014/main" id="{7C3BA00D-7328-FB8E-E4A0-8BBA8EC84AB8}"/>
              </a:ext>
            </a:extLst>
          </p:cNvPr>
          <p:cNvPicPr>
            <a:picLocks noChangeAspect="1"/>
          </p:cNvPicPr>
          <p:nvPr/>
        </p:nvPicPr>
        <p:blipFill rotWithShape="1">
          <a:blip r:embed="rId5">
            <a:extLst>
              <a:ext uri="{28A0092B-C50C-407E-A947-70E740481C1C}">
                <a14:useLocalDpi xmlns:a14="http://schemas.microsoft.com/office/drawing/2010/main" val="0"/>
              </a:ext>
            </a:extLst>
          </a:blip>
          <a:srcRect l="35155" t="17333" r="31875" b="6594"/>
          <a:stretch/>
        </p:blipFill>
        <p:spPr>
          <a:xfrm rot="20915177">
            <a:off x="1622504" y="4425974"/>
            <a:ext cx="715352" cy="928422"/>
          </a:xfrm>
          <a:prstGeom prst="rect">
            <a:avLst/>
          </a:prstGeom>
        </p:spPr>
      </p:pic>
      <p:pic>
        <p:nvPicPr>
          <p:cNvPr id="8" name="Picture 7" descr="A picture containing text, indoor, old, seat&#10;&#10;Description automatically generated">
            <a:extLst>
              <a:ext uri="{FF2B5EF4-FFF2-40B4-BE49-F238E27FC236}">
                <a16:creationId xmlns:a16="http://schemas.microsoft.com/office/drawing/2014/main" id="{8913E700-4D6F-4A46-8F6E-131C13B1E7A6}"/>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7594" b="98824" l="12457" r="98270">
                        <a14:foregroundMark x1="21684" y1="16257" x2="30104" y2="84706"/>
                        <a14:foregroundMark x1="30104" y1="84706" x2="76355" y2="65775"/>
                        <a14:foregroundMark x1="76355" y1="65775" x2="81892" y2="92513"/>
                        <a14:foregroundMark x1="81892" y1="92513" x2="65993" y2="57729"/>
                        <a14:foregroundMark x1="67694" y1="26024" x2="68281" y2="21283"/>
                        <a14:foregroundMark x1="68281" y1="21283" x2="37486" y2="20428"/>
                        <a14:foregroundMark x1="37486" y1="20428" x2="59516" y2="10160"/>
                        <a14:foregroundMark x1="59516" y1="10160" x2="85698" y2="20107"/>
                        <a14:foregroundMark x1="85698" y1="20107" x2="88812" y2="50695"/>
                        <a14:foregroundMark x1="88812" y1="50695" x2="67306" y2="49782"/>
                        <a14:foregroundMark x1="36345" y1="35272" x2="29296" y2="14759"/>
                        <a14:foregroundMark x1="29296" y1="14759" x2="37135" y2="35219"/>
                        <a14:foregroundMark x1="65751" y1="58996" x2="74279" y2="65241"/>
                        <a14:foregroundMark x1="74279" y1="65241" x2="65468" y2="59609"/>
                        <a14:foregroundMark x1="18800" y1="49947" x2="15110" y2="91230"/>
                        <a14:foregroundMark x1="26874" y1="90053" x2="60900" y2="97219"/>
                        <a14:foregroundMark x1="95617" y1="48449" x2="88351" y2="88663"/>
                        <a14:foregroundMark x1="67474" y1="91444" x2="94233" y2="95401"/>
                        <a14:foregroundMark x1="94233" y1="95401" x2="94348" y2="94439"/>
                        <a14:foregroundMark x1="94348" y1="94439" x2="96309" y2="66631"/>
                        <a14:foregroundMark x1="97578" y1="54332" x2="98385" y2="92299"/>
                        <a14:foregroundMark x1="94694" y1="21711" x2="71280" y2="29626"/>
                        <a14:foregroundMark x1="55133" y1="15615" x2="32180" y2="8556"/>
                        <a14:foregroundMark x1="32180" y1="8556" x2="18454" y2="40749"/>
                        <a14:foregroundMark x1="15686" y1="16257" x2="14994" y2="71444"/>
                        <a14:foregroundMark x1="14994" y1="71444" x2="15340" y2="72299"/>
                        <a14:foregroundMark x1="52364" y1="71551" x2="65975" y2="68877"/>
                        <a14:foregroundMark x1="93656" y1="21818" x2="96194" y2="37968"/>
                        <a14:foregroundMark x1="94348" y1="14011" x2="14994" y2="11551"/>
                        <a14:foregroundMark x1="17070" y1="9733" x2="95732" y2="11016"/>
                        <a14:foregroundMark x1="95732" y1="11016" x2="96078" y2="11337"/>
                        <a14:foregroundMark x1="94925" y1="10481" x2="71396" y2="5455"/>
                        <a14:foregroundMark x1="71396" y1="5455" x2="20415" y2="12834"/>
                        <a14:foregroundMark x1="20415" y1="12834" x2="14302" y2="98930"/>
                        <a14:foregroundMark x1="14187" y1="97861" x2="82238" y2="96257"/>
                        <a14:foregroundMark x1="38408" y1="74011" x2="37370" y2="78717"/>
                        <a14:foregroundMark x1="14994" y1="43422" x2="14994" y2="43422"/>
                        <a14:foregroundMark x1="14994" y1="43422" x2="12572" y2="97540"/>
                        <a14:foregroundMark x1="15225" y1="14545" x2="13841" y2="59358"/>
                        <a14:foregroundMark x1="14418" y1="10695" x2="39677" y2="10160"/>
                        <a14:foregroundMark x1="39677" y1="10160" x2="14187" y2="9412"/>
                        <a14:foregroundMark x1="14187" y1="9412" x2="14302" y2="44171"/>
                        <a14:foregroundMark x1="14302" y1="44171" x2="19031" y2="22139"/>
                        <a14:foregroundMark x1="19031" y1="22139" x2="49020" y2="8556"/>
                        <a14:foregroundMark x1="49020" y1="8556" x2="71972" y2="5775"/>
                        <a14:foregroundMark x1="71972" y1="5775" x2="9689" y2="9198"/>
                        <a14:foregroundMark x1="9689" y1="9198" x2="2307" y2="37754"/>
                        <a14:foregroundMark x1="2307" y1="37754" x2="7728" y2="59358"/>
                        <a14:foregroundMark x1="7728" y1="59358" x2="14072" y2="27487"/>
                        <a14:foregroundMark x1="14072" y1="27487" x2="9458" y2="95936"/>
                        <a14:foregroundMark x1="9458" y1="95936" x2="14072" y2="48663"/>
                        <a14:foregroundMark x1="14072" y1="48663" x2="7382" y2="20535"/>
                        <a14:foregroundMark x1="7382" y1="20535" x2="44521" y2="9519"/>
                        <a14:foregroundMark x1="44521" y1="9519" x2="84198" y2="11658"/>
                        <a14:foregroundMark x1="84198" y1="11658" x2="96194" y2="7594"/>
                        <a14:backgroundMark x1="46713" y1="30695" x2="65859" y2="43850"/>
                        <a14:backgroundMark x1="65859" y1="43850" x2="43599" y2="50481"/>
                        <a14:backgroundMark x1="43599" y1="50481" x2="44291" y2="28021"/>
                        <a14:backgroundMark x1="44291" y1="28021" x2="65513" y2="42567"/>
                        <a14:backgroundMark x1="65513" y1="42567" x2="44060" y2="31123"/>
                        <a14:backgroundMark x1="44060" y1="31123" x2="65744" y2="38075"/>
                        <a14:backgroundMark x1="65744" y1="38075" x2="44752" y2="52086"/>
                        <a14:backgroundMark x1="44752" y1="52086" x2="46021" y2="29091"/>
                        <a14:backgroundMark x1="46021" y1="29091" x2="38870" y2="49626"/>
                        <a14:backgroundMark x1="38870" y1="49626" x2="57785" y2="34011"/>
                        <a14:backgroundMark x1="57785" y1="34011" x2="64706" y2="51123"/>
                        <a14:backgroundMark x1="48674" y1="56898" x2="61015" y2="52086"/>
                        <a14:backgroundMark x1="53749" y1="58182" x2="62053" y2="54545"/>
                        <a14:backgroundMark x1="57785" y1="52086" x2="53403" y2="51658"/>
                        <a14:backgroundMark x1="38062" y1="42781" x2="37832" y2="33048"/>
                        <a14:backgroundMark x1="60438" y1="59465" x2="64475" y2="51016"/>
                        <a14:backgroundMark x1="64475" y1="50802" x2="63322" y2="57326"/>
                        <a14:backgroundMark x1="63322" y1="57326" x2="63322" y2="57326"/>
                        <a14:backgroundMark x1="63322" y1="57326" x2="62630" y2="58824"/>
                        <a14:backgroundMark x1="65975" y1="26096" x2="66667" y2="40321"/>
                        <a14:backgroundMark x1="57555" y1="49519" x2="45905" y2="45134"/>
                        <a14:backgroundMark x1="39331" y1="42353" x2="60554" y2="50374"/>
                        <a14:backgroundMark x1="60554" y1="50374" x2="58478" y2="49626"/>
                        <a14:backgroundMark x1="38524" y1="42674" x2="50288" y2="53476"/>
                        <a14:backgroundMark x1="38524" y1="41711" x2="39216" y2="35080"/>
                        <a14:backgroundMark x1="39216" y1="35080" x2="40023" y2="45455"/>
                      </a14:backgroundRemoval>
                    </a14:imgEffect>
                  </a14:imgLayer>
                </a14:imgProps>
              </a:ext>
              <a:ext uri="{28A0092B-C50C-407E-A947-70E740481C1C}">
                <a14:useLocalDpi xmlns:a14="http://schemas.microsoft.com/office/drawing/2010/main" val="0"/>
              </a:ext>
            </a:extLst>
          </a:blip>
          <a:srcRect l="13550" t="8051"/>
          <a:stretch/>
        </p:blipFill>
        <p:spPr>
          <a:xfrm rot="21032556">
            <a:off x="1262380" y="4081780"/>
            <a:ext cx="1869638" cy="2144498"/>
          </a:xfrm>
          <a:prstGeom prst="rect">
            <a:avLst/>
          </a:prstGeom>
          <a:ln w="76200">
            <a:solidFill>
              <a:schemeClr val="bg1"/>
            </a:solidFill>
          </a:ln>
        </p:spPr>
      </p:pic>
      <p:sp>
        <p:nvSpPr>
          <p:cNvPr id="3" name="TextBox 2">
            <a:extLst>
              <a:ext uri="{FF2B5EF4-FFF2-40B4-BE49-F238E27FC236}">
                <a16:creationId xmlns:a16="http://schemas.microsoft.com/office/drawing/2014/main" id="{6E3B253D-FCC3-C5B5-CA47-0C2C86498603}"/>
              </a:ext>
            </a:extLst>
          </p:cNvPr>
          <p:cNvSpPr txBox="1"/>
          <p:nvPr/>
        </p:nvSpPr>
        <p:spPr>
          <a:xfrm>
            <a:off x="5699167" y="1136064"/>
            <a:ext cx="6127875" cy="4585871"/>
          </a:xfrm>
          <a:prstGeom prst="rect">
            <a:avLst/>
          </a:prstGeom>
          <a:noFill/>
        </p:spPr>
        <p:txBody>
          <a:bodyPr wrap="square" rtlCol="0">
            <a:spAutoFit/>
          </a:bodyPr>
          <a:lstStyle/>
          <a:p>
            <a:pPr marL="285750" indent="-285750">
              <a:buFont typeface="Arial" panose="020B0604020202020204" pitchFamily="34" charset="0"/>
              <a:buChar char="•"/>
            </a:pPr>
            <a:r>
              <a:rPr lang="nb-NO" sz="3200" b="1" dirty="0"/>
              <a:t>Language: </a:t>
            </a:r>
            <a:r>
              <a:rPr lang="nb-NO" sz="3200" dirty="0" err="1"/>
              <a:t>Academic</a:t>
            </a:r>
            <a:r>
              <a:rPr lang="nb-NO" sz="3200" dirty="0"/>
              <a:t> English</a:t>
            </a:r>
          </a:p>
          <a:p>
            <a:pPr marL="285750" indent="-285750">
              <a:buFont typeface="Arial" panose="020B0604020202020204" pitchFamily="34" charset="0"/>
              <a:buChar char="•"/>
            </a:pPr>
            <a:r>
              <a:rPr lang="nb-NO" sz="3200" b="1" dirty="0"/>
              <a:t>Format: </a:t>
            </a:r>
            <a:r>
              <a:rPr lang="nb-NO" sz="3200" dirty="0"/>
              <a:t>Short </a:t>
            </a:r>
            <a:r>
              <a:rPr lang="nb-NO" sz="3200" dirty="0" err="1"/>
              <a:t>papers</a:t>
            </a:r>
            <a:endParaRPr lang="nb-NO" sz="3200" dirty="0"/>
          </a:p>
          <a:p>
            <a:pPr marL="285750" indent="-285750">
              <a:buFont typeface="Arial" panose="020B0604020202020204" pitchFamily="34" charset="0"/>
              <a:buChar char="•"/>
            </a:pPr>
            <a:r>
              <a:rPr lang="en-US" sz="3200" b="1" dirty="0"/>
              <a:t>Incentive</a:t>
            </a:r>
            <a:r>
              <a:rPr lang="nb-NO" sz="3200" b="1" dirty="0"/>
              <a:t>: </a:t>
            </a:r>
            <a:r>
              <a:rPr lang="nb-NO" sz="3200" dirty="0"/>
              <a:t>The more, the </a:t>
            </a:r>
            <a:r>
              <a:rPr lang="nb-NO" sz="3200" dirty="0" err="1"/>
              <a:t>better</a:t>
            </a:r>
            <a:endParaRPr lang="nb-NO" sz="3200" dirty="0"/>
          </a:p>
          <a:p>
            <a:pPr marL="285750" indent="-285750">
              <a:buFont typeface="Arial" panose="020B0604020202020204" pitchFamily="34" charset="0"/>
              <a:buChar char="•"/>
            </a:pPr>
            <a:r>
              <a:rPr lang="nb-NO" sz="3200" b="1" dirty="0" err="1"/>
              <a:t>Condition</a:t>
            </a:r>
            <a:r>
              <a:rPr lang="nb-NO" sz="3200" b="1" dirty="0"/>
              <a:t>: </a:t>
            </a:r>
            <a:r>
              <a:rPr lang="nb-NO" sz="3200" dirty="0" err="1"/>
              <a:t>Competition</a:t>
            </a:r>
            <a:r>
              <a:rPr lang="nb-NO" sz="3200" dirty="0"/>
              <a:t> and time </a:t>
            </a:r>
            <a:r>
              <a:rPr lang="nb-NO" sz="3200" dirty="0" err="1"/>
              <a:t>pressure</a:t>
            </a:r>
            <a:endParaRPr lang="nb-NO" sz="3200" dirty="0"/>
          </a:p>
          <a:p>
            <a:pPr marL="285750" indent="-285750">
              <a:buFont typeface="Arial" panose="020B0604020202020204" pitchFamily="34" charset="0"/>
              <a:buChar char="•"/>
            </a:pPr>
            <a:r>
              <a:rPr lang="en-US" sz="3200" b="1" dirty="0"/>
              <a:t>Popular set-up:</a:t>
            </a:r>
            <a:r>
              <a:rPr lang="en-US" sz="3200" dirty="0"/>
              <a:t> Interdisciplinary dialog</a:t>
            </a:r>
          </a:p>
          <a:p>
            <a:pPr marL="285750" indent="-285750">
              <a:buFont typeface="Arial" panose="020B0604020202020204" pitchFamily="34" charset="0"/>
              <a:buChar char="•"/>
            </a:pPr>
            <a:r>
              <a:rPr lang="nb-NO" sz="3200" b="1" dirty="0"/>
              <a:t>Tools: </a:t>
            </a:r>
            <a:r>
              <a:rPr lang="nb-NO" sz="3200" dirty="0"/>
              <a:t>Computer and </a:t>
            </a:r>
            <a:r>
              <a:rPr lang="nb-NO" sz="3200" dirty="0" err="1"/>
              <a:t>internet</a:t>
            </a:r>
            <a:r>
              <a:rPr lang="nb-NO" sz="3200" dirty="0"/>
              <a:t> </a:t>
            </a:r>
            <a:endParaRPr lang="en-US" sz="3200"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p:txBody>
      </p:sp>
    </p:spTree>
    <p:extLst>
      <p:ext uri="{BB962C8B-B14F-4D97-AF65-F5344CB8AC3E}">
        <p14:creationId xmlns:p14="http://schemas.microsoft.com/office/powerpoint/2010/main" val="31078453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3FCD4075-4322-356C-65A2-4E1AB8BD6CF8}"/>
              </a:ext>
            </a:extLst>
          </p:cNvPr>
          <p:cNvCxnSpPr>
            <a:cxnSpLocks/>
          </p:cNvCxnSpPr>
          <p:nvPr/>
        </p:nvCxnSpPr>
        <p:spPr>
          <a:xfrm flipV="1">
            <a:off x="12502058" y="5946628"/>
            <a:ext cx="60557" cy="75695"/>
          </a:xfrm>
          <a:prstGeom prst="line">
            <a:avLst/>
          </a:prstGeom>
          <a:ln w="9525"/>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630C7043-4F59-6239-D23A-FB0933E9E612}"/>
              </a:ext>
            </a:extLst>
          </p:cNvPr>
          <p:cNvSpPr txBox="1"/>
          <p:nvPr/>
        </p:nvSpPr>
        <p:spPr>
          <a:xfrm>
            <a:off x="8643760" y="2768236"/>
            <a:ext cx="2381839" cy="923330"/>
          </a:xfrm>
          <a:prstGeom prst="rect">
            <a:avLst/>
          </a:prstGeom>
          <a:noFill/>
        </p:spPr>
        <p:txBody>
          <a:bodyPr wrap="square" rtlCol="0">
            <a:spAutoFit/>
          </a:bodyPr>
          <a:lstStyle/>
          <a:p>
            <a:endParaRPr lang="nb-NO" dirty="0"/>
          </a:p>
          <a:p>
            <a:endParaRPr lang="nb-NO" dirty="0"/>
          </a:p>
          <a:p>
            <a:endParaRPr lang="nb-NO" dirty="0"/>
          </a:p>
        </p:txBody>
      </p:sp>
      <p:sp>
        <p:nvSpPr>
          <p:cNvPr id="13" name="Rectangle 12">
            <a:extLst>
              <a:ext uri="{FF2B5EF4-FFF2-40B4-BE49-F238E27FC236}">
                <a16:creationId xmlns:a16="http://schemas.microsoft.com/office/drawing/2014/main" id="{047B969E-B97A-CA4F-7E00-F4AC670D3BE8}"/>
              </a:ext>
            </a:extLst>
          </p:cNvPr>
          <p:cNvSpPr/>
          <p:nvPr/>
        </p:nvSpPr>
        <p:spPr>
          <a:xfrm>
            <a:off x="19570" y="37898"/>
            <a:ext cx="12147029" cy="6737903"/>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Content Placeholder 4">
            <a:extLst>
              <a:ext uri="{FF2B5EF4-FFF2-40B4-BE49-F238E27FC236}">
                <a16:creationId xmlns:a16="http://schemas.microsoft.com/office/drawing/2014/main" id="{21775746-DB79-8578-FE5D-05CE5E13DEF4}"/>
              </a:ext>
            </a:extLst>
          </p:cNvPr>
          <p:cNvSpPr>
            <a:spLocks noGrp="1"/>
          </p:cNvSpPr>
          <p:nvPr>
            <p:ph idx="1"/>
          </p:nvPr>
        </p:nvSpPr>
        <p:spPr>
          <a:xfrm>
            <a:off x="2741676" y="1924512"/>
            <a:ext cx="6016485" cy="1463675"/>
          </a:xfrm>
        </p:spPr>
        <p:txBody>
          <a:bodyPr>
            <a:noAutofit/>
          </a:bodyPr>
          <a:lstStyle/>
          <a:p>
            <a:pPr marL="0" indent="0">
              <a:lnSpc>
                <a:spcPct val="100000"/>
              </a:lnSpc>
              <a:spcBef>
                <a:spcPts val="0"/>
              </a:spcBef>
              <a:buNone/>
            </a:pPr>
            <a:r>
              <a:rPr lang="nb-NO" sz="3200" b="1" dirty="0">
                <a:solidFill>
                  <a:schemeClr val="bg1">
                    <a:lumMod val="85000"/>
                  </a:schemeClr>
                </a:solidFill>
                <a:latin typeface="Bradley Hand ITC" panose="03070402050302030203" pitchFamily="66" charset="0"/>
              </a:rPr>
              <a:t>How </a:t>
            </a:r>
            <a:r>
              <a:rPr lang="nb-NO" sz="3200" b="1" dirty="0" err="1">
                <a:solidFill>
                  <a:schemeClr val="bg1">
                    <a:lumMod val="85000"/>
                  </a:schemeClr>
                </a:solidFill>
                <a:latin typeface="Bradley Hand ITC" panose="03070402050302030203" pitchFamily="66" charset="0"/>
              </a:rPr>
              <a:t>does</a:t>
            </a:r>
            <a:r>
              <a:rPr lang="nb-NO" sz="3200" b="1" dirty="0">
                <a:solidFill>
                  <a:schemeClr val="bg1">
                    <a:lumMod val="85000"/>
                  </a:schemeClr>
                </a:solidFill>
                <a:latin typeface="Bradley Hand ITC" panose="03070402050302030203" pitchFamily="66" charset="0"/>
              </a:rPr>
              <a:t> </a:t>
            </a:r>
            <a:r>
              <a:rPr lang="nb-NO" sz="3200" b="1" dirty="0" err="1">
                <a:solidFill>
                  <a:schemeClr val="bg1">
                    <a:lumMod val="85000"/>
                  </a:schemeClr>
                </a:solidFill>
                <a:latin typeface="Bradley Hand ITC" panose="03070402050302030203" pitchFamily="66" charset="0"/>
              </a:rPr>
              <a:t>contemporary</a:t>
            </a:r>
            <a:r>
              <a:rPr lang="nb-NO" sz="3200" b="1" dirty="0">
                <a:solidFill>
                  <a:schemeClr val="bg1">
                    <a:lumMod val="85000"/>
                  </a:schemeClr>
                </a:solidFill>
                <a:latin typeface="Bradley Hand ITC" panose="03070402050302030203" pitchFamily="66" charset="0"/>
              </a:rPr>
              <a:t> </a:t>
            </a:r>
            <a:r>
              <a:rPr lang="nb-NO" sz="3200" b="1" dirty="0" err="1">
                <a:solidFill>
                  <a:schemeClr val="bg1">
                    <a:lumMod val="85000"/>
                  </a:schemeClr>
                </a:solidFill>
                <a:latin typeface="Bradley Hand ITC" panose="03070402050302030203" pitchFamily="66" charset="0"/>
              </a:rPr>
              <a:t>literacy</a:t>
            </a:r>
            <a:r>
              <a:rPr lang="nb-NO" sz="3200" b="1" dirty="0">
                <a:solidFill>
                  <a:schemeClr val="bg1">
                    <a:lumMod val="85000"/>
                  </a:schemeClr>
                </a:solidFill>
                <a:latin typeface="Bradley Hand ITC" panose="03070402050302030203" pitchFamily="66" charset="0"/>
              </a:rPr>
              <a:t> </a:t>
            </a:r>
            <a:r>
              <a:rPr lang="nb-NO" sz="3200" b="1" dirty="0" err="1">
                <a:solidFill>
                  <a:schemeClr val="bg1">
                    <a:lumMod val="85000"/>
                  </a:schemeClr>
                </a:solidFill>
                <a:latin typeface="Bradley Hand ITC" panose="03070402050302030203" pitchFamily="66" charset="0"/>
              </a:rPr>
              <a:t>influence</a:t>
            </a:r>
            <a:r>
              <a:rPr lang="nb-NO" sz="3200" b="1" dirty="0">
                <a:solidFill>
                  <a:schemeClr val="bg1">
                    <a:lumMod val="85000"/>
                  </a:schemeClr>
                </a:solidFill>
                <a:latin typeface="Bradley Hand ITC" panose="03070402050302030203" pitchFamily="66" charset="0"/>
              </a:rPr>
              <a:t> </a:t>
            </a:r>
            <a:r>
              <a:rPr lang="nb-NO" sz="3200" b="1" dirty="0" err="1">
                <a:solidFill>
                  <a:schemeClr val="bg1">
                    <a:lumMod val="85000"/>
                  </a:schemeClr>
                </a:solidFill>
                <a:latin typeface="Bradley Hand ITC" panose="03070402050302030203" pitchFamily="66" charset="0"/>
              </a:rPr>
              <a:t>your</a:t>
            </a:r>
            <a:r>
              <a:rPr lang="nb-NO" sz="3200" b="1" dirty="0">
                <a:solidFill>
                  <a:schemeClr val="bg1">
                    <a:lumMod val="85000"/>
                  </a:schemeClr>
                </a:solidFill>
                <a:latin typeface="Bradley Hand ITC" panose="03070402050302030203" pitchFamily="66" charset="0"/>
              </a:rPr>
              <a:t> </a:t>
            </a:r>
            <a:r>
              <a:rPr lang="nb-NO" sz="3200" b="1" dirty="0" err="1">
                <a:solidFill>
                  <a:schemeClr val="bg1">
                    <a:lumMod val="85000"/>
                  </a:schemeClr>
                </a:solidFill>
                <a:latin typeface="Bradley Hand ITC" panose="03070402050302030203" pitchFamily="66" charset="0"/>
              </a:rPr>
              <a:t>knowledge</a:t>
            </a:r>
            <a:r>
              <a:rPr lang="nb-NO" sz="3200" b="1" dirty="0">
                <a:solidFill>
                  <a:schemeClr val="bg1">
                    <a:lumMod val="85000"/>
                  </a:schemeClr>
                </a:solidFill>
                <a:latin typeface="Bradley Hand ITC" panose="03070402050302030203" pitchFamily="66" charset="0"/>
              </a:rPr>
              <a:t> </a:t>
            </a:r>
            <a:r>
              <a:rPr lang="nb-NO" sz="3200" b="1" dirty="0" err="1">
                <a:solidFill>
                  <a:schemeClr val="bg1">
                    <a:lumMod val="85000"/>
                  </a:schemeClr>
                </a:solidFill>
                <a:latin typeface="Bradley Hand ITC" panose="03070402050302030203" pitchFamily="66" charset="0"/>
              </a:rPr>
              <a:t>production</a:t>
            </a:r>
            <a:r>
              <a:rPr lang="nb-NO" sz="3200" b="1" dirty="0">
                <a:solidFill>
                  <a:schemeClr val="bg1">
                    <a:lumMod val="85000"/>
                  </a:schemeClr>
                </a:solidFill>
                <a:latin typeface="Bradley Hand ITC" panose="03070402050302030203" pitchFamily="66" charset="0"/>
              </a:rPr>
              <a:t>?</a:t>
            </a:r>
          </a:p>
        </p:txBody>
      </p:sp>
      <p:pic>
        <p:nvPicPr>
          <p:cNvPr id="5" name="Bilde 16">
            <a:extLst>
              <a:ext uri="{FF2B5EF4-FFF2-40B4-BE49-F238E27FC236}">
                <a16:creationId xmlns:a16="http://schemas.microsoft.com/office/drawing/2014/main" id="{0B4B6755-4581-3B4C-0B0E-26EBF4FC1CE0}"/>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5000" b="89412" l="32059" r="55294"/>
                    </a14:imgEffect>
                  </a14:imgLayer>
                </a14:imgProps>
              </a:ext>
              <a:ext uri="{28A0092B-C50C-407E-A947-70E740481C1C}">
                <a14:useLocalDpi xmlns:a14="http://schemas.microsoft.com/office/drawing/2010/main" val="0"/>
              </a:ext>
            </a:extLst>
          </a:blip>
          <a:srcRect l="32588" t="15884" r="41294" b="8353"/>
          <a:stretch/>
        </p:blipFill>
        <p:spPr>
          <a:xfrm flipH="1">
            <a:off x="10051402" y="5551065"/>
            <a:ext cx="268869" cy="753619"/>
          </a:xfrm>
          <a:prstGeom prst="rect">
            <a:avLst/>
          </a:prstGeom>
        </p:spPr>
      </p:pic>
      <p:cxnSp>
        <p:nvCxnSpPr>
          <p:cNvPr id="7" name="Straight Connector 6">
            <a:extLst>
              <a:ext uri="{FF2B5EF4-FFF2-40B4-BE49-F238E27FC236}">
                <a16:creationId xmlns:a16="http://schemas.microsoft.com/office/drawing/2014/main" id="{8B0D9364-4AE2-A14F-39BF-4D43F5CF137B}"/>
              </a:ext>
            </a:extLst>
          </p:cNvPr>
          <p:cNvCxnSpPr>
            <a:cxnSpLocks/>
          </p:cNvCxnSpPr>
          <p:nvPr/>
        </p:nvCxnSpPr>
        <p:spPr>
          <a:xfrm>
            <a:off x="5614785" y="6285384"/>
            <a:ext cx="5148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C247A2F3-25DE-9B3A-3C71-B455E3330F20}"/>
              </a:ext>
            </a:extLst>
          </p:cNvPr>
          <p:cNvCxnSpPr>
            <a:cxnSpLocks/>
          </p:cNvCxnSpPr>
          <p:nvPr/>
        </p:nvCxnSpPr>
        <p:spPr>
          <a:xfrm>
            <a:off x="5614785" y="6285384"/>
            <a:ext cx="5148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Bilde 9">
            <a:extLst>
              <a:ext uri="{FF2B5EF4-FFF2-40B4-BE49-F238E27FC236}">
                <a16:creationId xmlns:a16="http://schemas.microsoft.com/office/drawing/2014/main" id="{5451F94F-D377-978D-83A9-4B15C5B89C6C}"/>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977" b="100000" l="40330" r="60440"/>
                    </a14:imgEffect>
                  </a14:imgLayer>
                </a14:imgProps>
              </a:ext>
              <a:ext uri="{28A0092B-C50C-407E-A947-70E740481C1C}">
                <a14:useLocalDpi xmlns:a14="http://schemas.microsoft.com/office/drawing/2010/main" val="0"/>
              </a:ext>
            </a:extLst>
          </a:blip>
          <a:srcRect l="40757" r="39442"/>
          <a:stretch/>
        </p:blipFill>
        <p:spPr>
          <a:xfrm flipH="1">
            <a:off x="6835029" y="5128231"/>
            <a:ext cx="268869" cy="753619"/>
          </a:xfrm>
          <a:prstGeom prst="rect">
            <a:avLst/>
          </a:prstGeom>
        </p:spPr>
      </p:pic>
      <p:pic>
        <p:nvPicPr>
          <p:cNvPr id="6" name="Picture 4" descr="What Is Lorem Ipsum Text and What Does It Mean?">
            <a:extLst>
              <a:ext uri="{FF2B5EF4-FFF2-40B4-BE49-F238E27FC236}">
                <a16:creationId xmlns:a16="http://schemas.microsoft.com/office/drawing/2014/main" id="{25646677-9591-E3B6-8AA5-516116924F53}"/>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11207" t="-3967" r="11794" b="-2"/>
          <a:stretch/>
        </p:blipFill>
        <p:spPr bwMode="auto">
          <a:xfrm>
            <a:off x="7927731" y="4835464"/>
            <a:ext cx="821612" cy="895855"/>
          </a:xfrm>
          <a:prstGeom prst="rect">
            <a:avLst/>
          </a:prstGeom>
          <a:noFill/>
          <a:extLst>
            <a:ext uri="{909E8E84-426E-40DD-AFC4-6F175D3DCCD1}">
              <a14:hiddenFill xmlns:a14="http://schemas.microsoft.com/office/drawing/2010/main">
                <a:solidFill>
                  <a:srgbClr val="FFFFFF"/>
                </a:solidFill>
              </a14:hiddenFill>
            </a:ext>
          </a:extLst>
        </p:spPr>
      </p:pic>
      <p:pic>
        <p:nvPicPr>
          <p:cNvPr id="26" name="Bilde 9">
            <a:extLst>
              <a:ext uri="{FF2B5EF4-FFF2-40B4-BE49-F238E27FC236}">
                <a16:creationId xmlns:a16="http://schemas.microsoft.com/office/drawing/2014/main" id="{F19E1D33-14CA-AE86-80B4-DE075EDC4C9E}"/>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977" b="100000" l="40330" r="60440"/>
                    </a14:imgEffect>
                  </a14:imgLayer>
                </a14:imgProps>
              </a:ext>
              <a:ext uri="{28A0092B-C50C-407E-A947-70E740481C1C}">
                <a14:useLocalDpi xmlns:a14="http://schemas.microsoft.com/office/drawing/2010/main" val="0"/>
              </a:ext>
            </a:extLst>
          </a:blip>
          <a:srcRect l="40757" r="39442"/>
          <a:stretch/>
        </p:blipFill>
        <p:spPr>
          <a:xfrm flipH="1">
            <a:off x="6828404" y="5129558"/>
            <a:ext cx="268869" cy="753619"/>
          </a:xfrm>
          <a:prstGeom prst="rect">
            <a:avLst/>
          </a:prstGeom>
        </p:spPr>
      </p:pic>
      <p:pic>
        <p:nvPicPr>
          <p:cNvPr id="24" name="Picture 23" descr="A picture containing text, indoor, old, seat&#10;&#10;Description automatically generated">
            <a:extLst>
              <a:ext uri="{FF2B5EF4-FFF2-40B4-BE49-F238E27FC236}">
                <a16:creationId xmlns:a16="http://schemas.microsoft.com/office/drawing/2014/main" id="{9764BE03-E98F-4E62-D927-3D90F33A286E}"/>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594" b="98824" l="12457" r="98270">
                        <a14:foregroundMark x1="21684" y1="16257" x2="30104" y2="84706"/>
                        <a14:foregroundMark x1="30104" y1="84706" x2="76355" y2="65775"/>
                        <a14:foregroundMark x1="76355" y1="65775" x2="81892" y2="92513"/>
                        <a14:foregroundMark x1="81892" y1="92513" x2="65993" y2="57729"/>
                        <a14:foregroundMark x1="67694" y1="26024" x2="68281" y2="21283"/>
                        <a14:foregroundMark x1="68281" y1="21283" x2="37486" y2="20428"/>
                        <a14:foregroundMark x1="37486" y1="20428" x2="59516" y2="10160"/>
                        <a14:foregroundMark x1="59516" y1="10160" x2="85698" y2="20107"/>
                        <a14:foregroundMark x1="85698" y1="20107" x2="88812" y2="50695"/>
                        <a14:foregroundMark x1="88812" y1="50695" x2="67306" y2="49782"/>
                        <a14:foregroundMark x1="36345" y1="35272" x2="29296" y2="14759"/>
                        <a14:foregroundMark x1="29296" y1="14759" x2="37135" y2="35219"/>
                        <a14:foregroundMark x1="65751" y1="58996" x2="74279" y2="65241"/>
                        <a14:foregroundMark x1="74279" y1="65241" x2="65468" y2="59609"/>
                        <a14:foregroundMark x1="18800" y1="49947" x2="15110" y2="91230"/>
                        <a14:foregroundMark x1="26874" y1="90053" x2="60900" y2="97219"/>
                        <a14:foregroundMark x1="95617" y1="48449" x2="88351" y2="88663"/>
                        <a14:foregroundMark x1="67474" y1="91444" x2="94233" y2="95401"/>
                        <a14:foregroundMark x1="94233" y1="95401" x2="94348" y2="94439"/>
                        <a14:foregroundMark x1="94348" y1="94439" x2="96309" y2="66631"/>
                        <a14:foregroundMark x1="97578" y1="54332" x2="98385" y2="92299"/>
                        <a14:foregroundMark x1="94694" y1="21711" x2="71280" y2="29626"/>
                        <a14:foregroundMark x1="55133" y1="15615" x2="32180" y2="8556"/>
                        <a14:foregroundMark x1="32180" y1="8556" x2="18454" y2="40749"/>
                        <a14:foregroundMark x1="15686" y1="16257" x2="14994" y2="71444"/>
                        <a14:foregroundMark x1="14994" y1="71444" x2="15340" y2="72299"/>
                        <a14:foregroundMark x1="52364" y1="71551" x2="65975" y2="68877"/>
                        <a14:foregroundMark x1="93656" y1="21818" x2="96194" y2="37968"/>
                        <a14:foregroundMark x1="94348" y1="14011" x2="14994" y2="11551"/>
                        <a14:foregroundMark x1="17070" y1="9733" x2="95732" y2="11016"/>
                        <a14:foregroundMark x1="95732" y1="11016" x2="96078" y2="11337"/>
                        <a14:foregroundMark x1="94925" y1="10481" x2="71396" y2="5455"/>
                        <a14:foregroundMark x1="71396" y1="5455" x2="20415" y2="12834"/>
                        <a14:foregroundMark x1="20415" y1="12834" x2="14302" y2="98930"/>
                        <a14:foregroundMark x1="14187" y1="97861" x2="82238" y2="96257"/>
                        <a14:foregroundMark x1="38408" y1="74011" x2="37370" y2="78717"/>
                        <a14:foregroundMark x1="14994" y1="43422" x2="14994" y2="43422"/>
                        <a14:foregroundMark x1="14994" y1="43422" x2="12572" y2="97540"/>
                        <a14:foregroundMark x1="15225" y1="14545" x2="13841" y2="59358"/>
                        <a14:foregroundMark x1="14418" y1="10695" x2="39677" y2="10160"/>
                        <a14:foregroundMark x1="39677" y1="10160" x2="14187" y2="9412"/>
                        <a14:foregroundMark x1="14187" y1="9412" x2="14302" y2="44171"/>
                        <a14:foregroundMark x1="14302" y1="44171" x2="19031" y2="22139"/>
                        <a14:foregroundMark x1="19031" y1="22139" x2="49020" y2="8556"/>
                        <a14:foregroundMark x1="49020" y1="8556" x2="71972" y2="5775"/>
                        <a14:foregroundMark x1="71972" y1="5775" x2="9689" y2="9198"/>
                        <a14:foregroundMark x1="9689" y1="9198" x2="2307" y2="37754"/>
                        <a14:foregroundMark x1="2307" y1="37754" x2="7728" y2="59358"/>
                        <a14:foregroundMark x1="7728" y1="59358" x2="14072" y2="27487"/>
                        <a14:foregroundMark x1="14072" y1="27487" x2="9458" y2="95936"/>
                        <a14:foregroundMark x1="9458" y1="95936" x2="14072" y2="48663"/>
                        <a14:foregroundMark x1="14072" y1="48663" x2="7382" y2="20535"/>
                        <a14:foregroundMark x1="7382" y1="20535" x2="44521" y2="9519"/>
                        <a14:foregroundMark x1="44521" y1="9519" x2="84198" y2="11658"/>
                        <a14:foregroundMark x1="84198" y1="11658" x2="96194" y2="7594"/>
                        <a14:backgroundMark x1="46713" y1="30695" x2="65859" y2="43850"/>
                        <a14:backgroundMark x1="65859" y1="43850" x2="43599" y2="50481"/>
                        <a14:backgroundMark x1="43599" y1="50481" x2="44291" y2="28021"/>
                        <a14:backgroundMark x1="44291" y1="28021" x2="65513" y2="42567"/>
                        <a14:backgroundMark x1="65513" y1="42567" x2="44060" y2="31123"/>
                        <a14:backgroundMark x1="44060" y1="31123" x2="65744" y2="38075"/>
                        <a14:backgroundMark x1="65744" y1="38075" x2="44752" y2="52086"/>
                        <a14:backgroundMark x1="44752" y1="52086" x2="46021" y2="29091"/>
                        <a14:backgroundMark x1="46021" y1="29091" x2="38870" y2="49626"/>
                        <a14:backgroundMark x1="38870" y1="49626" x2="57785" y2="34011"/>
                        <a14:backgroundMark x1="57785" y1="34011" x2="64706" y2="51123"/>
                        <a14:backgroundMark x1="48674" y1="56898" x2="61015" y2="52086"/>
                        <a14:backgroundMark x1="53749" y1="58182" x2="62053" y2="54545"/>
                        <a14:backgroundMark x1="57785" y1="52086" x2="53403" y2="51658"/>
                        <a14:backgroundMark x1="38062" y1="42781" x2="37832" y2="33048"/>
                        <a14:backgroundMark x1="60438" y1="59465" x2="64475" y2="51016"/>
                        <a14:backgroundMark x1="64475" y1="50802" x2="63322" y2="57326"/>
                        <a14:backgroundMark x1="63322" y1="57326" x2="63322" y2="57326"/>
                        <a14:backgroundMark x1="63322" y1="57326" x2="62630" y2="58824"/>
                        <a14:backgroundMark x1="65975" y1="26096" x2="66667" y2="40321"/>
                        <a14:backgroundMark x1="57555" y1="49519" x2="45905" y2="45134"/>
                        <a14:backgroundMark x1="39331" y1="42353" x2="60554" y2="50374"/>
                        <a14:backgroundMark x1="60554" y1="50374" x2="58478" y2="49626"/>
                        <a14:backgroundMark x1="38524" y1="42674" x2="50288" y2="53476"/>
                        <a14:backgroundMark x1="38524" y1="41711" x2="39216" y2="35080"/>
                        <a14:backgroundMark x1="39216" y1="35080" x2="40023" y2="45455"/>
                      </a14:backgroundRemoval>
                    </a14:imgEffect>
                    <a14:imgEffect>
                      <a14:saturation sat="300000"/>
                    </a14:imgEffect>
                  </a14:imgLayer>
                </a14:imgProps>
              </a:ext>
              <a:ext uri="{28A0092B-C50C-407E-A947-70E740481C1C}">
                <a14:useLocalDpi xmlns:a14="http://schemas.microsoft.com/office/drawing/2010/main" val="0"/>
              </a:ext>
            </a:extLst>
          </a:blip>
          <a:srcRect l="13550" t="76294"/>
          <a:stretch/>
        </p:blipFill>
        <p:spPr>
          <a:xfrm rot="21032556">
            <a:off x="7847152" y="5354329"/>
            <a:ext cx="1431169" cy="423223"/>
          </a:xfrm>
          <a:prstGeom prst="rect">
            <a:avLst/>
          </a:prstGeom>
          <a:ln w="3175">
            <a:noFill/>
          </a:ln>
        </p:spPr>
      </p:pic>
      <p:pic>
        <p:nvPicPr>
          <p:cNvPr id="14" name="Picture 4" descr="What Is Lorem Ipsum Text and What Does It Mean?">
            <a:extLst>
              <a:ext uri="{FF2B5EF4-FFF2-40B4-BE49-F238E27FC236}">
                <a16:creationId xmlns:a16="http://schemas.microsoft.com/office/drawing/2014/main" id="{76282701-C48A-CBFC-73EE-326DE0FDBCF9}"/>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9209" t="18602" r="12965" b="47820"/>
          <a:stretch/>
        </p:blipFill>
        <p:spPr bwMode="auto">
          <a:xfrm>
            <a:off x="7927731" y="4888938"/>
            <a:ext cx="830430" cy="28933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E84AF576-C5FC-8B73-D865-536997299969}"/>
              </a:ext>
            </a:extLst>
          </p:cNvPr>
          <p:cNvSpPr/>
          <p:nvPr/>
        </p:nvSpPr>
        <p:spPr>
          <a:xfrm rot="20970895">
            <a:off x="7888275" y="4391202"/>
            <a:ext cx="1016011" cy="1369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Oval 10">
            <a:extLst>
              <a:ext uri="{FF2B5EF4-FFF2-40B4-BE49-F238E27FC236}">
                <a16:creationId xmlns:a16="http://schemas.microsoft.com/office/drawing/2014/main" id="{7186C4ED-F991-3881-978E-0E85E3C0E858}"/>
              </a:ext>
            </a:extLst>
          </p:cNvPr>
          <p:cNvSpPr/>
          <p:nvPr/>
        </p:nvSpPr>
        <p:spPr>
          <a:xfrm>
            <a:off x="6474666" y="5157834"/>
            <a:ext cx="4288119" cy="74721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7" name="Picture 16" descr="Graphical user interface, text, application, Word&#10;&#10;Description automatically generated">
            <a:extLst>
              <a:ext uri="{FF2B5EF4-FFF2-40B4-BE49-F238E27FC236}">
                <a16:creationId xmlns:a16="http://schemas.microsoft.com/office/drawing/2014/main" id="{AD7524BB-B361-5AF5-1B77-8BC69CA599B5}"/>
              </a:ext>
            </a:extLst>
          </p:cNvPr>
          <p:cNvPicPr>
            <a:picLocks noChangeAspect="1"/>
          </p:cNvPicPr>
          <p:nvPr/>
        </p:nvPicPr>
        <p:blipFill rotWithShape="1">
          <a:blip r:embed="rId11">
            <a:extLst>
              <a:ext uri="{28A0092B-C50C-407E-A947-70E740481C1C}">
                <a14:useLocalDpi xmlns:a14="http://schemas.microsoft.com/office/drawing/2010/main" val="0"/>
              </a:ext>
            </a:extLst>
          </a:blip>
          <a:srcRect l="35155" t="17333" r="31875" b="6594"/>
          <a:stretch/>
        </p:blipFill>
        <p:spPr>
          <a:xfrm rot="20915177">
            <a:off x="8031267" y="4368595"/>
            <a:ext cx="547587" cy="710687"/>
          </a:xfrm>
          <a:prstGeom prst="rect">
            <a:avLst/>
          </a:prstGeom>
        </p:spPr>
      </p:pic>
      <p:pic>
        <p:nvPicPr>
          <p:cNvPr id="25" name="Picture 24" descr="A picture containing text, indoor, old, seat&#10;&#10;Description automatically generated">
            <a:extLst>
              <a:ext uri="{FF2B5EF4-FFF2-40B4-BE49-F238E27FC236}">
                <a16:creationId xmlns:a16="http://schemas.microsoft.com/office/drawing/2014/main" id="{891AF859-3E70-293C-2791-DD34597677C1}"/>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594" b="98824" l="12457" r="98270">
                        <a14:foregroundMark x1="21684" y1="16257" x2="30104" y2="84706"/>
                        <a14:foregroundMark x1="30104" y1="84706" x2="76355" y2="65775"/>
                        <a14:foregroundMark x1="76355" y1="65775" x2="81892" y2="92513"/>
                        <a14:foregroundMark x1="81892" y1="92513" x2="65993" y2="57729"/>
                        <a14:foregroundMark x1="67694" y1="26024" x2="68281" y2="21283"/>
                        <a14:foregroundMark x1="68281" y1="21283" x2="37486" y2="20428"/>
                        <a14:foregroundMark x1="37486" y1="20428" x2="59516" y2="10160"/>
                        <a14:foregroundMark x1="59516" y1="10160" x2="85698" y2="20107"/>
                        <a14:foregroundMark x1="85698" y1="20107" x2="88812" y2="50695"/>
                        <a14:foregroundMark x1="88812" y1="50695" x2="67306" y2="49782"/>
                        <a14:foregroundMark x1="36345" y1="35272" x2="29296" y2="14759"/>
                        <a14:foregroundMark x1="29296" y1="14759" x2="37135" y2="35219"/>
                        <a14:foregroundMark x1="65751" y1="58996" x2="74279" y2="65241"/>
                        <a14:foregroundMark x1="74279" y1="65241" x2="65468" y2="59609"/>
                        <a14:foregroundMark x1="18800" y1="49947" x2="15110" y2="91230"/>
                        <a14:foregroundMark x1="26874" y1="90053" x2="60900" y2="97219"/>
                        <a14:foregroundMark x1="95617" y1="48449" x2="88351" y2="88663"/>
                        <a14:foregroundMark x1="67474" y1="91444" x2="94233" y2="95401"/>
                        <a14:foregroundMark x1="94233" y1="95401" x2="94348" y2="94439"/>
                        <a14:foregroundMark x1="94348" y1="94439" x2="96309" y2="66631"/>
                        <a14:foregroundMark x1="97578" y1="54332" x2="98385" y2="92299"/>
                        <a14:foregroundMark x1="94694" y1="21711" x2="71280" y2="29626"/>
                        <a14:foregroundMark x1="55133" y1="15615" x2="32180" y2="8556"/>
                        <a14:foregroundMark x1="32180" y1="8556" x2="18454" y2="40749"/>
                        <a14:foregroundMark x1="15686" y1="16257" x2="14994" y2="71444"/>
                        <a14:foregroundMark x1="14994" y1="71444" x2="15340" y2="72299"/>
                        <a14:foregroundMark x1="52364" y1="71551" x2="65975" y2="68877"/>
                        <a14:foregroundMark x1="93656" y1="21818" x2="96194" y2="37968"/>
                        <a14:foregroundMark x1="94348" y1="14011" x2="14994" y2="11551"/>
                        <a14:foregroundMark x1="17070" y1="9733" x2="95732" y2="11016"/>
                        <a14:foregroundMark x1="95732" y1="11016" x2="96078" y2="11337"/>
                        <a14:foregroundMark x1="94925" y1="10481" x2="71396" y2="5455"/>
                        <a14:foregroundMark x1="71396" y1="5455" x2="20415" y2="12834"/>
                        <a14:foregroundMark x1="20415" y1="12834" x2="14302" y2="98930"/>
                        <a14:foregroundMark x1="14187" y1="97861" x2="82238" y2="96257"/>
                        <a14:foregroundMark x1="38408" y1="74011" x2="37370" y2="78717"/>
                        <a14:foregroundMark x1="14994" y1="43422" x2="14994" y2="43422"/>
                        <a14:foregroundMark x1="14994" y1="43422" x2="12572" y2="97540"/>
                        <a14:foregroundMark x1="15225" y1="14545" x2="13841" y2="59358"/>
                        <a14:foregroundMark x1="14418" y1="10695" x2="39677" y2="10160"/>
                        <a14:foregroundMark x1="39677" y1="10160" x2="14187" y2="9412"/>
                        <a14:foregroundMark x1="14187" y1="9412" x2="14302" y2="44171"/>
                        <a14:foregroundMark x1="14302" y1="44171" x2="19031" y2="22139"/>
                        <a14:foregroundMark x1="19031" y1="22139" x2="49020" y2="8556"/>
                        <a14:foregroundMark x1="49020" y1="8556" x2="71972" y2="5775"/>
                        <a14:foregroundMark x1="71972" y1="5775" x2="9689" y2="9198"/>
                        <a14:foregroundMark x1="9689" y1="9198" x2="2307" y2="37754"/>
                        <a14:foregroundMark x1="2307" y1="37754" x2="7728" y2="59358"/>
                        <a14:foregroundMark x1="7728" y1="59358" x2="14072" y2="27487"/>
                        <a14:foregroundMark x1="14072" y1="27487" x2="9458" y2="95936"/>
                        <a14:foregroundMark x1="9458" y1="95936" x2="14072" y2="48663"/>
                        <a14:foregroundMark x1="14072" y1="48663" x2="7382" y2="20535"/>
                        <a14:foregroundMark x1="7382" y1="20535" x2="44521" y2="9519"/>
                        <a14:foregroundMark x1="44521" y1="9519" x2="84198" y2="11658"/>
                        <a14:foregroundMark x1="84198" y1="11658" x2="96194" y2="7594"/>
                        <a14:backgroundMark x1="46713" y1="30695" x2="65859" y2="43850"/>
                        <a14:backgroundMark x1="65859" y1="43850" x2="43599" y2="50481"/>
                        <a14:backgroundMark x1="43599" y1="50481" x2="44291" y2="28021"/>
                        <a14:backgroundMark x1="44291" y1="28021" x2="65513" y2="42567"/>
                        <a14:backgroundMark x1="65513" y1="42567" x2="44060" y2="31123"/>
                        <a14:backgroundMark x1="44060" y1="31123" x2="65744" y2="38075"/>
                        <a14:backgroundMark x1="65744" y1="38075" x2="44752" y2="52086"/>
                        <a14:backgroundMark x1="44752" y1="52086" x2="46021" y2="29091"/>
                        <a14:backgroundMark x1="46021" y1="29091" x2="38870" y2="49626"/>
                        <a14:backgroundMark x1="38870" y1="49626" x2="57785" y2="34011"/>
                        <a14:backgroundMark x1="57785" y1="34011" x2="64706" y2="51123"/>
                        <a14:backgroundMark x1="48674" y1="56898" x2="61015" y2="52086"/>
                        <a14:backgroundMark x1="53749" y1="58182" x2="62053" y2="54545"/>
                        <a14:backgroundMark x1="57785" y1="52086" x2="53403" y2="51658"/>
                        <a14:backgroundMark x1="38062" y1="42781" x2="37832" y2="33048"/>
                        <a14:backgroundMark x1="60438" y1="59465" x2="64475" y2="51016"/>
                        <a14:backgroundMark x1="64475" y1="50802" x2="63322" y2="57326"/>
                        <a14:backgroundMark x1="63322" y1="57326" x2="63322" y2="57326"/>
                        <a14:backgroundMark x1="63322" y1="57326" x2="62630" y2="58824"/>
                        <a14:backgroundMark x1="65975" y1="26096" x2="66667" y2="40321"/>
                        <a14:backgroundMark x1="57555" y1="49519" x2="45905" y2="45134"/>
                        <a14:backgroundMark x1="39331" y1="42353" x2="60554" y2="50374"/>
                        <a14:backgroundMark x1="60554" y1="50374" x2="58478" y2="49626"/>
                        <a14:backgroundMark x1="38524" y1="42674" x2="50288" y2="53476"/>
                        <a14:backgroundMark x1="38524" y1="41711" x2="39216" y2="35080"/>
                        <a14:backgroundMark x1="39216" y1="35080" x2="40023" y2="45455"/>
                      </a14:backgroundRemoval>
                    </a14:imgEffect>
                    <a14:imgEffect>
                      <a14:saturation sat="300000"/>
                    </a14:imgEffect>
                  </a14:imgLayer>
                </a14:imgProps>
              </a:ext>
              <a:ext uri="{28A0092B-C50C-407E-A947-70E740481C1C}">
                <a14:useLocalDpi xmlns:a14="http://schemas.microsoft.com/office/drawing/2010/main" val="0"/>
              </a:ext>
            </a:extLst>
          </a:blip>
          <a:srcRect l="18868" t="8051" r="2381"/>
          <a:stretch/>
        </p:blipFill>
        <p:spPr>
          <a:xfrm rot="21032556">
            <a:off x="7833438" y="4138941"/>
            <a:ext cx="1303711" cy="1641569"/>
          </a:xfrm>
          <a:prstGeom prst="rect">
            <a:avLst/>
          </a:prstGeom>
          <a:ln w="3175">
            <a:solidFill>
              <a:schemeClr val="tx1"/>
            </a:solidFill>
          </a:ln>
        </p:spPr>
      </p:pic>
      <p:pic>
        <p:nvPicPr>
          <p:cNvPr id="9" name="Bilde 9">
            <a:extLst>
              <a:ext uri="{FF2B5EF4-FFF2-40B4-BE49-F238E27FC236}">
                <a16:creationId xmlns:a16="http://schemas.microsoft.com/office/drawing/2014/main" id="{E1743BB9-3392-BBF7-81AE-AE26CC109404}"/>
              </a:ext>
            </a:extLst>
          </p:cNvPr>
          <p:cNvPicPr>
            <a:picLocks noChangeAspect="1"/>
          </p:cNvPicPr>
          <p:nvPr/>
        </p:nvPicPr>
        <p:blipFill rotWithShape="1">
          <a:blip r:embed="rId5" cstate="print">
            <a:duotone>
              <a:prstClr val="black"/>
              <a:schemeClr val="accent1">
                <a:lumMod val="50000"/>
                <a:tint val="45000"/>
                <a:satMod val="400000"/>
              </a:schemeClr>
            </a:duotone>
            <a:extLst>
              <a:ext uri="{BEBA8EAE-BF5A-486C-A8C5-ECC9F3942E4B}">
                <a14:imgProps xmlns:a14="http://schemas.microsoft.com/office/drawing/2010/main">
                  <a14:imgLayer r:embed="rId6">
                    <a14:imgEffect>
                      <a14:backgroundRemoval t="977" b="100000" l="40330" r="60440"/>
                    </a14:imgEffect>
                  </a14:imgLayer>
                </a14:imgProps>
              </a:ext>
              <a:ext uri="{28A0092B-C50C-407E-A947-70E740481C1C}">
                <a14:useLocalDpi xmlns:a14="http://schemas.microsoft.com/office/drawing/2010/main" val="0"/>
              </a:ext>
            </a:extLst>
          </a:blip>
          <a:srcRect l="40757" r="39442"/>
          <a:stretch/>
        </p:blipFill>
        <p:spPr>
          <a:xfrm flipH="1">
            <a:off x="7927729" y="5548966"/>
            <a:ext cx="268869" cy="753619"/>
          </a:xfrm>
          <a:prstGeom prst="rect">
            <a:avLst/>
          </a:prstGeom>
        </p:spPr>
      </p:pic>
      <p:pic>
        <p:nvPicPr>
          <p:cNvPr id="27" name="Bilde 9">
            <a:extLst>
              <a:ext uri="{FF2B5EF4-FFF2-40B4-BE49-F238E27FC236}">
                <a16:creationId xmlns:a16="http://schemas.microsoft.com/office/drawing/2014/main" id="{95671149-7AE9-BEDD-1DC1-761EA6B77071}"/>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977" b="100000" l="40330" r="60440"/>
                    </a14:imgEffect>
                  </a14:imgLayer>
                </a14:imgProps>
              </a:ext>
              <a:ext uri="{28A0092B-C50C-407E-A947-70E740481C1C}">
                <a14:useLocalDpi xmlns:a14="http://schemas.microsoft.com/office/drawing/2010/main" val="0"/>
              </a:ext>
            </a:extLst>
          </a:blip>
          <a:srcRect l="40861" r="38039" b="26891"/>
          <a:stretch/>
        </p:blipFill>
        <p:spPr>
          <a:xfrm flipH="1">
            <a:off x="6803001" y="5123208"/>
            <a:ext cx="286516" cy="550961"/>
          </a:xfrm>
          <a:prstGeom prst="rect">
            <a:avLst/>
          </a:prstGeom>
        </p:spPr>
      </p:pic>
    </p:spTree>
    <p:extLst>
      <p:ext uri="{BB962C8B-B14F-4D97-AF65-F5344CB8AC3E}">
        <p14:creationId xmlns:p14="http://schemas.microsoft.com/office/powerpoint/2010/main" val="25285920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he Profession – Medieval Studies Research Blog: Meet us at the Crossroads  of Everything">
            <a:extLst>
              <a:ext uri="{FF2B5EF4-FFF2-40B4-BE49-F238E27FC236}">
                <a16:creationId xmlns:a16="http://schemas.microsoft.com/office/drawing/2014/main" id="{DBC3B5FA-D103-F339-4499-89708ABC80E0}"/>
              </a:ext>
            </a:extLst>
          </p:cNvPr>
          <p:cNvPicPr>
            <a:picLocks noChangeAspect="1" noChangeArrowheads="1"/>
          </p:cNvPicPr>
          <p:nvPr/>
        </p:nvPicPr>
        <p:blipFill rotWithShape="1">
          <a:blip r:embed="rId3">
            <a:alphaModFix amt="50000"/>
            <a:extLst>
              <a:ext uri="{BEBA8EAE-BF5A-486C-A8C5-ECC9F3942E4B}">
                <a14:imgProps xmlns:a14="http://schemas.microsoft.com/office/drawing/2010/main">
                  <a14:imgLayer r:embed="rId4">
                    <a14:imgEffect>
                      <a14:colorTemperature colorTemp="4700"/>
                    </a14:imgEffect>
                    <a14:imgEffect>
                      <a14:saturation sat="66000"/>
                    </a14:imgEffect>
                  </a14:imgLayer>
                </a14:imgProps>
              </a:ext>
              <a:ext uri="{28A0092B-C50C-407E-A947-70E740481C1C}">
                <a14:useLocalDpi xmlns:a14="http://schemas.microsoft.com/office/drawing/2010/main" val="0"/>
              </a:ext>
            </a:extLst>
          </a:blip>
          <a:srcRect t="7385" r="1" b="37631"/>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FB53A46-ACA2-A948-CFC8-3049F5043DCB}"/>
              </a:ext>
            </a:extLst>
          </p:cNvPr>
          <p:cNvSpPr/>
          <p:nvPr/>
        </p:nvSpPr>
        <p:spPr>
          <a:xfrm>
            <a:off x="0" y="59927"/>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8916AD77-86C5-8D79-8E57-44730490C9D6}"/>
              </a:ext>
            </a:extLst>
          </p:cNvPr>
          <p:cNvSpPr txBox="1"/>
          <p:nvPr/>
        </p:nvSpPr>
        <p:spPr>
          <a:xfrm>
            <a:off x="1225295" y="1348800"/>
            <a:ext cx="10287831" cy="6678751"/>
          </a:xfrm>
          <a:prstGeom prst="rect">
            <a:avLst/>
          </a:prstGeom>
          <a:noFill/>
        </p:spPr>
        <p:txBody>
          <a:bodyPr wrap="square" rtlCol="0">
            <a:spAutoFit/>
          </a:bodyPr>
          <a:lstStyle/>
          <a:p>
            <a:r>
              <a:rPr lang="nb-NO" sz="44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Plan</a:t>
            </a:r>
          </a:p>
          <a:p>
            <a:pPr marL="742950" indent="-742950">
              <a:buAutoNum type="arabicPeriod"/>
            </a:pPr>
            <a:r>
              <a:rPr lang="nb-NO" sz="44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Body</a:t>
            </a:r>
          </a:p>
          <a:p>
            <a:pPr marL="1200150" lvl="1" indent="-742950">
              <a:buAutoNum type="arabicPeriod"/>
            </a:pP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Bringing</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the body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into</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view</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p>
          <a:p>
            <a:pPr marL="1200150" lvl="1" indent="-742950">
              <a:buFontTx/>
              <a:buAutoNum type="arabicPeriod"/>
            </a:pP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Knowledge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production</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seen</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from the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lived</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body’s</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perspective</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p>
          <a:p>
            <a:pPr marL="1200150" lvl="1" indent="-742950">
              <a:buAutoNum type="arabicPeriod"/>
            </a:pP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Embodied</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attention</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as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openness</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and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closedness</a:t>
            </a:r>
            <a:endPar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742950" indent="-742950">
              <a:buAutoNum type="arabicPeriod"/>
            </a:pPr>
            <a:r>
              <a:rPr lang="nb-NO" sz="44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Literacy</a:t>
            </a:r>
            <a:endParaRPr lang="nb-NO" sz="44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1200150" lvl="1" indent="-742950">
              <a:buFont typeface="+mj-lt"/>
              <a:buAutoNum type="arabicPeriod"/>
            </a:pP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What’s</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up?</a:t>
            </a:r>
          </a:p>
          <a:p>
            <a:pPr marL="1200150" lvl="1" indent="-742950">
              <a:buFont typeface="+mj-lt"/>
              <a:buAutoNum type="arabicPeriod"/>
            </a:pP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Historical</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background</a:t>
            </a:r>
            <a:endPar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1200150" lvl="1" indent="-742950">
              <a:buFont typeface="+mj-lt"/>
              <a:buAutoNum type="arabicPeriod"/>
            </a:pP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What</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does</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it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mean</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today</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from the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embodied</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perspective</a:t>
            </a:r>
            <a:r>
              <a:rPr lang="nb-NO" sz="2000"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endParaRPr lang="nb-NO" sz="2000" b="1" dirty="0">
              <a:solidFill>
                <a:schemeClr val="bg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742950" indent="-742950">
              <a:buAutoNum type="arabicPeriod"/>
            </a:pPr>
            <a:r>
              <a:rPr lang="nb-NO" sz="4400" b="1" dirty="0">
                <a:latin typeface="Open Sans" panose="020B0606030504020204" pitchFamily="34" charset="0"/>
                <a:ea typeface="Open Sans" panose="020B0606030504020204" pitchFamily="34" charset="0"/>
                <a:cs typeface="Open Sans" panose="020B0606030504020204" pitchFamily="34" charset="0"/>
              </a:rPr>
              <a:t>…. </a:t>
            </a:r>
            <a:r>
              <a:rPr lang="nb-NO" sz="4400" b="1" dirty="0" err="1">
                <a:latin typeface="Open Sans" panose="020B0606030504020204" pitchFamily="34" charset="0"/>
                <a:ea typeface="Open Sans" panose="020B0606030504020204" pitchFamily="34" charset="0"/>
                <a:cs typeface="Open Sans" panose="020B0606030504020204" pitchFamily="34" charset="0"/>
              </a:rPr>
              <a:t>what</a:t>
            </a:r>
            <a:r>
              <a:rPr lang="nb-NO" sz="4400" b="1" dirty="0">
                <a:latin typeface="Open Sans" panose="020B0606030504020204" pitchFamily="34" charset="0"/>
                <a:ea typeface="Open Sans" panose="020B0606030504020204" pitchFamily="34" charset="0"/>
                <a:cs typeface="Open Sans" panose="020B0606030504020204" pitchFamily="34" charset="0"/>
              </a:rPr>
              <a:t> </a:t>
            </a:r>
            <a:r>
              <a:rPr lang="nb-NO" sz="4400" b="1" dirty="0" err="1">
                <a:latin typeface="Open Sans" panose="020B0606030504020204" pitchFamily="34" charset="0"/>
                <a:ea typeface="Open Sans" panose="020B0606030504020204" pitchFamily="34" charset="0"/>
                <a:cs typeface="Open Sans" panose="020B0606030504020204" pitchFamily="34" charset="0"/>
              </a:rPr>
              <a:t>if</a:t>
            </a:r>
            <a:r>
              <a:rPr lang="nb-NO" sz="4400" b="1" dirty="0">
                <a:latin typeface="Open Sans" panose="020B0606030504020204" pitchFamily="34" charset="0"/>
                <a:ea typeface="Open Sans" panose="020B0606030504020204" pitchFamily="34" charset="0"/>
                <a:cs typeface="Open Sans" panose="020B0606030504020204" pitchFamily="34" charset="0"/>
              </a:rPr>
              <a:t> </a:t>
            </a:r>
            <a:r>
              <a:rPr lang="nb-NO" sz="4400" b="1" dirty="0" err="1">
                <a:latin typeface="Open Sans" panose="020B0606030504020204" pitchFamily="34" charset="0"/>
                <a:ea typeface="Open Sans" panose="020B0606030504020204" pitchFamily="34" charset="0"/>
                <a:cs typeface="Open Sans" panose="020B0606030504020204" pitchFamily="34" charset="0"/>
              </a:rPr>
              <a:t>things</a:t>
            </a:r>
            <a:r>
              <a:rPr lang="nb-NO" sz="4400" b="1" dirty="0">
                <a:latin typeface="Open Sans" panose="020B0606030504020204" pitchFamily="34" charset="0"/>
                <a:ea typeface="Open Sans" panose="020B0606030504020204" pitchFamily="34" charset="0"/>
                <a:cs typeface="Open Sans" panose="020B0606030504020204" pitchFamily="34" charset="0"/>
              </a:rPr>
              <a:t> </a:t>
            </a:r>
            <a:r>
              <a:rPr lang="nb-NO" sz="4400" b="1" dirty="0" err="1">
                <a:latin typeface="Open Sans" panose="020B0606030504020204" pitchFamily="34" charset="0"/>
                <a:ea typeface="Open Sans" panose="020B0606030504020204" pitchFamily="34" charset="0"/>
                <a:cs typeface="Open Sans" panose="020B0606030504020204" pitchFamily="34" charset="0"/>
              </a:rPr>
              <a:t>were</a:t>
            </a:r>
            <a:r>
              <a:rPr lang="nb-NO" sz="4400" b="1" dirty="0">
                <a:latin typeface="Open Sans" panose="020B0606030504020204" pitchFamily="34" charset="0"/>
                <a:ea typeface="Open Sans" panose="020B0606030504020204" pitchFamily="34" charset="0"/>
                <a:cs typeface="Open Sans" panose="020B0606030504020204" pitchFamily="34" charset="0"/>
              </a:rPr>
              <a:t> different?</a:t>
            </a:r>
          </a:p>
          <a:p>
            <a:endParaRPr lang="nb-NO" sz="4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nb-NO" sz="4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nb-NO" sz="4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44902746"/>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C4F6F58-5C33-5CD2-9340-036D2A737FE9}"/>
              </a:ext>
            </a:extLst>
          </p:cNvPr>
          <p:cNvPicPr>
            <a:picLocks noChangeAspect="1"/>
          </p:cNvPicPr>
          <p:nvPr/>
        </p:nvPicPr>
        <p:blipFill rotWithShape="1">
          <a:blip r:embed="rId3">
            <a:duotone>
              <a:prstClr val="black"/>
              <a:schemeClr val="accent6">
                <a:tint val="45000"/>
                <a:satMod val="400000"/>
              </a:schemeClr>
            </a:duotone>
            <a:extLst>
              <a:ext uri="{BEBA8EAE-BF5A-486C-A8C5-ECC9F3942E4B}">
                <a14:imgProps xmlns:a14="http://schemas.microsoft.com/office/drawing/2010/main">
                  <a14:imgLayer r:embed="rId4">
                    <a14:imgEffect>
                      <a14:backgroundRemoval t="972" b="99444" l="391" r="90000">
                        <a14:foregroundMark x1="18047" y1="17083" x2="22266" y2="49444"/>
                        <a14:foregroundMark x1="10703" y1="8611" x2="10703" y2="8611"/>
                        <a14:foregroundMark x1="10703" y1="8611" x2="7422" y2="6667"/>
                        <a14:foregroundMark x1="4297" y1="93889" x2="8906" y2="75000"/>
                        <a14:foregroundMark x1="391" y1="55833" x2="625" y2="23333"/>
                        <a14:foregroundMark x1="1953" y1="1250" x2="9688" y2="1111"/>
                        <a14:foregroundMark x1="9688" y1="1111" x2="12891" y2="1806"/>
                        <a14:foregroundMark x1="2734" y1="99861" x2="10703" y2="99306"/>
                        <a14:foregroundMark x1="10703" y1="99306" x2="11094" y2="99444"/>
                      </a14:backgroundRemoval>
                    </a14:imgEffect>
                    <a14:imgEffect>
                      <a14:colorTemperature colorTemp="8800"/>
                    </a14:imgEffect>
                  </a14:imgLayer>
                </a14:imgProps>
              </a:ext>
              <a:ext uri="{28A0092B-C50C-407E-A947-70E740481C1C}">
                <a14:useLocalDpi xmlns:a14="http://schemas.microsoft.com/office/drawing/2010/main" val="0"/>
              </a:ext>
            </a:extLst>
          </a:blip>
          <a:srcRect t="18" r="55758"/>
          <a:stretch/>
        </p:blipFill>
        <p:spPr>
          <a:xfrm>
            <a:off x="0" y="0"/>
            <a:ext cx="5393933" cy="6858000"/>
          </a:xfrm>
          <a:prstGeom prst="rect">
            <a:avLst/>
          </a:prstGeom>
        </p:spPr>
      </p:pic>
      <p:sp>
        <p:nvSpPr>
          <p:cNvPr id="6" name="TextBox 5">
            <a:extLst>
              <a:ext uri="{FF2B5EF4-FFF2-40B4-BE49-F238E27FC236}">
                <a16:creationId xmlns:a16="http://schemas.microsoft.com/office/drawing/2014/main" id="{E09A9221-0E9A-681E-1F56-76B0F7F0FBE1}"/>
              </a:ext>
            </a:extLst>
          </p:cNvPr>
          <p:cNvSpPr txBox="1"/>
          <p:nvPr/>
        </p:nvSpPr>
        <p:spPr>
          <a:xfrm>
            <a:off x="676442" y="2456069"/>
            <a:ext cx="3906921" cy="1323439"/>
          </a:xfrm>
          <a:prstGeom prst="rect">
            <a:avLst/>
          </a:prstGeom>
          <a:noFill/>
        </p:spPr>
        <p:txBody>
          <a:bodyPr wrap="square">
            <a:spAutoFit/>
          </a:bodyPr>
          <a:lstStyle/>
          <a:p>
            <a:r>
              <a:rPr lang="nb-NO" sz="4000" b="1" dirty="0" err="1">
                <a:latin typeface="Open Sans" panose="020B0606030504020204" pitchFamily="34" charset="0"/>
                <a:ea typeface="Open Sans" panose="020B0606030504020204" pitchFamily="34" charset="0"/>
                <a:cs typeface="Open Sans" panose="020B0606030504020204" pitchFamily="34" charset="0"/>
              </a:rPr>
              <a:t>Academic</a:t>
            </a:r>
            <a:r>
              <a:rPr lang="nb-NO" sz="4000" b="1" dirty="0">
                <a:latin typeface="Open Sans" panose="020B0606030504020204" pitchFamily="34" charset="0"/>
                <a:ea typeface="Open Sans" panose="020B0606030504020204" pitchFamily="34" charset="0"/>
                <a:cs typeface="Open Sans" panose="020B0606030504020204" pitchFamily="34" charset="0"/>
              </a:rPr>
              <a:t> </a:t>
            </a:r>
            <a:r>
              <a:rPr lang="nb-NO" sz="4000" b="1" dirty="0" err="1">
                <a:latin typeface="Open Sans" panose="020B0606030504020204" pitchFamily="34" charset="0"/>
                <a:ea typeface="Open Sans" panose="020B0606030504020204" pitchFamily="34" charset="0"/>
                <a:cs typeface="Open Sans" panose="020B0606030504020204" pitchFamily="34" charset="0"/>
              </a:rPr>
              <a:t>hiearchy</a:t>
            </a:r>
            <a:r>
              <a:rPr lang="nb-NO" sz="4000" b="1" dirty="0">
                <a:latin typeface="Open Sans" panose="020B0606030504020204" pitchFamily="34" charset="0"/>
                <a:ea typeface="Open Sans" panose="020B0606030504020204" pitchFamily="34" charset="0"/>
                <a:cs typeface="Open Sans" panose="020B0606030504020204" pitchFamily="34" charset="0"/>
              </a:rPr>
              <a:t>?</a:t>
            </a:r>
          </a:p>
        </p:txBody>
      </p:sp>
      <p:cxnSp>
        <p:nvCxnSpPr>
          <p:cNvPr id="11" name="Straight Connector 10">
            <a:extLst>
              <a:ext uri="{FF2B5EF4-FFF2-40B4-BE49-F238E27FC236}">
                <a16:creationId xmlns:a16="http://schemas.microsoft.com/office/drawing/2014/main" id="{5121BAA9-7DE3-8012-4381-21C48DEBF26E}"/>
              </a:ext>
            </a:extLst>
          </p:cNvPr>
          <p:cNvCxnSpPr>
            <a:cxnSpLocks/>
          </p:cNvCxnSpPr>
          <p:nvPr/>
        </p:nvCxnSpPr>
        <p:spPr>
          <a:xfrm>
            <a:off x="327829" y="6327910"/>
            <a:ext cx="3888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EAE2200B-2CCD-2B26-2CF5-DFD64F8F7C04}"/>
              </a:ext>
            </a:extLst>
          </p:cNvPr>
          <p:cNvSpPr>
            <a:spLocks noGrp="1"/>
          </p:cNvSpPr>
          <p:nvPr>
            <p:ph idx="1"/>
          </p:nvPr>
        </p:nvSpPr>
        <p:spPr>
          <a:xfrm>
            <a:off x="6798069" y="3257517"/>
            <a:ext cx="3987300" cy="4490901"/>
          </a:xfrm>
        </p:spPr>
        <p:txBody>
          <a:bodyPr>
            <a:normAutofit/>
          </a:bodyPr>
          <a:lstStyle/>
          <a:p>
            <a:pPr marL="0" indent="0">
              <a:buNone/>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3" name="Bilde 9">
            <a:extLst>
              <a:ext uri="{FF2B5EF4-FFF2-40B4-BE49-F238E27FC236}">
                <a16:creationId xmlns:a16="http://schemas.microsoft.com/office/drawing/2014/main" id="{F181B226-DAC9-2D33-B17F-B406F0F9F252}"/>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977" b="100000" l="40330" r="60440"/>
                    </a14:imgEffect>
                  </a14:imgLayer>
                </a14:imgProps>
              </a:ext>
              <a:ext uri="{28A0092B-C50C-407E-A947-70E740481C1C}">
                <a14:useLocalDpi xmlns:a14="http://schemas.microsoft.com/office/drawing/2010/main" val="0"/>
              </a:ext>
            </a:extLst>
          </a:blip>
          <a:srcRect l="40757" r="39442"/>
          <a:stretch/>
        </p:blipFill>
        <p:spPr>
          <a:xfrm flipH="1">
            <a:off x="460747" y="5339741"/>
            <a:ext cx="351243" cy="984507"/>
          </a:xfrm>
          <a:prstGeom prst="rect">
            <a:avLst/>
          </a:prstGeom>
        </p:spPr>
      </p:pic>
      <p:pic>
        <p:nvPicPr>
          <p:cNvPr id="4" name="Picture 4" descr="What Is Lorem Ipsum Text and What Does It Mean?">
            <a:extLst>
              <a:ext uri="{FF2B5EF4-FFF2-40B4-BE49-F238E27FC236}">
                <a16:creationId xmlns:a16="http://schemas.microsoft.com/office/drawing/2014/main" id="{1B70983E-E85A-03DB-8E38-F9BE8925B27C}"/>
              </a:ext>
            </a:extLst>
          </p:cNvPr>
          <p:cNvPicPr>
            <a:picLocks noChangeAspect="1" noChangeArrowheads="1"/>
          </p:cNvPicPr>
          <p:nvPr/>
        </p:nvPicPr>
        <p:blipFill rotWithShape="1">
          <a:blip r:embed="rId7">
            <a:duotone>
              <a:prstClr val="black"/>
              <a:srgbClr val="70AD47">
                <a:lumMod val="50000"/>
                <a:tint val="45000"/>
                <a:satMod val="400000"/>
              </a:srgbClr>
            </a:duotone>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11207" t="-3967" r="11794" b="-2"/>
          <a:stretch/>
        </p:blipFill>
        <p:spPr bwMode="auto">
          <a:xfrm>
            <a:off x="1803381" y="4731120"/>
            <a:ext cx="1073331" cy="117032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Woman Silhouette Images – Browse 1,787,173 Stock Photos ...">
            <a:extLst>
              <a:ext uri="{FF2B5EF4-FFF2-40B4-BE49-F238E27FC236}">
                <a16:creationId xmlns:a16="http://schemas.microsoft.com/office/drawing/2014/main" id="{20139CE2-797E-01C4-A5B4-B1FF9EB6D463}"/>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5556" b="93611" l="2000" r="10556">
                        <a14:foregroundMark x1="5667" y1="8611" x2="6222" y2="10000"/>
                        <a14:foregroundMark x1="6222" y1="5556" x2="6222" y2="5556"/>
                        <a14:foregroundMark x1="6667" y1="93611" x2="6667" y2="92500"/>
                        <a14:foregroundMark x1="5444" y1="93333" x2="5444" y2="93333"/>
                        <a14:foregroundMark x1="5444" y1="89722" x2="5444" y2="89722"/>
                        <a14:foregroundMark x1="8667" y1="91389" x2="8667" y2="91389"/>
                        <a14:backgroundMark x1="5000" y1="19722" x2="5000" y2="19722"/>
                        <a14:backgroundMark x1="9000" y1="91944" x2="9000" y2="91944"/>
                        <a14:backgroundMark x1="8889" y1="91667" x2="8889" y2="91667"/>
                      </a14:backgroundRemoval>
                    </a14:imgEffect>
                  </a14:imgLayer>
                </a14:imgProps>
              </a:ext>
              <a:ext uri="{28A0092B-C50C-407E-A947-70E740481C1C}">
                <a14:useLocalDpi xmlns:a14="http://schemas.microsoft.com/office/drawing/2010/main" val="0"/>
              </a:ext>
            </a:extLst>
          </a:blip>
          <a:srcRect l="1276" t="1218" r="88307" b="-1218"/>
          <a:stretch/>
        </p:blipFill>
        <p:spPr bwMode="auto">
          <a:xfrm>
            <a:off x="3932247" y="5348695"/>
            <a:ext cx="305546" cy="1035768"/>
          </a:xfrm>
          <a:prstGeom prst="rect">
            <a:avLst/>
          </a:prstGeom>
          <a:noFill/>
          <a:extLst>
            <a:ext uri="{909E8E84-426E-40DD-AFC4-6F175D3DCCD1}">
              <a14:hiddenFill xmlns:a14="http://schemas.microsoft.com/office/drawing/2010/main">
                <a:solidFill>
                  <a:srgbClr val="FFFFFF"/>
                </a:solidFill>
              </a14:hiddenFill>
            </a:ext>
          </a:extLst>
        </p:spPr>
      </p:pic>
      <p:pic>
        <p:nvPicPr>
          <p:cNvPr id="13" name="Bilde 9">
            <a:extLst>
              <a:ext uri="{FF2B5EF4-FFF2-40B4-BE49-F238E27FC236}">
                <a16:creationId xmlns:a16="http://schemas.microsoft.com/office/drawing/2014/main" id="{1CF09A24-F55A-F8CD-9776-F67EFAFD7221}"/>
              </a:ext>
            </a:extLst>
          </p:cNvPr>
          <p:cNvPicPr>
            <a:picLocks noChangeAspect="1"/>
          </p:cNvPicPr>
          <p:nvPr/>
        </p:nvPicPr>
        <p:blipFill rotWithShape="1">
          <a:blip r:embed="rId5" cstate="print">
            <a:duotone>
              <a:prstClr val="black"/>
              <a:schemeClr val="accent1">
                <a:lumMod val="50000"/>
                <a:tint val="45000"/>
                <a:satMod val="400000"/>
              </a:schemeClr>
            </a:duotone>
            <a:extLst>
              <a:ext uri="{BEBA8EAE-BF5A-486C-A8C5-ECC9F3942E4B}">
                <a14:imgProps xmlns:a14="http://schemas.microsoft.com/office/drawing/2010/main">
                  <a14:imgLayer r:embed="rId6">
                    <a14:imgEffect>
                      <a14:backgroundRemoval t="977" b="100000" l="40330" r="60440"/>
                    </a14:imgEffect>
                  </a14:imgLayer>
                </a14:imgProps>
              </a:ext>
              <a:ext uri="{28A0092B-C50C-407E-A947-70E740481C1C}">
                <a14:useLocalDpi xmlns:a14="http://schemas.microsoft.com/office/drawing/2010/main" val="0"/>
              </a:ext>
            </a:extLst>
          </a:blip>
          <a:srcRect l="40757" r="39442"/>
          <a:stretch/>
        </p:blipFill>
        <p:spPr>
          <a:xfrm flipH="1">
            <a:off x="1803381" y="5348388"/>
            <a:ext cx="351243" cy="984507"/>
          </a:xfrm>
          <a:prstGeom prst="rect">
            <a:avLst/>
          </a:prstGeom>
        </p:spPr>
      </p:pic>
      <p:sp>
        <p:nvSpPr>
          <p:cNvPr id="14" name="Oval 13">
            <a:extLst>
              <a:ext uri="{FF2B5EF4-FFF2-40B4-BE49-F238E27FC236}">
                <a16:creationId xmlns:a16="http://schemas.microsoft.com/office/drawing/2014/main" id="{B5B38505-A55F-01E5-DFCB-3B5B9A2DF95E}"/>
              </a:ext>
            </a:extLst>
          </p:cNvPr>
          <p:cNvSpPr/>
          <p:nvPr/>
        </p:nvSpPr>
        <p:spPr>
          <a:xfrm>
            <a:off x="350317" y="5013904"/>
            <a:ext cx="3979457" cy="707884"/>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Picture 4" descr="What Is Lorem Ipsum Text and What Does It Mean?">
            <a:extLst>
              <a:ext uri="{FF2B5EF4-FFF2-40B4-BE49-F238E27FC236}">
                <a16:creationId xmlns:a16="http://schemas.microsoft.com/office/drawing/2014/main" id="{A85FCF6F-8C5A-0C0F-1E36-5D894D26552F}"/>
              </a:ext>
            </a:extLst>
          </p:cNvPr>
          <p:cNvPicPr>
            <a:picLocks noChangeAspect="1" noChangeArrowheads="1"/>
          </p:cNvPicPr>
          <p:nvPr/>
        </p:nvPicPr>
        <p:blipFill rotWithShape="1">
          <a:blip r:embed="rId11">
            <a:duotone>
              <a:prstClr val="black"/>
              <a:schemeClr val="accent6">
                <a:lumMod val="50000"/>
                <a:tint val="45000"/>
                <a:satMod val="400000"/>
              </a:schemeClr>
            </a:duotone>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9209" t="18602" r="12965" b="47820"/>
          <a:stretch/>
        </p:blipFill>
        <p:spPr bwMode="auto">
          <a:xfrm>
            <a:off x="1803381" y="4949181"/>
            <a:ext cx="1073331" cy="37395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953B036-ABA3-60FF-E273-6648E12FEEEE}"/>
              </a:ext>
            </a:extLst>
          </p:cNvPr>
          <p:cNvSpPr txBox="1"/>
          <p:nvPr/>
        </p:nvSpPr>
        <p:spPr>
          <a:xfrm>
            <a:off x="6383322" y="3013041"/>
            <a:ext cx="4936719" cy="1077218"/>
          </a:xfrm>
          <a:prstGeom prst="rect">
            <a:avLst/>
          </a:prstGeom>
          <a:noFill/>
        </p:spPr>
        <p:txBody>
          <a:bodyPr wrap="square" rtlCol="0">
            <a:spAutoFit/>
          </a:bodyPr>
          <a:lstStyle/>
          <a:p>
            <a:r>
              <a:rPr lang="nb-NO" sz="2400" i="1" dirty="0"/>
              <a:t>The </a:t>
            </a:r>
            <a:r>
              <a:rPr lang="nb-NO" sz="2400" i="1" dirty="0" err="1"/>
              <a:t>printed</a:t>
            </a:r>
            <a:r>
              <a:rPr lang="nb-NO" sz="2400" i="1" dirty="0"/>
              <a:t> </a:t>
            </a:r>
            <a:r>
              <a:rPr lang="nb-NO" sz="2400" i="1" dirty="0" err="1"/>
              <a:t>word</a:t>
            </a:r>
            <a:r>
              <a:rPr lang="nb-NO" sz="2400" i="1" dirty="0"/>
              <a:t> is [</a:t>
            </a:r>
            <a:r>
              <a:rPr lang="nb-NO" sz="2400" i="1" dirty="0" err="1"/>
              <a:t>assumed</a:t>
            </a:r>
            <a:r>
              <a:rPr lang="nb-NO" sz="2400" i="1" dirty="0"/>
              <a:t> to be] the real </a:t>
            </a:r>
            <a:r>
              <a:rPr lang="nb-NO" sz="2400" i="1" dirty="0" err="1"/>
              <a:t>word</a:t>
            </a:r>
            <a:r>
              <a:rPr lang="nb-NO" sz="2400" i="1" dirty="0"/>
              <a:t>.</a:t>
            </a:r>
          </a:p>
          <a:p>
            <a:pPr algn="r"/>
            <a:r>
              <a:rPr lang="en-US" sz="1400" dirty="0">
                <a:latin typeface="Open Sans" panose="020B0606030504020204" pitchFamily="34" charset="0"/>
                <a:ea typeface="Open Sans" panose="020B0606030504020204" pitchFamily="34" charset="0"/>
                <a:cs typeface="Open Sans" panose="020B0606030504020204" pitchFamily="34" charset="0"/>
              </a:rPr>
              <a:t>Ong, </a:t>
            </a:r>
            <a:r>
              <a:rPr lang="en-US" sz="1400" i="1" dirty="0">
                <a:latin typeface="Open Sans" panose="020B0606030504020204" pitchFamily="34" charset="0"/>
                <a:ea typeface="Open Sans" panose="020B0606030504020204" pitchFamily="34" charset="0"/>
                <a:cs typeface="Open Sans" panose="020B0606030504020204" pitchFamily="34" charset="0"/>
              </a:rPr>
              <a:t>Interfaces of the Word,</a:t>
            </a:r>
            <a:r>
              <a:rPr lang="en-US" sz="1400" dirty="0">
                <a:latin typeface="Open Sans" panose="020B0606030504020204" pitchFamily="34" charset="0"/>
                <a:ea typeface="Open Sans" panose="020B0606030504020204" pitchFamily="34" charset="0"/>
                <a:cs typeface="Open Sans" panose="020B0606030504020204" pitchFamily="34" charset="0"/>
              </a:rPr>
              <a:t> 21</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7" name="Graphic 6">
            <a:extLst>
              <a:ext uri="{FF2B5EF4-FFF2-40B4-BE49-F238E27FC236}">
                <a16:creationId xmlns:a16="http://schemas.microsoft.com/office/drawing/2014/main" id="{42E888CD-5E87-33CA-9C08-CCE77C1F160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200746" y="2918284"/>
            <a:ext cx="285367" cy="199504"/>
          </a:xfrm>
          <a:prstGeom prst="rect">
            <a:avLst/>
          </a:prstGeom>
        </p:spPr>
      </p:pic>
      <p:sp>
        <p:nvSpPr>
          <p:cNvPr id="9" name="TextBox 8">
            <a:extLst>
              <a:ext uri="{FF2B5EF4-FFF2-40B4-BE49-F238E27FC236}">
                <a16:creationId xmlns:a16="http://schemas.microsoft.com/office/drawing/2014/main" id="{130DD0A7-5CF5-A72E-7104-73FB5CC5C6E9}"/>
              </a:ext>
            </a:extLst>
          </p:cNvPr>
          <p:cNvSpPr txBox="1"/>
          <p:nvPr/>
        </p:nvSpPr>
        <p:spPr>
          <a:xfrm>
            <a:off x="6343430" y="4552238"/>
            <a:ext cx="4335901" cy="1015663"/>
          </a:xfrm>
          <a:prstGeom prst="rect">
            <a:avLst/>
          </a:prstGeom>
          <a:noFill/>
        </p:spPr>
        <p:txBody>
          <a:bodyPr wrap="square">
            <a:spAutoFit/>
          </a:bodyPr>
          <a:lstStyle/>
          <a:p>
            <a:pPr marL="342900" indent="-342900">
              <a:buFont typeface="Arial" panose="020B0604020202020204" pitchFamily="34" charset="0"/>
              <a:buChar char="•"/>
            </a:pPr>
            <a:r>
              <a:rPr lang="nb-NO" sz="2000" dirty="0" err="1"/>
              <a:t>Written</a:t>
            </a:r>
            <a:r>
              <a:rPr lang="nb-NO" sz="2000" dirty="0"/>
              <a:t> </a:t>
            </a:r>
            <a:r>
              <a:rPr lang="nb-NO" sz="2000" dirty="0" err="1"/>
              <a:t>knowledge</a:t>
            </a:r>
            <a:r>
              <a:rPr lang="nb-NO" sz="2000" dirty="0"/>
              <a:t> </a:t>
            </a:r>
            <a:r>
              <a:rPr lang="nb-NO" sz="2000" dirty="0" err="1"/>
              <a:t>higher</a:t>
            </a:r>
            <a:r>
              <a:rPr lang="nb-NO" sz="2000" dirty="0"/>
              <a:t> status</a:t>
            </a:r>
          </a:p>
          <a:p>
            <a:pPr marL="342900" indent="-342900">
              <a:buFont typeface="Arial" panose="020B0604020202020204" pitchFamily="34" charset="0"/>
              <a:buChar char="•"/>
            </a:pPr>
            <a:r>
              <a:rPr lang="nb-NO" sz="2000" dirty="0" err="1"/>
              <a:t>Misinterpretation</a:t>
            </a:r>
            <a:r>
              <a:rPr lang="nb-NO" sz="2000" dirty="0"/>
              <a:t> of non-</a:t>
            </a:r>
            <a:r>
              <a:rPr lang="nb-NO" sz="2000" dirty="0" err="1"/>
              <a:t>scriptural</a:t>
            </a:r>
            <a:r>
              <a:rPr lang="nb-NO" sz="2000" dirty="0"/>
              <a:t> </a:t>
            </a:r>
            <a:r>
              <a:rPr lang="nb-NO" sz="2000" dirty="0" err="1"/>
              <a:t>knowledge</a:t>
            </a:r>
            <a:r>
              <a:rPr lang="nb-NO" sz="2000" dirty="0"/>
              <a:t> systems?</a:t>
            </a:r>
          </a:p>
        </p:txBody>
      </p:sp>
      <p:cxnSp>
        <p:nvCxnSpPr>
          <p:cNvPr id="16" name="Straight Connector 15">
            <a:extLst>
              <a:ext uri="{FF2B5EF4-FFF2-40B4-BE49-F238E27FC236}">
                <a16:creationId xmlns:a16="http://schemas.microsoft.com/office/drawing/2014/main" id="{440A7953-D4A5-EA73-6151-90906DA89E51}"/>
              </a:ext>
            </a:extLst>
          </p:cNvPr>
          <p:cNvCxnSpPr>
            <a:cxnSpLocks/>
          </p:cNvCxnSpPr>
          <p:nvPr/>
        </p:nvCxnSpPr>
        <p:spPr>
          <a:xfrm>
            <a:off x="6383322" y="4292694"/>
            <a:ext cx="3888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2" descr="Tudor Crown (heraldry) - Wikipedia">
            <a:extLst>
              <a:ext uri="{FF2B5EF4-FFF2-40B4-BE49-F238E27FC236}">
                <a16:creationId xmlns:a16="http://schemas.microsoft.com/office/drawing/2014/main" id="{6BA54CD6-1C21-192F-C946-7390CB734926}"/>
              </a:ext>
            </a:extLst>
          </p:cNvPr>
          <p:cNvPicPr>
            <a:picLocks noChangeAspect="1" noChangeArrowheads="1"/>
          </p:cNvPicPr>
          <p:nvPr/>
        </p:nvPicPr>
        <p:blipFill>
          <a:blip r:embed="rId14">
            <a:extLst>
              <a:ext uri="{BEBA8EAE-BF5A-486C-A8C5-ECC9F3942E4B}">
                <a14:imgProps xmlns:a14="http://schemas.microsoft.com/office/drawing/2010/main">
                  <a14:imgLayer r:embed="rId15">
                    <a14:imgEffect>
                      <a14:artisticMarker/>
                    </a14:imgEffect>
                  </a14:imgLayer>
                </a14:imgProps>
              </a:ext>
              <a:ext uri="{28A0092B-C50C-407E-A947-70E740481C1C}">
                <a14:useLocalDpi xmlns:a14="http://schemas.microsoft.com/office/drawing/2010/main" val="0"/>
              </a:ext>
            </a:extLst>
          </a:blip>
          <a:srcRect/>
          <a:stretch>
            <a:fillRect/>
          </a:stretch>
        </p:blipFill>
        <p:spPr bwMode="auto">
          <a:xfrm rot="20884496">
            <a:off x="1983319" y="4033281"/>
            <a:ext cx="718695" cy="689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48994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group of men playing violin&#10;&#10;Description automatically generated with medium confidence">
            <a:extLst>
              <a:ext uri="{FF2B5EF4-FFF2-40B4-BE49-F238E27FC236}">
                <a16:creationId xmlns:a16="http://schemas.microsoft.com/office/drawing/2014/main" id="{0CADA6E7-5A89-E49E-020C-BA5B8D0FCE9F}"/>
              </a:ext>
            </a:extLst>
          </p:cNvPr>
          <p:cNvPicPr>
            <a:picLocks noChangeAspect="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l="8099" r="11377" b="3731"/>
          <a:stretch/>
        </p:blipFill>
        <p:spPr>
          <a:xfrm>
            <a:off x="5972536" y="190981"/>
            <a:ext cx="6065136" cy="6602137"/>
          </a:xfrm>
          <a:prstGeom prst="rect">
            <a:avLst/>
          </a:prstGeom>
        </p:spPr>
      </p:pic>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Rectangle 3">
            <a:extLst>
              <a:ext uri="{FF2B5EF4-FFF2-40B4-BE49-F238E27FC236}">
                <a16:creationId xmlns:a16="http://schemas.microsoft.com/office/drawing/2014/main" id="{70A9A7DA-A37F-6183-6BE5-DA7CB942E60E}"/>
              </a:ext>
            </a:extLst>
          </p:cNvPr>
          <p:cNvSpPr/>
          <p:nvPr/>
        </p:nvSpPr>
        <p:spPr>
          <a:xfrm>
            <a:off x="0" y="64881"/>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9CED556C-5CAC-2B79-DD2F-D6DA1A908560}"/>
              </a:ext>
            </a:extLst>
          </p:cNvPr>
          <p:cNvSpPr txBox="1"/>
          <p:nvPr/>
        </p:nvSpPr>
        <p:spPr>
          <a:xfrm>
            <a:off x="1129294" y="1941623"/>
            <a:ext cx="4132163" cy="2616101"/>
          </a:xfrm>
          <a:prstGeom prst="rect">
            <a:avLst/>
          </a:prstGeom>
          <a:noFill/>
        </p:spPr>
        <p:txBody>
          <a:bodyPr wrap="square" rtlCol="0">
            <a:spAutoFit/>
          </a:bodyPr>
          <a:lstStyle/>
          <a:p>
            <a:pPr>
              <a:spcAft>
                <a:spcPts val="800"/>
              </a:spcAft>
            </a:pP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Examples</a:t>
            </a:r>
            <a:endParaRPr lang="en-US" sz="2800" b="1" dirty="0">
              <a:latin typeface="Open Sans" panose="020B0606030504020204" pitchFamily="34" charset="0"/>
              <a:ea typeface="Open Sans" panose="020B0606030504020204" pitchFamily="34" charset="0"/>
              <a:cs typeface="Open Sans" panose="020B0606030504020204" pitchFamily="34" charset="0"/>
            </a:endParaRPr>
          </a:p>
          <a:p>
            <a:pPr>
              <a:spcAft>
                <a:spcPts val="800"/>
              </a:spcAft>
            </a:pPr>
            <a:r>
              <a:rPr lang="en-US" sz="2800" b="1" dirty="0">
                <a:latin typeface="Open Sans" panose="020B0606030504020204" pitchFamily="34" charset="0"/>
                <a:ea typeface="Open Sans" panose="020B0606030504020204" pitchFamily="34" charset="0"/>
                <a:cs typeface="Open Sans" panose="020B0606030504020204" pitchFamily="34" charset="0"/>
              </a:rPr>
              <a:t>Contemporary non-scriptural knowledge systems</a:t>
            </a:r>
            <a:endParaRPr lang="en-US" sz="2800" b="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a:p>
            <a:pPr marL="342900" indent="-342900">
              <a:spcAft>
                <a:spcPts val="800"/>
              </a:spcAft>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Folk music</a:t>
            </a:r>
          </a:p>
          <a:p>
            <a:pPr marL="342900" indent="-342900">
              <a:spcAft>
                <a:spcPts val="800"/>
              </a:spcAft>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Jazz</a:t>
            </a:r>
          </a:p>
        </p:txBody>
      </p:sp>
      <p:pic>
        <p:nvPicPr>
          <p:cNvPr id="7" name="Bilde 3">
            <a:extLst>
              <a:ext uri="{FF2B5EF4-FFF2-40B4-BE49-F238E27FC236}">
                <a16:creationId xmlns:a16="http://schemas.microsoft.com/office/drawing/2014/main" id="{A4C8D325-EE42-B750-CB6E-D296DA70DCB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2188" b="88438" l="5757" r="61349">
                        <a14:foregroundMark x1="24507" y1="32188" x2="23355" y2="49375"/>
                        <a14:foregroundMark x1="35526" y1="30938" x2="31579" y2="55625"/>
                        <a14:foregroundMark x1="59375" y1="30000" x2="55099" y2="62187"/>
                        <a14:backgroundMark x1="26151" y1="39688" x2="26974" y2="45000"/>
                        <a14:backgroundMark x1="21053" y1="48750" x2="21217" y2="46875"/>
                        <a14:backgroundMark x1="32401" y1="57500" x2="32401" y2="59062"/>
                        <a14:backgroundMark x1="11842" y1="72188" x2="11842" y2="75000"/>
                        <a14:backgroundMark x1="13158" y1="76875" x2="13816" y2="76563"/>
                        <a14:backgroundMark x1="14638" y1="70000" x2="15296" y2="63438"/>
                        <a14:backgroundMark x1="9046" y1="40625" x2="9211" y2="39375"/>
                        <a14:backgroundMark x1="14145" y1="23438" x2="14145" y2="21250"/>
                        <a14:backgroundMark x1="52796" y1="37813" x2="53125" y2="37500"/>
                        <a14:backgroundMark x1="57895" y1="25313" x2="58717" y2="26250"/>
                        <a14:backgroundMark x1="53947" y1="50000" x2="54112" y2="47500"/>
                        <a14:backgroundMark x1="52961" y1="36563" x2="52961" y2="35938"/>
                        <a14:backgroundMark x1="21546" y1="46250" x2="21546" y2="44688"/>
                      </a14:backgroundRemoval>
                    </a14:imgEffect>
                  </a14:imgLayer>
                </a14:imgProps>
              </a:ext>
              <a:ext uri="{28A0092B-C50C-407E-A947-70E740481C1C}">
                <a14:useLocalDpi xmlns:a14="http://schemas.microsoft.com/office/drawing/2010/main" val="0"/>
              </a:ext>
            </a:extLst>
          </a:blip>
          <a:srcRect l="5263" t="521" r="37344" b="-521"/>
          <a:stretch/>
        </p:blipFill>
        <p:spPr>
          <a:xfrm>
            <a:off x="3469416" y="4417234"/>
            <a:ext cx="3104209" cy="2846654"/>
          </a:xfrm>
          <a:prstGeom prst="rect">
            <a:avLst/>
          </a:prstGeom>
        </p:spPr>
      </p:pic>
      <p:sp>
        <p:nvSpPr>
          <p:cNvPr id="9" name="Rectangle 8">
            <a:extLst>
              <a:ext uri="{FF2B5EF4-FFF2-40B4-BE49-F238E27FC236}">
                <a16:creationId xmlns:a16="http://schemas.microsoft.com/office/drawing/2014/main" id="{B962F32C-876C-E3CD-4B22-B98FF47B6DA4}"/>
              </a:ext>
            </a:extLst>
          </p:cNvPr>
          <p:cNvSpPr/>
          <p:nvPr/>
        </p:nvSpPr>
        <p:spPr>
          <a:xfrm>
            <a:off x="5807166" y="6802024"/>
            <a:ext cx="841331" cy="45719"/>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027830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2" descr="Tony Williams plays the drums during the recording session of Herbie  Hancock&amp;#39;s My Point of View album. | Tony williams, Tony williams drummer,  Jazz funk"/>
          <p:cNvPicPr>
            <a:picLocks noChangeAspect="1" noChangeArrowheads="1"/>
          </p:cNvPicPr>
          <p:nvPr/>
        </p:nvPicPr>
        <p:blipFill rotWithShape="1">
          <a:blip r:embed="rId5">
            <a:extLst>
              <a:ext uri="{28A0092B-C50C-407E-A947-70E740481C1C}">
                <a14:useLocalDpi xmlns:a14="http://schemas.microsoft.com/office/drawing/2010/main" val="0"/>
              </a:ext>
            </a:extLst>
          </a:blip>
          <a:srcRect l="4525"/>
          <a:stretch/>
        </p:blipFill>
        <p:spPr bwMode="auto">
          <a:xfrm flipH="1">
            <a:off x="5803660" y="0"/>
            <a:ext cx="6486052" cy="6838149"/>
          </a:xfrm>
          <a:prstGeom prst="rect">
            <a:avLst/>
          </a:prstGeom>
          <a:noFill/>
          <a:extLst>
            <a:ext uri="{909E8E84-426E-40DD-AFC4-6F175D3DCCD1}">
              <a14:hiddenFill xmlns:a14="http://schemas.microsoft.com/office/drawing/2010/main">
                <a:solidFill>
                  <a:srgbClr val="FFFFFF"/>
                </a:solidFill>
              </a14:hiddenFill>
            </a:ext>
          </a:extLst>
        </p:spPr>
      </p:pic>
      <p:sp>
        <p:nvSpPr>
          <p:cNvPr id="4" name="Plassholder for innhold 2">
            <a:extLst>
              <a:ext uri="{FF2B5EF4-FFF2-40B4-BE49-F238E27FC236}">
                <a16:creationId xmlns:a16="http://schemas.microsoft.com/office/drawing/2014/main" id="{9A500BE2-DBDE-2E47-96EB-86A2AF33147B}"/>
              </a:ext>
            </a:extLst>
          </p:cNvPr>
          <p:cNvSpPr txBox="1">
            <a:spLocks/>
          </p:cNvSpPr>
          <p:nvPr/>
        </p:nvSpPr>
        <p:spPr>
          <a:xfrm>
            <a:off x="812800" y="1582821"/>
            <a:ext cx="5768474" cy="4525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nb-NO" dirty="0"/>
          </a:p>
        </p:txBody>
      </p:sp>
      <p:sp>
        <p:nvSpPr>
          <p:cNvPr id="2" name="Rektangel 1"/>
          <p:cNvSpPr/>
          <p:nvPr/>
        </p:nvSpPr>
        <p:spPr>
          <a:xfrm>
            <a:off x="670116" y="2911204"/>
            <a:ext cx="3716888" cy="1600438"/>
          </a:xfrm>
          <a:prstGeom prst="rect">
            <a:avLst/>
          </a:prstGeom>
          <a:noFill/>
          <a:ln>
            <a:noFill/>
          </a:ln>
        </p:spPr>
        <p:txBody>
          <a:bodyPr wrap="square">
            <a:spAutoFit/>
          </a:bodyPr>
          <a:lstStyle/>
          <a:p>
            <a:pPr algn="r"/>
            <a:r>
              <a:rPr lang="en-US" i="1" dirty="0">
                <a:solidFill>
                  <a:schemeClr val="tx1">
                    <a:lumMod val="85000"/>
                    <a:lumOff val="15000"/>
                  </a:schemeClr>
                </a:solidFill>
                <a:highlight>
                  <a:srgbClr val="FFFF00"/>
                </a:highlight>
              </a:rPr>
              <a:t>    </a:t>
            </a:r>
            <a:r>
              <a:rPr lang="en-US" sz="2800" i="1" dirty="0">
                <a:solidFill>
                  <a:schemeClr val="tx1">
                    <a:lumMod val="85000"/>
                    <a:lumOff val="15000"/>
                  </a:schemeClr>
                </a:solidFill>
                <a:highlight>
                  <a:srgbClr val="FFFF00"/>
                </a:highlight>
              </a:rPr>
              <a:t>I can go on a long time singing this stuff</a:t>
            </a:r>
          </a:p>
          <a:p>
            <a:pPr algn="just"/>
            <a:endParaRPr lang="en-US" sz="2400" dirty="0">
              <a:solidFill>
                <a:schemeClr val="tx1">
                  <a:lumMod val="85000"/>
                  <a:lumOff val="15000"/>
                </a:schemeClr>
              </a:solidFill>
              <a:highlight>
                <a:srgbClr val="FFFF00"/>
              </a:highlight>
            </a:endParaRPr>
          </a:p>
          <a:p>
            <a:pPr algn="r"/>
            <a:r>
              <a:rPr lang="en-US" dirty="0">
                <a:solidFill>
                  <a:schemeClr val="tx1">
                    <a:lumMod val="85000"/>
                    <a:lumOff val="15000"/>
                  </a:schemeClr>
                </a:solidFill>
                <a:highlight>
                  <a:srgbClr val="FFFF00"/>
                </a:highlight>
              </a:rPr>
              <a:t>Tony Williams</a:t>
            </a:r>
            <a:endParaRPr lang="en-US" sz="2000" dirty="0">
              <a:solidFill>
                <a:schemeClr val="tx1">
                  <a:lumMod val="85000"/>
                  <a:lumOff val="15000"/>
                </a:schemeClr>
              </a:solidFill>
              <a:highlight>
                <a:srgbClr val="FFFF00"/>
              </a:highlight>
            </a:endParaRPr>
          </a:p>
        </p:txBody>
      </p:sp>
      <p:pic>
        <p:nvPicPr>
          <p:cNvPr id="5" name="Tony&amp;MilesPP.mp3" descr="Tony&amp;MilesPP.mp3">
            <a:extLst>
              <a:ext uri="{FF2B5EF4-FFF2-40B4-BE49-F238E27FC236}">
                <a16:creationId xmlns:a16="http://schemas.microsoft.com/office/drawing/2014/main" id="{32310B40-0F46-584D-828B-26C616FAAA3D}"/>
              </a:ext>
            </a:extLst>
          </p:cNvPr>
          <p:cNvPicPr>
            <a:picLocks/>
          </p:cNvPicPr>
          <p:nvPr>
            <a:audioFile r:link="rId2"/>
            <p:extLst>
              <p:ext uri="{DAA4B4D4-6D71-4841-9C94-3DE7FCFB9230}">
                <p14:media xmlns:p14="http://schemas.microsoft.com/office/powerpoint/2010/main" r:embed="rId1"/>
              </p:ext>
            </p:extLst>
          </p:nvPr>
        </p:nvPicPr>
        <p:blipFill>
          <a:blip r:embed="rId6"/>
          <a:stretch>
            <a:fillRect/>
          </a:stretch>
        </p:blipFill>
        <p:spPr>
          <a:xfrm>
            <a:off x="4386621" y="2713666"/>
            <a:ext cx="571500" cy="571500"/>
          </a:xfrm>
          <a:prstGeom prst="rect">
            <a:avLst/>
          </a:prstGeom>
          <a:ln w="12700">
            <a:miter lim="400000"/>
          </a:ln>
        </p:spPr>
      </p:pic>
      <p:pic>
        <p:nvPicPr>
          <p:cNvPr id="3" name="Graphic 2">
            <a:extLst>
              <a:ext uri="{FF2B5EF4-FFF2-40B4-BE49-F238E27FC236}">
                <a16:creationId xmlns:a16="http://schemas.microsoft.com/office/drawing/2014/main" id="{DAA7DEA4-3572-C436-CCBE-D31123B87E9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27433" y="2899664"/>
            <a:ext cx="285367" cy="199504"/>
          </a:xfrm>
          <a:prstGeom prst="rect">
            <a:avLst/>
          </a:prstGeom>
        </p:spPr>
      </p:pic>
      <p:sp>
        <p:nvSpPr>
          <p:cNvPr id="6" name="Rectangle 5">
            <a:extLst>
              <a:ext uri="{FF2B5EF4-FFF2-40B4-BE49-F238E27FC236}">
                <a16:creationId xmlns:a16="http://schemas.microsoft.com/office/drawing/2014/main" id="{7E214EFD-6E8E-116B-B67E-E4CFC9894484}"/>
              </a:ext>
            </a:extLst>
          </p:cNvPr>
          <p:cNvSpPr/>
          <p:nvPr/>
        </p:nvSpPr>
        <p:spPr>
          <a:xfrm>
            <a:off x="0" y="64881"/>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0877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137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cTn>
                <p:tgtEl>
                  <p:spTgt spid="5"/>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2" descr="Tony Williams plays the drums during the recording session of Herbie  Hancock&amp;#39;s My Point of View album. | Tony williams, Tony williams drummer,  Jazz funk"/>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flipH="1">
            <a:off x="5803660" y="-123567"/>
            <a:ext cx="6793454" cy="6838149"/>
          </a:xfrm>
          <a:prstGeom prst="rect">
            <a:avLst/>
          </a:prstGeom>
          <a:noFill/>
          <a:extLst>
            <a:ext uri="{909E8E84-426E-40DD-AFC4-6F175D3DCCD1}">
              <a14:hiddenFill xmlns:a14="http://schemas.microsoft.com/office/drawing/2010/main">
                <a:solidFill>
                  <a:srgbClr val="FFFFFF"/>
                </a:solidFill>
              </a14:hiddenFill>
            </a:ext>
          </a:extLst>
        </p:spPr>
      </p:pic>
      <p:sp>
        <p:nvSpPr>
          <p:cNvPr id="4" name="Plassholder for innhold 2">
            <a:extLst>
              <a:ext uri="{FF2B5EF4-FFF2-40B4-BE49-F238E27FC236}">
                <a16:creationId xmlns:a16="http://schemas.microsoft.com/office/drawing/2014/main" id="{9A500BE2-DBDE-2E47-96EB-86A2AF33147B}"/>
              </a:ext>
            </a:extLst>
          </p:cNvPr>
          <p:cNvSpPr txBox="1">
            <a:spLocks/>
          </p:cNvSpPr>
          <p:nvPr/>
        </p:nvSpPr>
        <p:spPr>
          <a:xfrm>
            <a:off x="812800" y="1582821"/>
            <a:ext cx="5768474" cy="4525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nb-NO" dirty="0"/>
          </a:p>
        </p:txBody>
      </p:sp>
      <p:pic>
        <p:nvPicPr>
          <p:cNvPr id="6" name="Bilde 3">
            <a:extLst>
              <a:ext uri="{FF2B5EF4-FFF2-40B4-BE49-F238E27FC236}">
                <a16:creationId xmlns:a16="http://schemas.microsoft.com/office/drawing/2014/main" id="{E6AB2629-4190-5D21-C29F-408D0F223C5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2188" b="88438" l="5757" r="61349">
                        <a14:foregroundMark x1="24507" y1="32188" x2="23355" y2="49375"/>
                        <a14:foregroundMark x1="35526" y1="30938" x2="31579" y2="55625"/>
                        <a14:foregroundMark x1="59375" y1="30000" x2="55099" y2="62187"/>
                        <a14:backgroundMark x1="26151" y1="39688" x2="26974" y2="45000"/>
                        <a14:backgroundMark x1="21053" y1="48750" x2="21217" y2="46875"/>
                        <a14:backgroundMark x1="32401" y1="57500" x2="32401" y2="59062"/>
                        <a14:backgroundMark x1="11842" y1="72188" x2="11842" y2="75000"/>
                        <a14:backgroundMark x1="13158" y1="76875" x2="13816" y2="76563"/>
                        <a14:backgroundMark x1="14638" y1="70000" x2="15296" y2="63438"/>
                        <a14:backgroundMark x1="9046" y1="40625" x2="9211" y2="39375"/>
                        <a14:backgroundMark x1="14145" y1="23438" x2="14145" y2="21250"/>
                        <a14:backgroundMark x1="52796" y1="37813" x2="53125" y2="37500"/>
                        <a14:backgroundMark x1="57895" y1="25313" x2="58717" y2="26250"/>
                        <a14:backgroundMark x1="53947" y1="50000" x2="54112" y2="47500"/>
                        <a14:backgroundMark x1="52961" y1="36563" x2="52961" y2="35938"/>
                        <a14:backgroundMark x1="21546" y1="46250" x2="21546" y2="44688"/>
                      </a14:backgroundRemoval>
                    </a14:imgEffect>
                  </a14:imgLayer>
                </a14:imgProps>
              </a:ext>
              <a:ext uri="{28A0092B-C50C-407E-A947-70E740481C1C}">
                <a14:useLocalDpi xmlns:a14="http://schemas.microsoft.com/office/drawing/2010/main" val="0"/>
              </a:ext>
            </a:extLst>
          </a:blip>
          <a:srcRect l="5263" t="521" r="37344" b="-521"/>
          <a:stretch/>
        </p:blipFill>
        <p:spPr>
          <a:xfrm>
            <a:off x="3469416" y="4417234"/>
            <a:ext cx="3104209" cy="2846654"/>
          </a:xfrm>
          <a:prstGeom prst="rect">
            <a:avLst/>
          </a:prstGeom>
        </p:spPr>
      </p:pic>
      <p:sp>
        <p:nvSpPr>
          <p:cNvPr id="8" name="TextBox 7">
            <a:extLst>
              <a:ext uri="{FF2B5EF4-FFF2-40B4-BE49-F238E27FC236}">
                <a16:creationId xmlns:a16="http://schemas.microsoft.com/office/drawing/2014/main" id="{EB4936AB-BFB9-F215-05C5-6EF58041BA8C}"/>
              </a:ext>
            </a:extLst>
          </p:cNvPr>
          <p:cNvSpPr txBox="1"/>
          <p:nvPr/>
        </p:nvSpPr>
        <p:spPr>
          <a:xfrm>
            <a:off x="965807" y="962844"/>
            <a:ext cx="3721939" cy="4431983"/>
          </a:xfrm>
          <a:prstGeom prst="rect">
            <a:avLst/>
          </a:prstGeom>
          <a:noFill/>
        </p:spPr>
        <p:txBody>
          <a:bodyPr wrap="square">
            <a:spAutoFit/>
          </a:bodyPr>
          <a:lstStyle/>
          <a:p>
            <a:r>
              <a:rPr lang="nb-NO" sz="4000" b="1" dirty="0">
                <a:latin typeface="Open Sans" panose="020B0606030504020204" pitchFamily="34" charset="0"/>
                <a:ea typeface="Open Sans" panose="020B0606030504020204" pitchFamily="34" charset="0"/>
                <a:cs typeface="Open Sans" panose="020B0606030504020204" pitchFamily="34" charset="0"/>
              </a:rPr>
              <a:t>Aural-musical </a:t>
            </a:r>
            <a:r>
              <a:rPr lang="nb-NO" sz="4000" b="1" dirty="0" err="1">
                <a:latin typeface="Open Sans" panose="020B0606030504020204" pitchFamily="34" charset="0"/>
                <a:ea typeface="Open Sans" panose="020B0606030504020204" pitchFamily="34" charset="0"/>
                <a:cs typeface="Open Sans" panose="020B0606030504020204" pitchFamily="34" charset="0"/>
              </a:rPr>
              <a:t>learning</a:t>
            </a:r>
            <a:endParaRPr lang="nb-NO" sz="4000" b="1"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nb-NO" dirty="0" err="1"/>
              <a:t>Very</a:t>
            </a:r>
            <a:r>
              <a:rPr lang="nb-NO" i="1" dirty="0"/>
              <a:t> </a:t>
            </a:r>
            <a:r>
              <a:rPr lang="nb-NO" dirty="0" err="1"/>
              <a:t>precise</a:t>
            </a:r>
            <a:r>
              <a:rPr lang="nb-NO" dirty="0"/>
              <a:t> </a:t>
            </a:r>
            <a:r>
              <a:rPr lang="nb-NO" dirty="0" err="1"/>
              <a:t>imitation</a:t>
            </a:r>
            <a:endParaRPr lang="nb-NO" dirty="0"/>
          </a:p>
          <a:p>
            <a:pPr marL="342900" indent="-342900">
              <a:buFont typeface="Arial" panose="020B0604020202020204" pitchFamily="34" charset="0"/>
              <a:buChar char="•"/>
            </a:pPr>
            <a:r>
              <a:rPr lang="nb-NO" dirty="0" err="1"/>
              <a:t>Embodied</a:t>
            </a:r>
            <a:r>
              <a:rPr lang="nb-NO" dirty="0"/>
              <a:t> </a:t>
            </a:r>
            <a:r>
              <a:rPr lang="nb-NO" dirty="0" err="1"/>
              <a:t>learning</a:t>
            </a:r>
            <a:endParaRPr lang="nb-NO" dirty="0"/>
          </a:p>
          <a:p>
            <a:pPr marL="342900" indent="-342900">
              <a:buFont typeface="Arial" panose="020B0604020202020204" pitchFamily="34" charset="0"/>
              <a:buChar char="•"/>
            </a:pPr>
            <a:r>
              <a:rPr lang="nb-NO" dirty="0" err="1"/>
              <a:t>Exploring</a:t>
            </a:r>
            <a:r>
              <a:rPr lang="nb-NO" dirty="0"/>
              <a:t> </a:t>
            </a:r>
            <a:r>
              <a:rPr lang="nb-NO" dirty="0" err="1"/>
              <a:t>aural</a:t>
            </a:r>
            <a:r>
              <a:rPr lang="nb-NO" dirty="0"/>
              <a:t>-musical </a:t>
            </a:r>
            <a:r>
              <a:rPr lang="nb-NO" dirty="0" err="1"/>
              <a:t>communication</a:t>
            </a:r>
            <a:endParaRPr lang="nb-NO" dirty="0"/>
          </a:p>
          <a:p>
            <a:pPr marL="342900" indent="-342900">
              <a:buFont typeface="Arial" panose="020B0604020202020204" pitchFamily="34" charset="0"/>
              <a:buChar char="•"/>
            </a:pPr>
            <a:r>
              <a:rPr lang="nb-NO" dirty="0" err="1"/>
              <a:t>Developing</a:t>
            </a:r>
            <a:r>
              <a:rPr lang="nb-NO" dirty="0"/>
              <a:t> generative </a:t>
            </a:r>
            <a:r>
              <a:rPr lang="nb-NO" dirty="0" err="1"/>
              <a:t>powers</a:t>
            </a:r>
            <a:r>
              <a:rPr lang="nb-NO" dirty="0"/>
              <a:t>     in </a:t>
            </a:r>
            <a:r>
              <a:rPr lang="nb-NO" dirty="0" err="1"/>
              <a:t>music</a:t>
            </a:r>
            <a:r>
              <a:rPr lang="nb-NO" dirty="0"/>
              <a:t> </a:t>
            </a:r>
          </a:p>
          <a:p>
            <a:pPr marL="342900" indent="-342900">
              <a:buFont typeface="Arial" panose="020B0604020202020204" pitchFamily="34" charset="0"/>
              <a:buChar char="•"/>
            </a:pPr>
            <a:r>
              <a:rPr lang="nb-NO" b="1" dirty="0">
                <a:latin typeface="Open Sans" panose="020B0606030504020204" pitchFamily="34" charset="0"/>
                <a:ea typeface="Open Sans" panose="020B0606030504020204" pitchFamily="34" charset="0"/>
                <a:cs typeface="Open Sans" panose="020B0606030504020204" pitchFamily="34" charset="0"/>
              </a:rPr>
              <a:t>No </a:t>
            </a:r>
            <a:r>
              <a:rPr lang="nb-NO" b="1" dirty="0" err="1">
                <a:latin typeface="Open Sans" panose="020B0606030504020204" pitchFamily="34" charset="0"/>
                <a:ea typeface="Open Sans" panose="020B0606030504020204" pitchFamily="34" charset="0"/>
                <a:cs typeface="Open Sans" panose="020B0606030504020204" pitchFamily="34" charset="0"/>
              </a:rPr>
              <a:t>intellectualization</a:t>
            </a:r>
            <a:r>
              <a:rPr lang="nb-NO" b="1" dirty="0">
                <a:latin typeface="Open Sans" panose="020B0606030504020204" pitchFamily="34" charset="0"/>
                <a:ea typeface="Open Sans" panose="020B0606030504020204" pitchFamily="34" charset="0"/>
                <a:cs typeface="Open Sans" panose="020B0606030504020204" pitchFamily="34" charset="0"/>
              </a:rPr>
              <a:t> </a:t>
            </a:r>
          </a:p>
          <a:p>
            <a:pPr marL="342900" indent="-342900">
              <a:buFont typeface="Arial" panose="020B0604020202020204" pitchFamily="34" charset="0"/>
              <a:buChar char="•"/>
            </a:pPr>
            <a:r>
              <a:rPr lang="nb-NO" b="1" dirty="0">
                <a:latin typeface="Open Sans" panose="020B0606030504020204" pitchFamily="34" charset="0"/>
                <a:ea typeface="Open Sans" panose="020B0606030504020204" pitchFamily="34" charset="0"/>
                <a:cs typeface="Open Sans" panose="020B0606030504020204" pitchFamily="34" charset="0"/>
              </a:rPr>
              <a:t>No </a:t>
            </a:r>
            <a:r>
              <a:rPr lang="nb-NO" b="1" dirty="0" err="1">
                <a:latin typeface="Open Sans" panose="020B0606030504020204" pitchFamily="34" charset="0"/>
                <a:ea typeface="Open Sans" panose="020B0606030504020204" pitchFamily="34" charset="0"/>
                <a:cs typeface="Open Sans" panose="020B0606030504020204" pitchFamily="34" charset="0"/>
              </a:rPr>
              <a:t>use</a:t>
            </a:r>
            <a:r>
              <a:rPr lang="nb-NO" b="1" dirty="0">
                <a:latin typeface="Open Sans" panose="020B0606030504020204" pitchFamily="34" charset="0"/>
                <a:ea typeface="Open Sans" panose="020B0606030504020204" pitchFamily="34" charset="0"/>
                <a:cs typeface="Open Sans" panose="020B0606030504020204" pitchFamily="34" charset="0"/>
              </a:rPr>
              <a:t> of </a:t>
            </a:r>
            <a:r>
              <a:rPr lang="nb-NO" b="1" dirty="0" err="1">
                <a:latin typeface="Open Sans" panose="020B0606030504020204" pitchFamily="34" charset="0"/>
                <a:ea typeface="Open Sans" panose="020B0606030504020204" pitchFamily="34" charset="0"/>
                <a:cs typeface="Open Sans" panose="020B0606030504020204" pitchFamily="34" charset="0"/>
              </a:rPr>
              <a:t>written</a:t>
            </a:r>
            <a:r>
              <a:rPr lang="nb-NO" b="1" dirty="0">
                <a:latin typeface="Open Sans" panose="020B0606030504020204" pitchFamily="34" charset="0"/>
                <a:ea typeface="Open Sans" panose="020B0606030504020204" pitchFamily="34" charset="0"/>
                <a:cs typeface="Open Sans" panose="020B0606030504020204" pitchFamily="34" charset="0"/>
              </a:rPr>
              <a:t>    material</a:t>
            </a:r>
          </a:p>
          <a:p>
            <a:endParaRPr lang="nb-NO" sz="4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8">
            <a:extLst>
              <a:ext uri="{FF2B5EF4-FFF2-40B4-BE49-F238E27FC236}">
                <a16:creationId xmlns:a16="http://schemas.microsoft.com/office/drawing/2014/main" id="{A7B43227-A34C-B4B1-31CC-9D3E99E72591}"/>
              </a:ext>
            </a:extLst>
          </p:cNvPr>
          <p:cNvSpPr/>
          <p:nvPr/>
        </p:nvSpPr>
        <p:spPr>
          <a:xfrm>
            <a:off x="0" y="64881"/>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pic>
        <p:nvPicPr>
          <p:cNvPr id="2050" name="Picture 2" descr="happy children silhouette 7048939 Vector Art at Vecteezy">
            <a:extLst>
              <a:ext uri="{FF2B5EF4-FFF2-40B4-BE49-F238E27FC236}">
                <a16:creationId xmlns:a16="http://schemas.microsoft.com/office/drawing/2014/main" id="{38B57C7D-E391-9454-4EE8-A7F94B10BFFA}"/>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48776" b="98061" l="28693" r="50372">
                        <a14:foregroundMark x1="38257" y1="48776" x2="38257" y2="48776"/>
                        <a14:foregroundMark x1="37620" y1="97245" x2="39320" y2="98061"/>
                        <a14:backgroundMark x1="32094" y1="51020" x2="32094" y2="51020"/>
                        <a14:backgroundMark x1="32094" y1="51020" x2="30499" y2="53163"/>
                        <a14:backgroundMark x1="33688" y1="64592" x2="33688" y2="64592"/>
                        <a14:backgroundMark x1="34963" y1="64490" x2="34963" y2="64490"/>
                        <a14:backgroundMark x1="33900" y1="84592" x2="33900" y2="84592"/>
                        <a14:backgroundMark x1="34963" y1="87755" x2="34963" y2="87755"/>
                        <a14:backgroundMark x1="34963" y1="87449" x2="34963" y2="87449"/>
                        <a14:backgroundMark x1="40595" y1="97857" x2="40595" y2="97857"/>
                        <a14:backgroundMark x1="38682" y1="95000" x2="38682" y2="96327"/>
                      </a14:backgroundRemoval>
                    </a14:imgEffect>
                  </a14:imgLayer>
                </a14:imgProps>
              </a:ext>
              <a:ext uri="{28A0092B-C50C-407E-A947-70E740481C1C}">
                <a14:useLocalDpi xmlns:a14="http://schemas.microsoft.com/office/drawing/2010/main" val="0"/>
              </a:ext>
            </a:extLst>
          </a:blip>
          <a:srcRect l="26154" t="44800" r="46777"/>
          <a:stretch/>
        </p:blipFill>
        <p:spPr bwMode="auto">
          <a:xfrm>
            <a:off x="2683887" y="5946170"/>
            <a:ext cx="435886" cy="92572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B1D5DF4-36B9-6711-08D2-A7B68CE6624F}"/>
              </a:ext>
            </a:extLst>
          </p:cNvPr>
          <p:cNvSpPr txBox="1"/>
          <p:nvPr/>
        </p:nvSpPr>
        <p:spPr>
          <a:xfrm>
            <a:off x="6797675" y="5993536"/>
            <a:ext cx="4581525" cy="415498"/>
          </a:xfrm>
          <a:prstGeom prst="rect">
            <a:avLst/>
          </a:prstGeom>
          <a:noFill/>
        </p:spPr>
        <p:txBody>
          <a:bodyPr wrap="square">
            <a:spAutoFit/>
          </a:bodyPr>
          <a:lstStyle/>
          <a:p>
            <a:r>
              <a:rPr lang="nb-NO" sz="1050" dirty="0"/>
              <a:t>Solli, Aksdal and Inderberg, (2021). ‘Learning the jazz </a:t>
            </a:r>
            <a:r>
              <a:rPr lang="nb-NO" sz="1050" dirty="0" err="1"/>
              <a:t>language</a:t>
            </a:r>
            <a:r>
              <a:rPr lang="nb-NO" sz="1050" dirty="0"/>
              <a:t> by </a:t>
            </a:r>
            <a:r>
              <a:rPr lang="nb-NO" sz="1050" dirty="0" err="1"/>
              <a:t>aural</a:t>
            </a:r>
            <a:r>
              <a:rPr lang="nb-NO" sz="1050" dirty="0"/>
              <a:t> </a:t>
            </a:r>
            <a:r>
              <a:rPr lang="nb-NO" sz="1050" dirty="0" err="1"/>
              <a:t>imitation</a:t>
            </a:r>
            <a:r>
              <a:rPr lang="nb-NO" sz="1050" dirty="0"/>
              <a:t>: a </a:t>
            </a:r>
            <a:r>
              <a:rPr lang="nb-NO" sz="1050" dirty="0" err="1"/>
              <a:t>usage-based</a:t>
            </a:r>
            <a:r>
              <a:rPr lang="nb-NO" sz="1050" dirty="0"/>
              <a:t> </a:t>
            </a:r>
            <a:r>
              <a:rPr lang="nb-NO" sz="1050" dirty="0" err="1"/>
              <a:t>communicative</a:t>
            </a:r>
            <a:r>
              <a:rPr lang="nb-NO" sz="1050" dirty="0"/>
              <a:t> jazz-</a:t>
            </a:r>
            <a:r>
              <a:rPr lang="nb-NO" sz="1050" dirty="0" err="1"/>
              <a:t>theory</a:t>
            </a:r>
            <a:r>
              <a:rPr lang="nb-NO" sz="1050" dirty="0"/>
              <a:t> (Part 1 and (Part 2).</a:t>
            </a:r>
          </a:p>
        </p:txBody>
      </p:sp>
    </p:spTree>
    <p:extLst>
      <p:ext uri="{BB962C8B-B14F-4D97-AF65-F5344CB8AC3E}">
        <p14:creationId xmlns:p14="http://schemas.microsoft.com/office/powerpoint/2010/main" val="42119822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2" descr="Tony Williams plays the drums during the recording session of Herbie  Hancock&amp;#39;s My Point of View album. | Tony williams, Tony williams drummer,  Jazz funk"/>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flipH="1">
            <a:off x="5803660" y="-123567"/>
            <a:ext cx="6793454" cy="6838149"/>
          </a:xfrm>
          <a:prstGeom prst="rect">
            <a:avLst/>
          </a:prstGeom>
          <a:noFill/>
          <a:extLst>
            <a:ext uri="{909E8E84-426E-40DD-AFC4-6F175D3DCCD1}">
              <a14:hiddenFill xmlns:a14="http://schemas.microsoft.com/office/drawing/2010/main">
                <a:solidFill>
                  <a:srgbClr val="FFFFFF"/>
                </a:solidFill>
              </a14:hiddenFill>
            </a:ext>
          </a:extLst>
        </p:spPr>
      </p:pic>
      <p:sp>
        <p:nvSpPr>
          <p:cNvPr id="4" name="Plassholder for innhold 2">
            <a:extLst>
              <a:ext uri="{FF2B5EF4-FFF2-40B4-BE49-F238E27FC236}">
                <a16:creationId xmlns:a16="http://schemas.microsoft.com/office/drawing/2014/main" id="{9A500BE2-DBDE-2E47-96EB-86A2AF33147B}"/>
              </a:ext>
            </a:extLst>
          </p:cNvPr>
          <p:cNvSpPr txBox="1">
            <a:spLocks/>
          </p:cNvSpPr>
          <p:nvPr/>
        </p:nvSpPr>
        <p:spPr>
          <a:xfrm>
            <a:off x="812800" y="1582821"/>
            <a:ext cx="5768474" cy="4525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nb-NO" dirty="0"/>
          </a:p>
        </p:txBody>
      </p:sp>
      <p:pic>
        <p:nvPicPr>
          <p:cNvPr id="6" name="Bilde 3">
            <a:extLst>
              <a:ext uri="{FF2B5EF4-FFF2-40B4-BE49-F238E27FC236}">
                <a16:creationId xmlns:a16="http://schemas.microsoft.com/office/drawing/2014/main" id="{E6AB2629-4190-5D21-C29F-408D0F223C5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2188" b="88438" l="5757" r="61349">
                        <a14:foregroundMark x1="24507" y1="32188" x2="23355" y2="49375"/>
                        <a14:foregroundMark x1="35526" y1="30938" x2="31579" y2="55625"/>
                        <a14:foregroundMark x1="59375" y1="30000" x2="55099" y2="62187"/>
                        <a14:backgroundMark x1="26151" y1="39688" x2="26974" y2="45000"/>
                        <a14:backgroundMark x1="21053" y1="48750" x2="21217" y2="46875"/>
                        <a14:backgroundMark x1="32401" y1="57500" x2="32401" y2="59062"/>
                        <a14:backgroundMark x1="11842" y1="72188" x2="11842" y2="75000"/>
                        <a14:backgroundMark x1="13158" y1="76875" x2="13816" y2="76563"/>
                        <a14:backgroundMark x1="14638" y1="70000" x2="15296" y2="63438"/>
                        <a14:backgroundMark x1="9046" y1="40625" x2="9211" y2="39375"/>
                        <a14:backgroundMark x1="14145" y1="23438" x2="14145" y2="21250"/>
                        <a14:backgroundMark x1="52796" y1="37813" x2="53125" y2="37500"/>
                        <a14:backgroundMark x1="57895" y1="25313" x2="58717" y2="26250"/>
                        <a14:backgroundMark x1="53947" y1="50000" x2="54112" y2="47500"/>
                        <a14:backgroundMark x1="52961" y1="36563" x2="52961" y2="35938"/>
                        <a14:backgroundMark x1="21546" y1="46250" x2="21546" y2="44688"/>
                      </a14:backgroundRemoval>
                    </a14:imgEffect>
                  </a14:imgLayer>
                </a14:imgProps>
              </a:ext>
              <a:ext uri="{28A0092B-C50C-407E-A947-70E740481C1C}">
                <a14:useLocalDpi xmlns:a14="http://schemas.microsoft.com/office/drawing/2010/main" val="0"/>
              </a:ext>
            </a:extLst>
          </a:blip>
          <a:srcRect l="5263" t="521" r="37344" b="-521"/>
          <a:stretch/>
        </p:blipFill>
        <p:spPr>
          <a:xfrm>
            <a:off x="3469416" y="4417234"/>
            <a:ext cx="3104209" cy="2846654"/>
          </a:xfrm>
          <a:prstGeom prst="rect">
            <a:avLst/>
          </a:prstGeom>
        </p:spPr>
      </p:pic>
      <p:sp>
        <p:nvSpPr>
          <p:cNvPr id="8" name="TextBox 7">
            <a:extLst>
              <a:ext uri="{FF2B5EF4-FFF2-40B4-BE49-F238E27FC236}">
                <a16:creationId xmlns:a16="http://schemas.microsoft.com/office/drawing/2014/main" id="{EB4936AB-BFB9-F215-05C5-6EF58041BA8C}"/>
              </a:ext>
            </a:extLst>
          </p:cNvPr>
          <p:cNvSpPr txBox="1"/>
          <p:nvPr/>
        </p:nvSpPr>
        <p:spPr>
          <a:xfrm>
            <a:off x="948370" y="1199535"/>
            <a:ext cx="3906921" cy="3600986"/>
          </a:xfrm>
          <a:prstGeom prst="rect">
            <a:avLst/>
          </a:prstGeom>
          <a:noFill/>
        </p:spPr>
        <p:txBody>
          <a:bodyPr wrap="square">
            <a:spAutoFit/>
          </a:bodyPr>
          <a:lstStyle/>
          <a:p>
            <a:r>
              <a:rPr lang="nb-NO" sz="4000" b="1" dirty="0">
                <a:latin typeface="Open Sans" panose="020B0606030504020204" pitchFamily="34" charset="0"/>
                <a:ea typeface="Open Sans" panose="020B0606030504020204" pitchFamily="34" charset="0"/>
                <a:cs typeface="Open Sans" panose="020B0606030504020204" pitchFamily="34" charset="0"/>
              </a:rPr>
              <a:t>Aural-musical </a:t>
            </a:r>
            <a:r>
              <a:rPr lang="nb-NO" sz="4000" b="1" dirty="0" err="1">
                <a:latin typeface="Open Sans" panose="020B0606030504020204" pitchFamily="34" charset="0"/>
                <a:ea typeface="Open Sans" panose="020B0606030504020204" pitchFamily="34" charset="0"/>
                <a:cs typeface="Open Sans" panose="020B0606030504020204" pitchFamily="34" charset="0"/>
              </a:rPr>
              <a:t>learning</a:t>
            </a:r>
            <a:endParaRPr lang="nb-NO" sz="4000" b="1" dirty="0">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Arial" panose="020B0604020202020204" pitchFamily="34" charset="0"/>
              <a:buChar char="•"/>
            </a:pPr>
            <a:r>
              <a:rPr lang="en-US" sz="1200" dirty="0"/>
              <a:t>hear not only how things</a:t>
            </a:r>
            <a:r>
              <a:rPr lang="en-US" sz="1200" i="1" dirty="0"/>
              <a:t> </a:t>
            </a:r>
            <a:r>
              <a:rPr lang="en-US" sz="1200" dirty="0"/>
              <a:t>are played, but also how they could be played</a:t>
            </a:r>
            <a:endParaRPr lang="nb-NO" sz="1200" dirty="0"/>
          </a:p>
          <a:p>
            <a:pPr marL="285750" lvl="0" indent="-285750">
              <a:buFont typeface="Arial" panose="020B0604020202020204" pitchFamily="34" charset="0"/>
              <a:buChar char="•"/>
            </a:pPr>
            <a:r>
              <a:rPr lang="en-US" sz="1200" dirty="0"/>
              <a:t>follow the musical attention of the other</a:t>
            </a:r>
            <a:endParaRPr lang="nb-NO" sz="1200" dirty="0"/>
          </a:p>
          <a:p>
            <a:pPr marL="285750" lvl="0" indent="-285750">
              <a:buFont typeface="Arial" panose="020B0604020202020204" pitchFamily="34" charset="0"/>
              <a:buChar char="•"/>
            </a:pPr>
            <a:r>
              <a:rPr lang="en-US" sz="1200" dirty="0"/>
              <a:t>lead the attention of the other towards self-perceived musical potentialities</a:t>
            </a:r>
          </a:p>
          <a:p>
            <a:pPr marL="285750" lvl="0" indent="-285750">
              <a:buFont typeface="Arial" panose="020B0604020202020204" pitchFamily="34" charset="0"/>
              <a:buChar char="•"/>
            </a:pPr>
            <a:endParaRPr lang="en-US" sz="1200" b="1" dirty="0"/>
          </a:p>
          <a:p>
            <a:pPr marL="285750" lvl="0" indent="-285750">
              <a:buFont typeface="Arial" panose="020B0604020202020204" pitchFamily="34" charset="0"/>
              <a:buChar char="•"/>
            </a:pPr>
            <a:r>
              <a:rPr lang="en-US" sz="1200" b="1" dirty="0"/>
              <a:t>Structural similarities to fundamental language acquisition</a:t>
            </a:r>
          </a:p>
          <a:p>
            <a:pPr marL="285750" lvl="0" indent="-285750">
              <a:buFont typeface="Arial" panose="020B0604020202020204" pitchFamily="34" charset="0"/>
              <a:buChar char="•"/>
            </a:pPr>
            <a:r>
              <a:rPr lang="en-US" sz="1200" b="1" dirty="0"/>
              <a:t>Develops reflective judgment in music </a:t>
            </a:r>
            <a:endParaRPr lang="nb-NO" sz="1200" b="1" dirty="0"/>
          </a:p>
          <a:p>
            <a:endParaRPr lang="nb-NO" sz="4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8">
            <a:extLst>
              <a:ext uri="{FF2B5EF4-FFF2-40B4-BE49-F238E27FC236}">
                <a16:creationId xmlns:a16="http://schemas.microsoft.com/office/drawing/2014/main" id="{A7B43227-A34C-B4B1-31CC-9D3E99E72591}"/>
              </a:ext>
            </a:extLst>
          </p:cNvPr>
          <p:cNvSpPr/>
          <p:nvPr/>
        </p:nvSpPr>
        <p:spPr>
          <a:xfrm>
            <a:off x="0" y="64881"/>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DFACBD49-9E81-6D03-2F44-0D4E51E49E1C}"/>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22344" b="46927" l="30712" r="35648"/>
                    </a14:imgEffect>
                  </a14:imgLayer>
                </a14:imgProps>
              </a:ext>
            </a:extLst>
          </a:blip>
          <a:srcRect l="30095" t="19271" r="63735" b="50000"/>
          <a:stretch/>
        </p:blipFill>
        <p:spPr>
          <a:xfrm>
            <a:off x="2717062" y="5847621"/>
            <a:ext cx="752354" cy="1206661"/>
          </a:xfrm>
          <a:prstGeom prst="rect">
            <a:avLst/>
          </a:prstGeom>
        </p:spPr>
      </p:pic>
      <p:sp>
        <p:nvSpPr>
          <p:cNvPr id="2" name="TextBox 1">
            <a:extLst>
              <a:ext uri="{FF2B5EF4-FFF2-40B4-BE49-F238E27FC236}">
                <a16:creationId xmlns:a16="http://schemas.microsoft.com/office/drawing/2014/main" id="{8BEBDB47-04FA-7BFC-1906-16B17AACF444}"/>
              </a:ext>
            </a:extLst>
          </p:cNvPr>
          <p:cNvSpPr txBox="1"/>
          <p:nvPr/>
        </p:nvSpPr>
        <p:spPr>
          <a:xfrm>
            <a:off x="7394074" y="6108784"/>
            <a:ext cx="4581525" cy="415498"/>
          </a:xfrm>
          <a:prstGeom prst="rect">
            <a:avLst/>
          </a:prstGeom>
          <a:noFill/>
        </p:spPr>
        <p:txBody>
          <a:bodyPr wrap="square">
            <a:spAutoFit/>
          </a:bodyPr>
          <a:lstStyle/>
          <a:p>
            <a:r>
              <a:rPr lang="nb-NO" sz="1050" dirty="0"/>
              <a:t>Solli, Aksdal and Inderberg, (2021). ‘Learning the jazz </a:t>
            </a:r>
            <a:r>
              <a:rPr lang="nb-NO" sz="1050" dirty="0" err="1"/>
              <a:t>language</a:t>
            </a:r>
            <a:r>
              <a:rPr lang="nb-NO" sz="1050" dirty="0"/>
              <a:t> by </a:t>
            </a:r>
            <a:r>
              <a:rPr lang="nb-NO" sz="1050" dirty="0" err="1"/>
              <a:t>aural</a:t>
            </a:r>
            <a:r>
              <a:rPr lang="nb-NO" sz="1050" dirty="0"/>
              <a:t> </a:t>
            </a:r>
            <a:r>
              <a:rPr lang="nb-NO" sz="1050" dirty="0" err="1"/>
              <a:t>imitation</a:t>
            </a:r>
            <a:r>
              <a:rPr lang="nb-NO" sz="1050" dirty="0"/>
              <a:t>: a </a:t>
            </a:r>
            <a:r>
              <a:rPr lang="nb-NO" sz="1050" dirty="0" err="1"/>
              <a:t>usage-based</a:t>
            </a:r>
            <a:r>
              <a:rPr lang="nb-NO" sz="1050" dirty="0"/>
              <a:t> </a:t>
            </a:r>
            <a:r>
              <a:rPr lang="nb-NO" sz="1050" dirty="0" err="1"/>
              <a:t>communicative</a:t>
            </a:r>
            <a:r>
              <a:rPr lang="nb-NO" sz="1050" dirty="0"/>
              <a:t> jazz-</a:t>
            </a:r>
            <a:r>
              <a:rPr lang="nb-NO" sz="1050" dirty="0" err="1"/>
              <a:t>theory</a:t>
            </a:r>
            <a:r>
              <a:rPr lang="nb-NO" sz="1050" dirty="0"/>
              <a:t> (Part 1 and (Part 2).</a:t>
            </a:r>
          </a:p>
        </p:txBody>
      </p:sp>
    </p:spTree>
    <p:extLst>
      <p:ext uri="{BB962C8B-B14F-4D97-AF65-F5344CB8AC3E}">
        <p14:creationId xmlns:p14="http://schemas.microsoft.com/office/powerpoint/2010/main" val="13043242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3FCD4075-4322-356C-65A2-4E1AB8BD6CF8}"/>
              </a:ext>
            </a:extLst>
          </p:cNvPr>
          <p:cNvCxnSpPr>
            <a:cxnSpLocks/>
          </p:cNvCxnSpPr>
          <p:nvPr/>
        </p:nvCxnSpPr>
        <p:spPr>
          <a:xfrm flipV="1">
            <a:off x="12502058" y="5946628"/>
            <a:ext cx="60557" cy="75695"/>
          </a:xfrm>
          <a:prstGeom prst="line">
            <a:avLst/>
          </a:prstGeom>
          <a:ln w="9525"/>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630C7043-4F59-6239-D23A-FB0933E9E612}"/>
              </a:ext>
            </a:extLst>
          </p:cNvPr>
          <p:cNvSpPr txBox="1"/>
          <p:nvPr/>
        </p:nvSpPr>
        <p:spPr>
          <a:xfrm>
            <a:off x="8643760" y="2768236"/>
            <a:ext cx="2381839" cy="923330"/>
          </a:xfrm>
          <a:prstGeom prst="rect">
            <a:avLst/>
          </a:prstGeom>
          <a:noFill/>
        </p:spPr>
        <p:txBody>
          <a:bodyPr wrap="square" rtlCol="0">
            <a:spAutoFit/>
          </a:bodyPr>
          <a:lstStyle/>
          <a:p>
            <a:endParaRPr lang="nb-NO" dirty="0"/>
          </a:p>
          <a:p>
            <a:endParaRPr lang="nb-NO" dirty="0"/>
          </a:p>
          <a:p>
            <a:endParaRPr lang="nb-NO" dirty="0"/>
          </a:p>
        </p:txBody>
      </p:sp>
      <p:sp>
        <p:nvSpPr>
          <p:cNvPr id="13" name="Rectangle 12">
            <a:extLst>
              <a:ext uri="{FF2B5EF4-FFF2-40B4-BE49-F238E27FC236}">
                <a16:creationId xmlns:a16="http://schemas.microsoft.com/office/drawing/2014/main" id="{047B969E-B97A-CA4F-7E00-F4AC670D3BE8}"/>
              </a:ext>
            </a:extLst>
          </p:cNvPr>
          <p:cNvSpPr/>
          <p:nvPr/>
        </p:nvSpPr>
        <p:spPr>
          <a:xfrm>
            <a:off x="19570" y="37898"/>
            <a:ext cx="12147029" cy="6737903"/>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Content Placeholder 4">
            <a:extLst>
              <a:ext uri="{FF2B5EF4-FFF2-40B4-BE49-F238E27FC236}">
                <a16:creationId xmlns:a16="http://schemas.microsoft.com/office/drawing/2014/main" id="{21775746-DB79-8578-FE5D-05CE5E13DEF4}"/>
              </a:ext>
            </a:extLst>
          </p:cNvPr>
          <p:cNvSpPr>
            <a:spLocks noGrp="1"/>
          </p:cNvSpPr>
          <p:nvPr>
            <p:ph idx="1"/>
          </p:nvPr>
        </p:nvSpPr>
        <p:spPr>
          <a:xfrm>
            <a:off x="2627275" y="1552343"/>
            <a:ext cx="6016485" cy="3405614"/>
          </a:xfrm>
        </p:spPr>
        <p:txBody>
          <a:bodyPr>
            <a:noAutofit/>
          </a:bodyPr>
          <a:lstStyle/>
          <a:p>
            <a:pPr marL="342900" indent="-342900">
              <a:lnSpc>
                <a:spcPct val="100000"/>
              </a:lnSpc>
              <a:spcBef>
                <a:spcPts val="0"/>
              </a:spcBef>
              <a:buFont typeface="Arial" panose="020B0604020202020204" pitchFamily="34" charset="0"/>
              <a:buAutoNum type="arabicPeriod"/>
            </a:pPr>
            <a:r>
              <a:rPr lang="nb-NO" b="1" dirty="0">
                <a:solidFill>
                  <a:schemeClr val="bg1">
                    <a:lumMod val="95000"/>
                  </a:schemeClr>
                </a:solidFill>
                <a:latin typeface="Bradley Hand ITC" panose="03070402050302030203" pitchFamily="66" charset="0"/>
                <a:ea typeface="Open Sans" panose="020B0606030504020204" pitchFamily="34" charset="0"/>
                <a:cs typeface="Open Sans" panose="020B0606030504020204" pitchFamily="34" charset="0"/>
              </a:rPr>
              <a:t>How do </a:t>
            </a:r>
            <a:r>
              <a:rPr lang="nb-NO" b="1" dirty="0" err="1">
                <a:solidFill>
                  <a:schemeClr val="bg1">
                    <a:lumMod val="95000"/>
                  </a:schemeClr>
                </a:solidFill>
                <a:latin typeface="Bradley Hand ITC" panose="03070402050302030203" pitchFamily="66" charset="0"/>
                <a:ea typeface="Open Sans" panose="020B0606030504020204" pitchFamily="34" charset="0"/>
                <a:cs typeface="Open Sans" panose="020B0606030504020204" pitchFamily="34" charset="0"/>
              </a:rPr>
              <a:t>you</a:t>
            </a:r>
            <a:r>
              <a:rPr lang="nb-NO" b="1" dirty="0">
                <a:solidFill>
                  <a:schemeClr val="bg1">
                    <a:lumMod val="95000"/>
                  </a:schemeClr>
                </a:solidFill>
                <a:latin typeface="Bradley Hand ITC" panose="03070402050302030203" pitchFamily="66" charset="0"/>
                <a:ea typeface="Open Sans" panose="020B0606030504020204" pitchFamily="34" charset="0"/>
                <a:cs typeface="Open Sans" panose="020B0606030504020204" pitchFamily="34" charset="0"/>
              </a:rPr>
              <a:t> </a:t>
            </a:r>
            <a:r>
              <a:rPr lang="nb-NO" b="1" dirty="0" err="1">
                <a:solidFill>
                  <a:schemeClr val="bg1">
                    <a:lumMod val="95000"/>
                  </a:schemeClr>
                </a:solidFill>
                <a:latin typeface="Bradley Hand ITC" panose="03070402050302030203" pitchFamily="66" charset="0"/>
                <a:ea typeface="Open Sans" panose="020B0606030504020204" pitchFamily="34" charset="0"/>
                <a:cs typeface="Open Sans" panose="020B0606030504020204" pitchFamily="34" charset="0"/>
              </a:rPr>
              <a:t>value</a:t>
            </a:r>
            <a:r>
              <a:rPr lang="nb-NO" b="1" dirty="0">
                <a:solidFill>
                  <a:schemeClr val="bg1">
                    <a:lumMod val="95000"/>
                  </a:schemeClr>
                </a:solidFill>
                <a:latin typeface="Bradley Hand ITC" panose="03070402050302030203" pitchFamily="66" charset="0"/>
                <a:ea typeface="Open Sans" panose="020B0606030504020204" pitchFamily="34" charset="0"/>
                <a:cs typeface="Open Sans" panose="020B0606030504020204" pitchFamily="34" charset="0"/>
              </a:rPr>
              <a:t> non-</a:t>
            </a:r>
            <a:r>
              <a:rPr lang="nb-NO" b="1" dirty="0" err="1">
                <a:solidFill>
                  <a:schemeClr val="bg1">
                    <a:lumMod val="95000"/>
                  </a:schemeClr>
                </a:solidFill>
                <a:latin typeface="Bradley Hand ITC" panose="03070402050302030203" pitchFamily="66" charset="0"/>
                <a:ea typeface="Open Sans" panose="020B0606030504020204" pitchFamily="34" charset="0"/>
                <a:cs typeface="Open Sans" panose="020B0606030504020204" pitchFamily="34" charset="0"/>
              </a:rPr>
              <a:t>scriptural</a:t>
            </a:r>
            <a:r>
              <a:rPr lang="nb-NO" b="1" dirty="0">
                <a:solidFill>
                  <a:schemeClr val="bg1">
                    <a:lumMod val="95000"/>
                  </a:schemeClr>
                </a:solidFill>
                <a:latin typeface="Bradley Hand ITC" panose="03070402050302030203" pitchFamily="66" charset="0"/>
                <a:ea typeface="Open Sans" panose="020B0606030504020204" pitchFamily="34" charset="0"/>
                <a:cs typeface="Open Sans" panose="020B0606030504020204" pitchFamily="34" charset="0"/>
              </a:rPr>
              <a:t> </a:t>
            </a:r>
            <a:r>
              <a:rPr lang="nb-NO" b="1" dirty="0" err="1">
                <a:solidFill>
                  <a:schemeClr val="bg1">
                    <a:lumMod val="95000"/>
                  </a:schemeClr>
                </a:solidFill>
                <a:latin typeface="Bradley Hand ITC" panose="03070402050302030203" pitchFamily="66" charset="0"/>
                <a:ea typeface="Open Sans" panose="020B0606030504020204" pitchFamily="34" charset="0"/>
                <a:cs typeface="Open Sans" panose="020B0606030504020204" pitchFamily="34" charset="0"/>
              </a:rPr>
              <a:t>knowledge</a:t>
            </a:r>
            <a:r>
              <a:rPr lang="nb-NO" b="1" dirty="0">
                <a:solidFill>
                  <a:schemeClr val="bg1">
                    <a:lumMod val="95000"/>
                  </a:schemeClr>
                </a:solidFill>
                <a:latin typeface="Bradley Hand ITC" panose="03070402050302030203" pitchFamily="66" charset="0"/>
                <a:ea typeface="Open Sans" panose="020B0606030504020204" pitchFamily="34" charset="0"/>
                <a:cs typeface="Open Sans" panose="020B0606030504020204" pitchFamily="34" charset="0"/>
              </a:rPr>
              <a:t> systems </a:t>
            </a:r>
            <a:r>
              <a:rPr lang="nb-NO" b="1" dirty="0" err="1">
                <a:solidFill>
                  <a:schemeClr val="bg1">
                    <a:lumMod val="95000"/>
                  </a:schemeClr>
                </a:solidFill>
                <a:latin typeface="Bradley Hand ITC" panose="03070402050302030203" pitchFamily="66" charset="0"/>
                <a:ea typeface="Open Sans" panose="020B0606030504020204" pitchFamily="34" charset="0"/>
                <a:cs typeface="Open Sans" panose="020B0606030504020204" pitchFamily="34" charset="0"/>
              </a:rPr>
              <a:t>within</a:t>
            </a:r>
            <a:r>
              <a:rPr lang="nb-NO" b="1" dirty="0">
                <a:solidFill>
                  <a:schemeClr val="bg1">
                    <a:lumMod val="95000"/>
                  </a:schemeClr>
                </a:solidFill>
                <a:latin typeface="Bradley Hand ITC" panose="03070402050302030203" pitchFamily="66" charset="0"/>
                <a:ea typeface="Open Sans" panose="020B0606030504020204" pitchFamily="34" charset="0"/>
                <a:cs typeface="Open Sans" panose="020B0606030504020204" pitchFamily="34" charset="0"/>
              </a:rPr>
              <a:t> </a:t>
            </a:r>
            <a:r>
              <a:rPr lang="en-US" b="1" dirty="0">
                <a:solidFill>
                  <a:schemeClr val="bg1">
                    <a:lumMod val="95000"/>
                  </a:schemeClr>
                </a:solidFill>
                <a:latin typeface="Bradley Hand ITC" panose="03070402050302030203" pitchFamily="66" charset="0"/>
                <a:ea typeface="Open Sans" panose="020B0606030504020204" pitchFamily="34" charset="0"/>
                <a:cs typeface="Open Sans" panose="020B0606030504020204" pitchFamily="34" charset="0"/>
              </a:rPr>
              <a:t>academia</a:t>
            </a:r>
            <a:r>
              <a:rPr lang="nb-NO" b="1" dirty="0">
                <a:solidFill>
                  <a:schemeClr val="bg1">
                    <a:lumMod val="95000"/>
                  </a:schemeClr>
                </a:solidFill>
                <a:latin typeface="Bradley Hand ITC" panose="03070402050302030203" pitchFamily="66" charset="0"/>
                <a:ea typeface="Open Sans" panose="020B0606030504020204" pitchFamily="34" charset="0"/>
                <a:cs typeface="Open Sans" panose="020B0606030504020204" pitchFamily="34" charset="0"/>
              </a:rPr>
              <a:t>?</a:t>
            </a:r>
          </a:p>
          <a:p>
            <a:pPr marL="342900" indent="-342900">
              <a:lnSpc>
                <a:spcPct val="100000"/>
              </a:lnSpc>
              <a:spcBef>
                <a:spcPts val="0"/>
              </a:spcBef>
              <a:buAutoNum type="arabicPeriod"/>
            </a:pPr>
            <a:r>
              <a:rPr lang="en-US" b="1" dirty="0">
                <a:solidFill>
                  <a:schemeClr val="bg1">
                    <a:lumMod val="95000"/>
                  </a:schemeClr>
                </a:solidFill>
                <a:latin typeface="Bradley Hand ITC" panose="03070402050302030203" pitchFamily="66" charset="0"/>
                <a:ea typeface="Open Sans" panose="020B0606030504020204" pitchFamily="34" charset="0"/>
                <a:cs typeface="Open Sans" panose="020B0606030504020204" pitchFamily="34" charset="0"/>
              </a:rPr>
              <a:t>If you were to study a non-scriptural knowledge system, how would you approach it?</a:t>
            </a:r>
            <a:endParaRPr lang="en-US" b="1" dirty="0">
              <a:solidFill>
                <a:schemeClr val="bg1">
                  <a:lumMod val="95000"/>
                </a:schemeClr>
              </a:solidFill>
              <a:effectLst/>
              <a:latin typeface="Bradley Hand ITC" panose="03070402050302030203" pitchFamily="66"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1B90F741-A35E-00FB-1989-23AD78EF66C1}"/>
              </a:ext>
            </a:extLst>
          </p:cNvPr>
          <p:cNvCxnSpPr>
            <a:cxnSpLocks/>
          </p:cNvCxnSpPr>
          <p:nvPr/>
        </p:nvCxnSpPr>
        <p:spPr>
          <a:xfrm>
            <a:off x="5614785" y="6285384"/>
            <a:ext cx="5148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48B89C33-8249-0254-820F-FCE3ABCB57DE}"/>
              </a:ext>
            </a:extLst>
          </p:cNvPr>
          <p:cNvSpPr/>
          <p:nvPr/>
        </p:nvSpPr>
        <p:spPr>
          <a:xfrm>
            <a:off x="6199056" y="5164471"/>
            <a:ext cx="3979457" cy="70788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Picture 10" descr="Jazz Band Png - Jazz Band Silhouette Png , Transparent Cartoon, Free  Cliparts &amp; Silhouettes - NetClipart">
            <a:extLst>
              <a:ext uri="{FF2B5EF4-FFF2-40B4-BE49-F238E27FC236}">
                <a16:creationId xmlns:a16="http://schemas.microsoft.com/office/drawing/2014/main" id="{4E3980A7-9781-D817-4C88-20106D5FD2D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4167" b="93182" l="2609" r="95435">
                        <a14:foregroundMark x1="12391" y1="33523" x2="12391" y2="33523"/>
                        <a14:foregroundMark x1="12391" y1="33523" x2="12391" y2="33523"/>
                        <a14:foregroundMark x1="49783" y1="38068" x2="49783" y2="38068"/>
                        <a14:foregroundMark x1="49783" y1="38068" x2="49783" y2="38068"/>
                        <a14:foregroundMark x1="84977" y1="75189" x2="84977" y2="75189"/>
                        <a14:foregroundMark x1="85436" y1="75568" x2="85436" y2="75568"/>
                        <a14:foregroundMark x1="85206" y1="75189" x2="85206" y2="75189"/>
                        <a14:foregroundMark x1="85206" y1="75189" x2="85206" y2="75189"/>
                        <a14:foregroundMark x1="85206" y1="75189" x2="85206" y2="75189"/>
                        <a14:backgroundMark x1="15870" y1="35038" x2="15870" y2="35038"/>
                        <a14:backgroundMark x1="42174" y1="38068" x2="42174" y2="38068"/>
                        <a14:backgroundMark x1="83913" y1="43371" x2="83913" y2="43371"/>
                        <a14:backgroundMark x1="79130" y1="45644" x2="79130" y2="45644"/>
                        <a14:backgroundMark x1="70217" y1="42235" x2="70217" y2="42235"/>
                        <a14:backgroundMark x1="72391" y1="71780" x2="72391" y2="71780"/>
                        <a14:backgroundMark x1="82174" y1="81629" x2="82174" y2="81629"/>
                        <a14:backgroundMark x1="81522" y1="78977" x2="81522" y2="78977"/>
                        <a14:backgroundMark x1="70435" y1="70265" x2="70435" y2="70265"/>
                        <a14:backgroundMark x1="72609" y1="69129" x2="72609" y2="69129"/>
                        <a14:backgroundMark x1="76720" y1="75758" x2="76720" y2="75758"/>
                        <a14:backgroundMark x1="72133" y1="78220" x2="72133" y2="78220"/>
                        <a14:backgroundMark x1="72592" y1="76326" x2="72592" y2="76326"/>
                        <a14:backgroundMark x1="70183" y1="78788" x2="70183" y2="78788"/>
                        <a14:backgroundMark x1="72248" y1="80114" x2="72248" y2="80114"/>
                        <a14:backgroundMark x1="73050" y1="78409" x2="73050" y2="78409"/>
                        <a14:backgroundMark x1="74656" y1="77462" x2="74885" y2="75568"/>
                        <a14:backgroundMark x1="74885" y1="75568" x2="74885" y2="75568"/>
                        <a14:backgroundMark x1="76032" y1="77841" x2="76032" y2="77841"/>
                        <a14:backgroundMark x1="72133" y1="76894" x2="72133" y2="76894"/>
                        <a14:backgroundMark x1="59174" y1="57197" x2="59174" y2="57197"/>
                        <a14:backgroundMark x1="69037" y1="63447" x2="69037" y2="63447"/>
                        <a14:backgroundMark x1="68349" y1="59659" x2="68349" y2="59659"/>
                        <a14:backgroundMark x1="68234" y1="58144" x2="68234" y2="58144"/>
                        <a14:backgroundMark x1="69151" y1="70076" x2="69151" y2="70076"/>
                        <a14:backgroundMark x1="68922" y1="73485" x2="68922" y2="73485"/>
                        <a14:backgroundMark x1="69037" y1="75189" x2="69037" y2="75189"/>
                        <a14:backgroundMark x1="59404" y1="65152" x2="59404" y2="65152"/>
                        <a14:backgroundMark x1="59404" y1="62689" x2="59404" y2="62689"/>
                        <a14:backgroundMark x1="58945" y1="61364" x2="58945" y2="61364"/>
                        <a14:backgroundMark x1="59174" y1="72538" x2="59174" y2="72538"/>
                        <a14:backgroundMark x1="59404" y1="75189" x2="59404" y2="75189"/>
                        <a14:backgroundMark x1="59404" y1="76326" x2="59404" y2="76326"/>
                        <a14:backgroundMark x1="67890" y1="40530" x2="67890" y2="40530"/>
                        <a14:backgroundMark x1="85206" y1="75189" x2="85206" y2="75189"/>
                      </a14:backgroundRemoval>
                    </a14:imgEffect>
                  </a14:imgLayer>
                </a14:imgProps>
              </a:ext>
              <a:ext uri="{28A0092B-C50C-407E-A947-70E740481C1C}">
                <a14:useLocalDpi xmlns:a14="http://schemas.microsoft.com/office/drawing/2010/main" val="0"/>
              </a:ext>
            </a:extLst>
          </a:blip>
          <a:srcRect l="53877" t="15069" b="12205"/>
          <a:stretch/>
        </p:blipFill>
        <p:spPr bwMode="auto">
          <a:xfrm flipH="1">
            <a:off x="7720800" y="5459326"/>
            <a:ext cx="862523" cy="82605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Jazz Band Png - Jazz Band Silhouette Png , Transparent Cartoon, Free  Cliparts &amp; Silhouettes - NetClipart">
            <a:extLst>
              <a:ext uri="{FF2B5EF4-FFF2-40B4-BE49-F238E27FC236}">
                <a16:creationId xmlns:a16="http://schemas.microsoft.com/office/drawing/2014/main" id="{B822E433-D44E-91AD-5705-4932D9E73B32}"/>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4167" b="93182" l="2609" r="95435">
                        <a14:foregroundMark x1="12391" y1="33523" x2="12391" y2="33523"/>
                        <a14:foregroundMark x1="12391" y1="33523" x2="12391" y2="33523"/>
                        <a14:foregroundMark x1="49783" y1="38068" x2="49783" y2="38068"/>
                        <a14:foregroundMark x1="49783" y1="38068" x2="49783" y2="38068"/>
                        <a14:backgroundMark x1="15870" y1="35038" x2="15870" y2="35038"/>
                        <a14:backgroundMark x1="42174" y1="38068" x2="42174" y2="38068"/>
                        <a14:backgroundMark x1="83913" y1="43371" x2="83913" y2="43371"/>
                        <a14:backgroundMark x1="79130" y1="45644" x2="79130" y2="45644"/>
                        <a14:backgroundMark x1="70217" y1="42235" x2="70217" y2="42235"/>
                        <a14:backgroundMark x1="72391" y1="71780" x2="72391" y2="71780"/>
                        <a14:backgroundMark x1="82174" y1="81629" x2="82174" y2="81629"/>
                        <a14:backgroundMark x1="81522" y1="78977" x2="81522" y2="78977"/>
                        <a14:backgroundMark x1="70435" y1="70265" x2="70435" y2="70265"/>
                        <a14:backgroundMark x1="72609" y1="69129" x2="72609" y2="69129"/>
                      </a14:backgroundRemoval>
                    </a14:imgEffect>
                  </a14:imgLayer>
                </a14:imgProps>
              </a:ext>
              <a:ext uri="{28A0092B-C50C-407E-A947-70E740481C1C}">
                <a14:useLocalDpi xmlns:a14="http://schemas.microsoft.com/office/drawing/2010/main" val="0"/>
              </a:ext>
            </a:extLst>
          </a:blip>
          <a:srcRect l="3877" t="5840" r="68080"/>
          <a:stretch/>
        </p:blipFill>
        <p:spPr bwMode="auto">
          <a:xfrm>
            <a:off x="8448349" y="5281122"/>
            <a:ext cx="539897" cy="104038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Musician woman playing on saxophone in slow motion. Black silhouette">
            <a:extLst>
              <a:ext uri="{FF2B5EF4-FFF2-40B4-BE49-F238E27FC236}">
                <a16:creationId xmlns:a16="http://schemas.microsoft.com/office/drawing/2014/main" id="{6EFB2A6A-0DA3-9DB9-F983-58ECCF52557C}"/>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11389" b="93611" l="39844" r="60000">
                        <a14:foregroundMark x1="50000" y1="11389" x2="50000" y2="11389"/>
                        <a14:foregroundMark x1="47813" y1="93611" x2="47813" y2="93611"/>
                      </a14:backgroundRemoval>
                    </a14:imgEffect>
                  </a14:imgLayer>
                </a14:imgProps>
              </a:ext>
              <a:ext uri="{28A0092B-C50C-407E-A947-70E740481C1C}">
                <a14:useLocalDpi xmlns:a14="http://schemas.microsoft.com/office/drawing/2010/main" val="0"/>
              </a:ext>
            </a:extLst>
          </a:blip>
          <a:srcRect l="37381" t="5548" r="37145"/>
          <a:stretch/>
        </p:blipFill>
        <p:spPr bwMode="auto">
          <a:xfrm>
            <a:off x="8718298" y="5281122"/>
            <a:ext cx="481516" cy="1004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67157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he Profession – Medieval Studies Research Blog: Meet us at the Crossroads  of Everything">
            <a:extLst>
              <a:ext uri="{FF2B5EF4-FFF2-40B4-BE49-F238E27FC236}">
                <a16:creationId xmlns:a16="http://schemas.microsoft.com/office/drawing/2014/main" id="{DBC3B5FA-D103-F339-4499-89708ABC80E0}"/>
              </a:ext>
            </a:extLst>
          </p:cNvPr>
          <p:cNvPicPr>
            <a:picLocks noChangeAspect="1" noChangeArrowheads="1"/>
          </p:cNvPicPr>
          <p:nvPr/>
        </p:nvPicPr>
        <p:blipFill rotWithShape="1">
          <a:blip r:embed="rId3">
            <a:alphaModFix amt="50000"/>
            <a:extLst>
              <a:ext uri="{BEBA8EAE-BF5A-486C-A8C5-ECC9F3942E4B}">
                <a14:imgProps xmlns:a14="http://schemas.microsoft.com/office/drawing/2010/main">
                  <a14:imgLayer r:embed="rId4">
                    <a14:imgEffect>
                      <a14:colorTemperature colorTemp="4700"/>
                    </a14:imgEffect>
                    <a14:imgEffect>
                      <a14:saturation sat="66000"/>
                    </a14:imgEffect>
                  </a14:imgLayer>
                </a14:imgProps>
              </a:ext>
              <a:ext uri="{28A0092B-C50C-407E-A947-70E740481C1C}">
                <a14:useLocalDpi xmlns:a14="http://schemas.microsoft.com/office/drawing/2010/main" val="0"/>
              </a:ext>
            </a:extLst>
          </a:blip>
          <a:srcRect t="7385" r="1" b="37631"/>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FB53A46-ACA2-A948-CFC8-3049F5043DCB}"/>
              </a:ext>
            </a:extLst>
          </p:cNvPr>
          <p:cNvSpPr/>
          <p:nvPr/>
        </p:nvSpPr>
        <p:spPr>
          <a:xfrm>
            <a:off x="0" y="59927"/>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8916AD77-86C5-8D79-8E57-44730490C9D6}"/>
              </a:ext>
            </a:extLst>
          </p:cNvPr>
          <p:cNvSpPr txBox="1"/>
          <p:nvPr/>
        </p:nvSpPr>
        <p:spPr>
          <a:xfrm>
            <a:off x="1225295" y="1348800"/>
            <a:ext cx="10287831" cy="6678751"/>
          </a:xfrm>
          <a:prstGeom prst="rect">
            <a:avLst/>
          </a:prstGeom>
          <a:noFill/>
        </p:spPr>
        <p:txBody>
          <a:bodyPr wrap="square" rtlCol="0">
            <a:spAutoFit/>
          </a:bodyPr>
          <a:lstStyle/>
          <a:p>
            <a:r>
              <a:rPr lang="nb-NO" sz="44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Plan</a:t>
            </a:r>
          </a:p>
          <a:p>
            <a:pPr marL="742950" indent="-742950">
              <a:buAutoNum type="arabicPeriod"/>
            </a:pPr>
            <a:r>
              <a:rPr lang="nb-NO" sz="44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Body</a:t>
            </a:r>
          </a:p>
          <a:p>
            <a:pPr marL="1200150" lvl="1" indent="-742950">
              <a:buAutoNum type="arabicPeriod"/>
            </a:pPr>
            <a:r>
              <a:rPr lang="nb-NO" sz="2000"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Bringing</a:t>
            </a:r>
            <a:r>
              <a:rPr lang="nb-NO" sz="20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the body </a:t>
            </a:r>
            <a:r>
              <a:rPr lang="nb-NO" sz="2000"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into</a:t>
            </a:r>
            <a:r>
              <a:rPr lang="nb-NO" sz="20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view</a:t>
            </a:r>
            <a:r>
              <a:rPr lang="nb-NO" sz="20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a:t>
            </a:r>
          </a:p>
          <a:p>
            <a:pPr marL="1200150" lvl="1" indent="-742950">
              <a:buFontTx/>
              <a:buAutoNum type="arabicPeriod"/>
            </a:pPr>
            <a:r>
              <a:rPr lang="nb-NO" sz="20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Knowledge </a:t>
            </a:r>
            <a:r>
              <a:rPr lang="nb-NO" sz="2000"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production</a:t>
            </a:r>
            <a:r>
              <a:rPr lang="nb-NO" sz="20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seen</a:t>
            </a:r>
            <a:r>
              <a:rPr lang="nb-NO" sz="20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from the </a:t>
            </a:r>
            <a:r>
              <a:rPr lang="nb-NO" sz="2000"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lived</a:t>
            </a:r>
            <a:r>
              <a:rPr lang="nb-NO" sz="20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body’s</a:t>
            </a:r>
            <a:r>
              <a:rPr lang="nb-NO" sz="20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perspective</a:t>
            </a:r>
            <a:endParaRPr lang="nb-NO" sz="20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endParaRPr>
          </a:p>
          <a:p>
            <a:pPr marL="1200150" lvl="1" indent="-742950">
              <a:buAutoNum type="arabicPeriod"/>
            </a:pPr>
            <a:r>
              <a:rPr lang="nb-NO" sz="2000" b="1"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Embodied</a:t>
            </a:r>
            <a:r>
              <a:rPr lang="nb-NO" sz="2000" b="1"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b="1"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attention</a:t>
            </a:r>
            <a:r>
              <a:rPr lang="nb-NO" sz="2000" b="1"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as </a:t>
            </a:r>
            <a:r>
              <a:rPr lang="nb-NO" sz="2000" b="1"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openness</a:t>
            </a:r>
            <a:r>
              <a:rPr lang="nb-NO" sz="2000" b="1"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and </a:t>
            </a:r>
            <a:r>
              <a:rPr lang="nb-NO" sz="2000" b="1"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closedness</a:t>
            </a:r>
            <a:endParaRPr lang="nb-NO" sz="2000" b="1"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endParaRPr>
          </a:p>
          <a:p>
            <a:pPr marL="742950" indent="-742950">
              <a:buAutoNum type="arabicPeriod"/>
            </a:pPr>
            <a:r>
              <a:rPr lang="nb-NO" sz="4400" b="1"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Literacy</a:t>
            </a:r>
            <a:endParaRPr lang="nb-NO" sz="4400" b="1"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endParaRPr>
          </a:p>
          <a:p>
            <a:pPr marL="1200150" lvl="1" indent="-742950">
              <a:buFont typeface="+mj-lt"/>
              <a:buAutoNum type="arabicPeriod"/>
            </a:pPr>
            <a:r>
              <a:rPr lang="nb-NO" sz="2000"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What’s</a:t>
            </a:r>
            <a:r>
              <a:rPr lang="nb-NO" sz="20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up?</a:t>
            </a:r>
          </a:p>
          <a:p>
            <a:pPr marL="1200150" lvl="1" indent="-742950">
              <a:buFont typeface="+mj-lt"/>
              <a:buAutoNum type="arabicPeriod"/>
            </a:pPr>
            <a:r>
              <a:rPr lang="nb-NO" sz="2000"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Historical</a:t>
            </a:r>
            <a:r>
              <a:rPr lang="nb-NO" sz="20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background</a:t>
            </a:r>
            <a:endParaRPr lang="nb-NO" sz="20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endParaRPr>
          </a:p>
          <a:p>
            <a:pPr marL="1200150" lvl="1" indent="-742950">
              <a:buFont typeface="+mj-lt"/>
              <a:buAutoNum type="arabicPeriod"/>
            </a:pPr>
            <a:r>
              <a:rPr lang="nb-NO" sz="2000"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What</a:t>
            </a:r>
            <a:r>
              <a:rPr lang="nb-NO" sz="20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does</a:t>
            </a:r>
            <a:r>
              <a:rPr lang="nb-NO" sz="20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it </a:t>
            </a:r>
            <a:r>
              <a:rPr lang="nb-NO" sz="2000"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mean</a:t>
            </a:r>
            <a:r>
              <a:rPr lang="nb-NO" sz="20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today</a:t>
            </a:r>
            <a:r>
              <a:rPr lang="nb-NO" sz="20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from the </a:t>
            </a:r>
            <a:r>
              <a:rPr lang="nb-NO" sz="2000"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embodied</a:t>
            </a:r>
            <a:r>
              <a:rPr lang="nb-NO" sz="20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perspective</a:t>
            </a:r>
            <a:r>
              <a:rPr lang="nb-NO" sz="20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a:t>
            </a:r>
          </a:p>
          <a:p>
            <a:pPr marL="742950" indent="-742950">
              <a:buAutoNum type="arabicPeriod"/>
            </a:pPr>
            <a:r>
              <a:rPr lang="nb-NO" sz="44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nb-NO" sz="4400"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what</a:t>
            </a:r>
            <a:r>
              <a:rPr lang="nb-NO" sz="44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nb-NO" sz="4400"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if</a:t>
            </a:r>
            <a:r>
              <a:rPr lang="nb-NO" sz="44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nb-NO" sz="4400"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things</a:t>
            </a:r>
            <a:r>
              <a:rPr lang="nb-NO" sz="44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nb-NO" sz="4400" dirty="0" err="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were</a:t>
            </a:r>
            <a:r>
              <a:rPr lang="nb-NO" sz="44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rPr>
              <a:t> different?</a:t>
            </a:r>
          </a:p>
          <a:p>
            <a:endParaRPr lang="nb-NO" sz="44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nb-NO" sz="44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nb-NO" sz="4400"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18584340"/>
      </p:ext>
    </p:extLst>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Profession – Medieval Studies Research Blog: Meet us at the Crossroads  of Everything">
            <a:extLst>
              <a:ext uri="{FF2B5EF4-FFF2-40B4-BE49-F238E27FC236}">
                <a16:creationId xmlns:a16="http://schemas.microsoft.com/office/drawing/2014/main" id="{DBC3B5FA-D103-F339-4499-89708ABC80E0}"/>
              </a:ext>
            </a:extLst>
          </p:cNvPr>
          <p:cNvPicPr>
            <a:picLocks noChangeAspect="1" noChangeArrowheads="1"/>
          </p:cNvPicPr>
          <p:nvPr/>
        </p:nvPicPr>
        <p:blipFill rotWithShape="1">
          <a:blip r:embed="rId3">
            <a:alphaModFix amt="50000"/>
            <a:extLst>
              <a:ext uri="{BEBA8EAE-BF5A-486C-A8C5-ECC9F3942E4B}">
                <a14:imgProps xmlns:a14="http://schemas.microsoft.com/office/drawing/2010/main">
                  <a14:imgLayer r:embed="rId4">
                    <a14:imgEffect>
                      <a14:colorTemperature colorTemp="4700"/>
                    </a14:imgEffect>
                    <a14:imgEffect>
                      <a14:saturation sat="66000"/>
                    </a14:imgEffect>
                  </a14:imgLayer>
                </a14:imgProps>
              </a:ext>
              <a:ext uri="{28A0092B-C50C-407E-A947-70E740481C1C}">
                <a14:useLocalDpi xmlns:a14="http://schemas.microsoft.com/office/drawing/2010/main" val="0"/>
              </a:ext>
            </a:extLst>
          </a:blip>
          <a:srcRect t="7385" r="1" b="37631"/>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FB53A46-ACA2-A948-CFC8-3049F5043DCB}"/>
              </a:ext>
            </a:extLst>
          </p:cNvPr>
          <p:cNvSpPr/>
          <p:nvPr/>
        </p:nvSpPr>
        <p:spPr>
          <a:xfrm>
            <a:off x="0" y="59927"/>
            <a:ext cx="12147029" cy="6728237"/>
          </a:xfrm>
          <a:prstGeom prst="rect">
            <a:avLst/>
          </a:prstGeom>
          <a:noFill/>
          <a:ln w="241300">
            <a:solidFill>
              <a:srgbClr val="B4E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8916AD77-86C5-8D79-8E57-44730490C9D6}"/>
              </a:ext>
            </a:extLst>
          </p:cNvPr>
          <p:cNvSpPr txBox="1"/>
          <p:nvPr/>
        </p:nvSpPr>
        <p:spPr>
          <a:xfrm>
            <a:off x="1225295" y="2920925"/>
            <a:ext cx="10287831" cy="2800767"/>
          </a:xfrm>
          <a:prstGeom prst="rect">
            <a:avLst/>
          </a:prstGeom>
          <a:noFill/>
        </p:spPr>
        <p:txBody>
          <a:bodyPr wrap="square" rtlCol="0">
            <a:spAutoFit/>
          </a:bodyPr>
          <a:lstStyle/>
          <a:p>
            <a:pPr algn="ctr"/>
            <a:r>
              <a:rPr lang="nb-NO" sz="4400" b="1" dirty="0" err="1"/>
              <a:t>Than</a:t>
            </a:r>
            <a:r>
              <a:rPr lang="nb-NO" sz="4400" b="1" dirty="0"/>
              <a:t> </a:t>
            </a:r>
            <a:r>
              <a:rPr lang="nb-NO" sz="4400" b="1" dirty="0" err="1"/>
              <a:t>you</a:t>
            </a:r>
            <a:r>
              <a:rPr lang="nb-NO" sz="4400" b="1" dirty="0"/>
              <a:t> for </a:t>
            </a:r>
            <a:r>
              <a:rPr lang="nb-NO" sz="4400" b="1" dirty="0" err="1"/>
              <a:t>your</a:t>
            </a:r>
            <a:r>
              <a:rPr lang="nb-NO" sz="4400" b="1" dirty="0"/>
              <a:t> </a:t>
            </a:r>
            <a:r>
              <a:rPr lang="nb-NO" sz="4400" b="1" dirty="0" err="1"/>
              <a:t>attention</a:t>
            </a:r>
            <a:endParaRPr lang="nb-NO" sz="4400" b="1" dirty="0"/>
          </a:p>
          <a:p>
            <a:endParaRPr lang="nb-NO" sz="4400" dirty="0">
              <a:solidFill>
                <a:schemeClr val="bg1">
                  <a:lumMod val="95000"/>
                </a:schemeClr>
              </a:solidFill>
            </a:endParaRPr>
          </a:p>
          <a:p>
            <a:endParaRPr lang="nb-NO" sz="4400" dirty="0">
              <a:solidFill>
                <a:schemeClr val="bg1">
                  <a:lumMod val="95000"/>
                </a:schemeClr>
              </a:solidFill>
            </a:endParaRPr>
          </a:p>
          <a:p>
            <a:endParaRPr lang="nb-NO" sz="4400" dirty="0">
              <a:solidFill>
                <a:schemeClr val="bg1">
                  <a:lumMod val="95000"/>
                </a:schemeClr>
              </a:solidFill>
            </a:endParaRPr>
          </a:p>
        </p:txBody>
      </p:sp>
    </p:spTree>
    <p:extLst>
      <p:ext uri="{BB962C8B-B14F-4D97-AF65-F5344CB8AC3E}">
        <p14:creationId xmlns:p14="http://schemas.microsoft.com/office/powerpoint/2010/main" val="18377883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0</TotalTime>
  <Words>2027</Words>
  <Application>Microsoft Office PowerPoint</Application>
  <PresentationFormat>Widescreen</PresentationFormat>
  <Paragraphs>465</Paragraphs>
  <Slides>48</Slides>
  <Notes>48</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48</vt:i4>
      </vt:variant>
    </vt:vector>
  </HeadingPairs>
  <TitlesOfParts>
    <vt:vector size="58" baseType="lpstr">
      <vt:lpstr>Arial</vt:lpstr>
      <vt:lpstr>Bradley Hand ITC</vt:lpstr>
      <vt:lpstr>Calibri</vt:lpstr>
      <vt:lpstr>Calibri Light</vt:lpstr>
      <vt:lpstr>Fd424444-Identity-H</vt:lpstr>
      <vt:lpstr>Fd816658-Identity-H</vt:lpstr>
      <vt:lpstr>Google Sans</vt:lpstr>
      <vt:lpstr>Open Sans</vt:lpstr>
      <vt:lpstr>Segoe UI</vt:lpstr>
      <vt:lpstr>Office Theme</vt:lpstr>
      <vt:lpstr>The role of  the body and literacy  in research Mattias Solli Philosopher and researcher  Department of Philosophy and Religious Studies NTNU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the body and literacy  in research</dc:title>
  <dc:creator>Mattias Solli</dc:creator>
  <cp:lastModifiedBy>Mattias Solli</cp:lastModifiedBy>
  <cp:revision>304</cp:revision>
  <dcterms:created xsi:type="dcterms:W3CDTF">2023-03-06T08:05:49Z</dcterms:created>
  <dcterms:modified xsi:type="dcterms:W3CDTF">2023-03-24T14:36:12Z</dcterms:modified>
</cp:coreProperties>
</file>